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</p:sldIdLst>
  <p:sldSz cx="24231600" cy="13716000"/>
  <p:notesSz cx="6858000" cy="9144000"/>
  <p:embeddedFontLst>
    <p:embeddedFont>
      <p:font typeface="Calibri (MS)" panose="020B0604020202020204" charset="0"/>
      <p:regular r:id="rId14"/>
    </p:embeddedFont>
    <p:embeddedFont>
      <p:font typeface="Calibri (MS) Bold" panose="020B0604020202020204" charset="0"/>
      <p:regular r:id="rId15"/>
    </p:embeddedFont>
    <p:embeddedFont>
      <p:font typeface="Calibri (MS) Italics" panose="020B0604020202020204" charset="0"/>
      <p:regular r:id="rId16"/>
    </p:embeddedFont>
    <p:embeddedFont>
      <p:font typeface="Trebuchet MS" panose="020B0603020202020204" pitchFamily="34" charset="0"/>
      <p:regular r:id="rId17"/>
      <p:bold r:id="rId18"/>
      <p:italic r:id="rId19"/>
      <p:boldItalic r:id="rId20"/>
    </p:embeddedFont>
    <p:embeddedFont>
      <p:font typeface="Trebuchet MS Bold" panose="020B0604020202020204" charset="0"/>
      <p:regular r:id="rId21"/>
      <p:bold r:id="rId22"/>
    </p:embeddedFont>
    <p:embeddedFont>
      <p:font typeface="Trebuchet MS Bold Italics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  <a:srgbClr val="EEECE1"/>
    <a:srgbClr val="D7191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108" y="186"/>
      </p:cViewPr>
      <p:guideLst>
        <p:guide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706276755481284E-2"/>
          <c:y val="2.321937744972365E-2"/>
          <c:w val="0.96126386567268729"/>
          <c:h val="0.894076138075276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Άλλα μοντέλα διαχείρισης</c:v>
                </c:pt>
              </c:strCache>
            </c:strRef>
          </c:tx>
          <c:spPr>
            <a:ln w="76200" cap="rnd">
              <a:solidFill>
                <a:srgbClr val="2C7BB6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2021-2027</c:v>
                </c:pt>
                <c:pt idx="1">
                  <c:v>2028-2034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0.34</c:v>
                </c:pt>
                <c:pt idx="1">
                  <c:v>0.54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90D-47AC-979C-7C27DBCED7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Επιμερισμένη διαχείριση</c:v>
                </c:pt>
              </c:strCache>
            </c:strRef>
          </c:tx>
          <c:spPr>
            <a:ln w="76200" cap="rnd">
              <a:solidFill>
                <a:srgbClr val="D7191C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2021-2027</c:v>
                </c:pt>
                <c:pt idx="1">
                  <c:v>2028-2034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0.66</c:v>
                </c:pt>
                <c:pt idx="1">
                  <c:v>0.46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90D-47AC-979C-7C27DBCED7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3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2021-2027</c:v>
                </c:pt>
                <c:pt idx="1">
                  <c:v>2028-2034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90D-47AC-979C-7C27DBCED7B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38429408"/>
        <c:axId val="1538426528"/>
      </c:lineChart>
      <c:catAx>
        <c:axId val="153842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1538426528"/>
        <c:crosses val="autoZero"/>
        <c:auto val="1"/>
        <c:lblAlgn val="ctr"/>
        <c:lblOffset val="100"/>
        <c:noMultiLvlLbl val="0"/>
      </c:catAx>
      <c:valAx>
        <c:axId val="1538426528"/>
        <c:scaling>
          <c:orientation val="minMax"/>
          <c:min val="0.30000000000000004"/>
        </c:scaling>
        <c:delete val="1"/>
        <c:axPos val="l"/>
        <c:majorGridlines>
          <c:spPr>
            <a:ln w="31750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38429408"/>
        <c:crosses val="autoZero"/>
        <c:crossBetween val="between"/>
        <c:majorUnit val="0.1"/>
        <c:minorUnit val="0.1"/>
      </c:valAx>
      <c:spPr>
        <a:solidFill>
          <a:schemeClr val="bg2"/>
        </a:solidFill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33341158657034936"/>
          <c:y val="0.78447126109218535"/>
          <c:w val="0.63712570889435027"/>
          <c:h val="0.12671910705187331"/>
        </c:manualLayout>
      </c:layout>
      <c:overlay val="0"/>
      <c:spPr>
        <a:solidFill>
          <a:schemeClr val="bg2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12700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0.1828</cdr:x>
      <cdr:y>0.07971</cdr:y>
    </cdr:from>
    <cdr:to>
      <cdr:x>0.26975</cdr:x>
      <cdr:y>0.17048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EDE2F6E-B703-5470-1095-799D111E1E79}"/>
            </a:ext>
          </a:extLst>
        </cdr:cNvPr>
        <cdr:cNvSpPr txBox="1"/>
      </cdr:nvSpPr>
      <cdr:spPr>
        <a:xfrm xmlns:a="http://schemas.openxmlformats.org/drawingml/2006/main">
          <a:off x="3039960" y="858381"/>
          <a:ext cx="1445958" cy="9775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l-GR" sz="3600" b="1" kern="1200" dirty="0">
              <a:solidFill>
                <a:schemeClr val="accent2"/>
              </a:solidFill>
            </a:rPr>
            <a:t>66%</a:t>
          </a:r>
          <a:endParaRPr lang="en-GB" sz="3600" b="1" kern="1200" dirty="0">
            <a:solidFill>
              <a:schemeClr val="accent2"/>
            </a:solidFill>
          </a:endParaRPr>
        </a:p>
      </cdr:txBody>
    </cdr:sp>
  </cdr:relSizeAnchor>
  <cdr:relSizeAnchor xmlns:cdr="http://schemas.openxmlformats.org/drawingml/2006/chartDrawing">
    <cdr:from>
      <cdr:x>0.70058</cdr:x>
      <cdr:y>0.58681</cdr:y>
    </cdr:from>
    <cdr:to>
      <cdr:x>0.80928</cdr:x>
      <cdr:y>0.70915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84255C23-4492-5F6B-59CA-1FAECA727291}"/>
            </a:ext>
          </a:extLst>
        </cdr:cNvPr>
        <cdr:cNvSpPr txBox="1"/>
      </cdr:nvSpPr>
      <cdr:spPr>
        <a:xfrm xmlns:a="http://schemas.openxmlformats.org/drawingml/2006/main">
          <a:off x="11650560" y="6319470"/>
          <a:ext cx="1807656" cy="13175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l-GR" sz="4000" b="1" kern="1200" dirty="0">
              <a:solidFill>
                <a:schemeClr val="accent2"/>
              </a:solidFill>
            </a:rPr>
            <a:t>46%</a:t>
          </a:r>
          <a:endParaRPr lang="en-GB" sz="4000" b="1" kern="1200" dirty="0">
            <a:solidFill>
              <a:schemeClr val="accent2"/>
            </a:solidFill>
          </a:endParaRPr>
        </a:p>
      </cdr:txBody>
    </cdr:sp>
  </cdr:relSizeAnchor>
  <cdr:relSizeAnchor xmlns:cdr="http://schemas.openxmlformats.org/drawingml/2006/chartDrawing">
    <cdr:from>
      <cdr:x>0.17364</cdr:x>
      <cdr:y>0.79908</cdr:y>
    </cdr:from>
    <cdr:to>
      <cdr:x>0.25164</cdr:x>
      <cdr:y>0.89758</cdr:y>
    </cdr:to>
    <cdr:sp macro="" textlink="">
      <cdr:nvSpPr>
        <cdr:cNvPr id="6" name="TextBox 5">
          <a:extLst xmlns:a="http://schemas.openxmlformats.org/drawingml/2006/main">
            <a:ext uri="{FF2B5EF4-FFF2-40B4-BE49-F238E27FC236}">
              <a16:creationId xmlns:a16="http://schemas.microsoft.com/office/drawing/2014/main" id="{7F8EF3D0-D333-2A77-250A-D05CB52C93CE}"/>
            </a:ext>
          </a:extLst>
        </cdr:cNvPr>
        <cdr:cNvSpPr txBox="1"/>
      </cdr:nvSpPr>
      <cdr:spPr>
        <a:xfrm xmlns:a="http://schemas.openxmlformats.org/drawingml/2006/main">
          <a:off x="2887560" y="8605470"/>
          <a:ext cx="1297122" cy="1060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l-GR" sz="4000" b="1" kern="1200" dirty="0">
              <a:solidFill>
                <a:schemeClr val="accent1"/>
              </a:solidFill>
            </a:rPr>
            <a:t>34%</a:t>
          </a:r>
          <a:endParaRPr lang="en-GB" sz="4000" b="1" kern="1200" dirty="0">
            <a:solidFill>
              <a:schemeClr val="accent1"/>
            </a:solidFill>
          </a:endParaRPr>
        </a:p>
      </cdr:txBody>
    </cdr:sp>
  </cdr:relSizeAnchor>
  <cdr:relSizeAnchor xmlns:cdr="http://schemas.openxmlformats.org/drawingml/2006/chartDrawing">
    <cdr:from>
      <cdr:x>0.70058</cdr:x>
      <cdr:y>0.28963</cdr:y>
    </cdr:from>
    <cdr:to>
      <cdr:x>0.81822</cdr:x>
      <cdr:y>0.38812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219F6405-FC69-F4D3-4F5E-A96791CE3FFF}"/>
            </a:ext>
          </a:extLst>
        </cdr:cNvPr>
        <cdr:cNvSpPr txBox="1"/>
      </cdr:nvSpPr>
      <cdr:spPr>
        <a:xfrm xmlns:a="http://schemas.openxmlformats.org/drawingml/2006/main">
          <a:off x="11650560" y="3119070"/>
          <a:ext cx="1956327" cy="1060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l-GR" sz="4000" b="1" kern="1200" dirty="0">
              <a:solidFill>
                <a:schemeClr val="accent1"/>
              </a:solidFill>
            </a:rPr>
            <a:t>54%</a:t>
          </a:r>
          <a:endParaRPr lang="en-GB" sz="4000" b="1" kern="1200" dirty="0">
            <a:solidFill>
              <a:schemeClr val="accent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sv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12" Type="http://schemas.openxmlformats.org/officeDocument/2006/relationships/image" Target="../media/image14.svg"/><Relationship Id="rId17" Type="http://schemas.openxmlformats.org/officeDocument/2006/relationships/image" Target="../media/image19.svg"/><Relationship Id="rId2" Type="http://schemas.openxmlformats.org/officeDocument/2006/relationships/image" Target="../media/image1.jpe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3.svg"/><Relationship Id="rId5" Type="http://schemas.openxmlformats.org/officeDocument/2006/relationships/image" Target="../media/image8.png"/><Relationship Id="rId15" Type="http://schemas.openxmlformats.org/officeDocument/2006/relationships/image" Target="../media/image17.svg"/><Relationship Id="rId10" Type="http://schemas.openxmlformats.org/officeDocument/2006/relationships/image" Target="../media/image12.svg"/><Relationship Id="rId4" Type="http://schemas.openxmlformats.org/officeDocument/2006/relationships/image" Target="../media/image7.jpeg"/><Relationship Id="rId9" Type="http://schemas.openxmlformats.org/officeDocument/2006/relationships/image" Target="../media/image11.svg"/><Relationship Id="rId1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23.svg"/><Relationship Id="rId5" Type="http://schemas.openxmlformats.org/officeDocument/2006/relationships/image" Target="../media/image8.png"/><Relationship Id="rId10" Type="http://schemas.openxmlformats.org/officeDocument/2006/relationships/image" Target="../media/image22.svg"/><Relationship Id="rId4" Type="http://schemas.openxmlformats.org/officeDocument/2006/relationships/image" Target="../media/image7.jpeg"/><Relationship Id="rId9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0" y="57255"/>
            <a:ext cx="24239534" cy="13658745"/>
            <a:chOff x="0" y="0"/>
            <a:chExt cx="32319379" cy="182116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319342" cy="18211673"/>
            </a:xfrm>
            <a:custGeom>
              <a:avLst/>
              <a:gdLst/>
              <a:ahLst/>
              <a:cxnLst/>
              <a:rect l="l" t="t" r="r" b="b"/>
              <a:pathLst>
                <a:path w="32319342" h="18211673">
                  <a:moveTo>
                    <a:pt x="0" y="0"/>
                  </a:moveTo>
                  <a:lnTo>
                    <a:pt x="32319342" y="0"/>
                  </a:lnTo>
                  <a:lnTo>
                    <a:pt x="32319342" y="18211673"/>
                  </a:lnTo>
                  <a:lnTo>
                    <a:pt x="0" y="182116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84" r="-8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324585" y="774306"/>
            <a:ext cx="6057119" cy="1353674"/>
            <a:chOff x="0" y="0"/>
            <a:chExt cx="8076159" cy="1804899"/>
          </a:xfrm>
        </p:grpSpPr>
        <p:sp>
          <p:nvSpPr>
            <p:cNvPr id="10" name="Freeform 10" descr="Εικόνα που περιέχει κείμενο, γραμματοσειρά, στιγμιότυπο οθόνης, λογότυπο  Περιγραφή που δημιουργήθηκε αυτόματα"/>
            <p:cNvSpPr/>
            <p:nvPr/>
          </p:nvSpPr>
          <p:spPr>
            <a:xfrm>
              <a:off x="0" y="0"/>
              <a:ext cx="8076184" cy="1804924"/>
            </a:xfrm>
            <a:custGeom>
              <a:avLst/>
              <a:gdLst/>
              <a:ahLst/>
              <a:cxnLst/>
              <a:rect l="l" t="t" r="r" b="b"/>
              <a:pathLst>
                <a:path w="8076184" h="1804924">
                  <a:moveTo>
                    <a:pt x="0" y="0"/>
                  </a:moveTo>
                  <a:lnTo>
                    <a:pt x="8076184" y="0"/>
                  </a:lnTo>
                  <a:lnTo>
                    <a:pt x="8076184" y="1804924"/>
                  </a:lnTo>
                  <a:lnTo>
                    <a:pt x="0" y="18049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719445" y="3935578"/>
            <a:ext cx="17708042" cy="807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5400" b="1" spc="200">
                <a:solidFill>
                  <a:srgbClr val="FFC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ΠΟΛΥΕΤΕΣ ΔΗΜΟΣΙΟΝΟΜΙΚΟ ΠΛΑΙΣΙΟ 2028-2034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45529" y="6543618"/>
            <a:ext cx="12593241" cy="621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b="1" spc="20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Ειδική Υπηρεσία Στρατηγικής και Σχεδιασμού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0469492" y="9857899"/>
            <a:ext cx="3194799" cy="615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b="1" spc="200">
                <a:solidFill>
                  <a:srgbClr val="FFC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Μάιος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858" y="-486433"/>
            <a:ext cx="24234458" cy="13716000"/>
            <a:chOff x="-267913" y="-40475"/>
            <a:chExt cx="32312611" cy="18288000"/>
          </a:xfrm>
        </p:grpSpPr>
        <p:sp>
          <p:nvSpPr>
            <p:cNvPr id="3" name="Freeform 3"/>
            <p:cNvSpPr/>
            <p:nvPr/>
          </p:nvSpPr>
          <p:spPr>
            <a:xfrm>
              <a:off x="-267913" y="-40475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5781782" y="8472916"/>
            <a:ext cx="71437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Έγκριση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NRPPs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625142" y="7812552"/>
            <a:ext cx="71437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Α' </a:t>
            </a:r>
            <a:r>
              <a:rPr lang="en-US" sz="4000" b="1" u="none" strike="noStrike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εξάμηνο</a:t>
            </a:r>
            <a:r>
              <a:rPr lang="en-US" sz="4000" b="1" u="none" strike="noStrike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2028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5220536" y="7929562"/>
            <a:ext cx="247650" cy="247650"/>
            <a:chOff x="0" y="0"/>
            <a:chExt cx="330200" cy="3302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5100" y="0"/>
                  </a:moveTo>
                  <a:cubicBezTo>
                    <a:pt x="73918" y="0"/>
                    <a:pt x="0" y="73918"/>
                    <a:pt x="0" y="165100"/>
                  </a:cubicBezTo>
                  <a:cubicBezTo>
                    <a:pt x="0" y="256282"/>
                    <a:pt x="73918" y="330200"/>
                    <a:pt x="165100" y="330200"/>
                  </a:cubicBezTo>
                  <a:cubicBezTo>
                    <a:pt x="256282" y="330200"/>
                    <a:pt x="330200" y="256282"/>
                    <a:pt x="330200" y="165100"/>
                  </a:cubicBezTo>
                  <a:cubicBezTo>
                    <a:pt x="330200" y="73918"/>
                    <a:pt x="256282" y="0"/>
                    <a:pt x="165100" y="0"/>
                  </a:cubicBezTo>
                  <a:close/>
                </a:path>
              </a:pathLst>
            </a:custGeom>
            <a:solidFill>
              <a:srgbClr val="E6510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702153" y="6611045"/>
            <a:ext cx="71437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Υποβ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ολή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NRPPs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696057" y="6114606"/>
            <a:ext cx="71437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31/01/2028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5211425" y="6371567"/>
            <a:ext cx="247650" cy="247650"/>
            <a:chOff x="0" y="0"/>
            <a:chExt cx="330200" cy="330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5100" y="0"/>
                  </a:moveTo>
                  <a:cubicBezTo>
                    <a:pt x="73918" y="0"/>
                    <a:pt x="0" y="73918"/>
                    <a:pt x="0" y="165100"/>
                  </a:cubicBezTo>
                  <a:cubicBezTo>
                    <a:pt x="0" y="256282"/>
                    <a:pt x="73918" y="330200"/>
                    <a:pt x="165100" y="330200"/>
                  </a:cubicBezTo>
                  <a:cubicBezTo>
                    <a:pt x="256282" y="330200"/>
                    <a:pt x="330200" y="256282"/>
                    <a:pt x="330200" y="165100"/>
                  </a:cubicBezTo>
                  <a:cubicBezTo>
                    <a:pt x="330200" y="73918"/>
                    <a:pt x="256282" y="0"/>
                    <a:pt x="165100" y="0"/>
                  </a:cubicBez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5648333" y="4846252"/>
            <a:ext cx="71437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Ολοκλήρωση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κα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νονισμών</a:t>
            </a:r>
            <a:endParaRPr lang="en-US" sz="3000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648333" y="4405970"/>
            <a:ext cx="71437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>
                <a:solidFill>
                  <a:schemeClr val="accent2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Α' </a:t>
            </a:r>
            <a:r>
              <a:rPr lang="en-US" sz="4000" b="1" u="none" strike="noStrike" dirty="0" err="1">
                <a:solidFill>
                  <a:schemeClr val="accent2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εξάμηνο</a:t>
            </a:r>
            <a:r>
              <a:rPr lang="en-US" sz="4000" b="1" u="none" strike="noStrike" dirty="0">
                <a:solidFill>
                  <a:schemeClr val="accent2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2027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5150133" y="4597425"/>
            <a:ext cx="247650" cy="247650"/>
            <a:chOff x="0" y="0"/>
            <a:chExt cx="330200" cy="3302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5100" y="0"/>
                  </a:moveTo>
                  <a:cubicBezTo>
                    <a:pt x="73918" y="0"/>
                    <a:pt x="0" y="73918"/>
                    <a:pt x="0" y="165100"/>
                  </a:cubicBezTo>
                  <a:cubicBezTo>
                    <a:pt x="0" y="256282"/>
                    <a:pt x="73918" y="330200"/>
                    <a:pt x="165100" y="330200"/>
                  </a:cubicBezTo>
                  <a:cubicBezTo>
                    <a:pt x="256282" y="330200"/>
                    <a:pt x="330200" y="256282"/>
                    <a:pt x="330200" y="165100"/>
                  </a:cubicBezTo>
                  <a:cubicBezTo>
                    <a:pt x="330200" y="73918"/>
                    <a:pt x="256282" y="0"/>
                    <a:pt x="165100" y="0"/>
                  </a:cubicBezTo>
                  <a:close/>
                </a:path>
              </a:pathLst>
            </a:custGeom>
            <a:solidFill>
              <a:srgbClr val="5C6BC0"/>
            </a:solidFill>
          </p:spPr>
          <p:txBody>
            <a:bodyPr/>
            <a:lstStyle/>
            <a:p>
              <a:endParaRPr lang="en-US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5681877" y="3209097"/>
            <a:ext cx="7143750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Πολιτικές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και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τεχνικές</a:t>
            </a:r>
            <a:endParaRPr lang="en-US" sz="3000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αβουλεύσεις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5668625" y="2809875"/>
            <a:ext cx="71437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2026-2027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5211425" y="2981325"/>
            <a:ext cx="247650" cy="247650"/>
            <a:chOff x="0" y="0"/>
            <a:chExt cx="330200" cy="3302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165100" y="0"/>
                  </a:moveTo>
                  <a:cubicBezTo>
                    <a:pt x="73918" y="0"/>
                    <a:pt x="0" y="73918"/>
                    <a:pt x="0" y="165100"/>
                  </a:cubicBezTo>
                  <a:cubicBezTo>
                    <a:pt x="0" y="256282"/>
                    <a:pt x="73918" y="330200"/>
                    <a:pt x="165100" y="330200"/>
                  </a:cubicBezTo>
                  <a:cubicBezTo>
                    <a:pt x="256282" y="330200"/>
                    <a:pt x="330200" y="256282"/>
                    <a:pt x="330200" y="165100"/>
                  </a:cubicBezTo>
                  <a:cubicBezTo>
                    <a:pt x="330200" y="73918"/>
                    <a:pt x="256282" y="0"/>
                    <a:pt x="165100" y="0"/>
                  </a:cubicBezTo>
                  <a:close/>
                </a:path>
              </a:pathLst>
            </a:custGeom>
            <a:solidFill>
              <a:srgbClr val="1976D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3944600" y="2043202"/>
            <a:ext cx="6115050" cy="4816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Χρονοδιάγρ</a:t>
            </a:r>
            <a:r>
              <a:rPr lang="en-US" sz="4000" b="1" u="none" strike="noStrike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αμμα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666875" y="6877050"/>
            <a:ext cx="11906250" cy="3781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Ενεργο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ποίηση πολυεπίπεδης διαδικασίας διαβούλευσης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Έκδοση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ειδικών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συστάσεων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στο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πλα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ίσιο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του</a:t>
            </a:r>
            <a:endParaRPr lang="en-US" sz="3000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Ευρω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παϊκού Εξαμήνου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8-9/7/2026: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Διημερίδ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διαβούλευσης Υπουργείου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Εθνικής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Οικονομί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ας και Οικονομικών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αδιακή εξειδίκευση εθνικών και περιφερειακών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π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ροτερ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αιοτήτων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666875" y="6410325"/>
            <a:ext cx="119062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Επ</a:t>
            </a:r>
            <a:r>
              <a:rPr lang="en-US" sz="4000" b="1" u="none" strike="noStrike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όμενες</a:t>
            </a:r>
            <a:r>
              <a:rPr lang="en-US" sz="4000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000" b="1" u="none" strike="noStrike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ενέργειες</a:t>
            </a:r>
            <a:endParaRPr lang="en-US" sz="4000" b="1" u="none" strike="noStrike" dirty="0">
              <a:solidFill>
                <a:srgbClr val="2E7D32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428750" y="7000875"/>
            <a:ext cx="57150" cy="3333750"/>
            <a:chOff x="0" y="0"/>
            <a:chExt cx="76200" cy="4445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6200" cy="4445000"/>
            </a:xfrm>
            <a:custGeom>
              <a:avLst/>
              <a:gdLst/>
              <a:ahLst/>
              <a:cxnLst/>
              <a:rect l="l" t="t" r="r" b="b"/>
              <a:pathLst>
                <a:path w="76200" h="4445000">
                  <a:moveTo>
                    <a:pt x="7620" y="0"/>
                  </a:moveTo>
                  <a:lnTo>
                    <a:pt x="68580" y="0"/>
                  </a:lnTo>
                  <a:cubicBezTo>
                    <a:pt x="72788" y="0"/>
                    <a:pt x="76200" y="5686"/>
                    <a:pt x="76200" y="12700"/>
                  </a:cubicBezTo>
                  <a:lnTo>
                    <a:pt x="76200" y="4432300"/>
                  </a:lnTo>
                  <a:cubicBezTo>
                    <a:pt x="76200" y="4435668"/>
                    <a:pt x="75397" y="4438899"/>
                    <a:pt x="73968" y="4441280"/>
                  </a:cubicBezTo>
                  <a:cubicBezTo>
                    <a:pt x="72539" y="4443662"/>
                    <a:pt x="70601" y="4445000"/>
                    <a:pt x="68580" y="4445000"/>
                  </a:cubicBezTo>
                  <a:lnTo>
                    <a:pt x="7620" y="4445000"/>
                  </a:lnTo>
                  <a:cubicBezTo>
                    <a:pt x="5599" y="4445000"/>
                    <a:pt x="3661" y="4443662"/>
                    <a:pt x="2232" y="4441280"/>
                  </a:cubicBezTo>
                  <a:cubicBezTo>
                    <a:pt x="803" y="4438899"/>
                    <a:pt x="0" y="4435668"/>
                    <a:pt x="0" y="4432300"/>
                  </a:cubicBezTo>
                  <a:lnTo>
                    <a:pt x="0" y="12700"/>
                  </a:lnTo>
                  <a:cubicBezTo>
                    <a:pt x="0" y="5686"/>
                    <a:pt x="3412" y="0"/>
                    <a:pt x="7620" y="0"/>
                  </a:cubicBez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682157" y="2762250"/>
            <a:ext cx="11906250" cy="324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Συγκρότηση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Διϋ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πουργικής Επιτροπής με πρωτοβουλία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της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Αντι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προεδρίας της Κυβέρνησης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Συμμετοχή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της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ΕΑΣ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στις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τεχνικές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αβουλεύσεις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σε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ευρω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παϊκό επίπεδο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•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Συνεργ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ασία ΕΑΣ-ΟΟΣΑ: «Στρατηγική Περιφερειακού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 </a:t>
            </a:r>
            <a:r>
              <a:rPr lang="en-US" sz="30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Μετ</a:t>
            </a:r>
            <a:r>
              <a:rPr lang="en-US" sz="30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ασχηματισμού για την Ελλάδα μετά το 2027»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666875" y="2181225"/>
            <a:ext cx="11906250" cy="481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00"/>
              </a:lnSpc>
              <a:spcBef>
                <a:spcPct val="0"/>
              </a:spcBef>
            </a:pPr>
            <a:r>
              <a:rPr lang="en-US" sz="4000" b="1" u="none" strike="noStrike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Εθνική</a:t>
            </a:r>
            <a:r>
              <a:rPr lang="en-US" sz="3000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000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</a:t>
            </a:r>
            <a:r>
              <a:rPr lang="en-US" sz="4000" b="1" u="none" strike="noStrike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ροετοιμ</a:t>
            </a:r>
            <a:r>
              <a:rPr lang="en-US" sz="4000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ασία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28750" y="2762250"/>
            <a:ext cx="57150" cy="3124200"/>
            <a:chOff x="0" y="0"/>
            <a:chExt cx="76200" cy="41656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6200" cy="4165600"/>
            </a:xfrm>
            <a:custGeom>
              <a:avLst/>
              <a:gdLst/>
              <a:ahLst/>
              <a:cxnLst/>
              <a:rect l="l" t="t" r="r" b="b"/>
              <a:pathLst>
                <a:path w="76200" h="4165600">
                  <a:moveTo>
                    <a:pt x="7620" y="0"/>
                  </a:moveTo>
                  <a:lnTo>
                    <a:pt x="68580" y="0"/>
                  </a:lnTo>
                  <a:cubicBezTo>
                    <a:pt x="72788" y="0"/>
                    <a:pt x="76200" y="6582"/>
                    <a:pt x="76200" y="14702"/>
                  </a:cubicBezTo>
                  <a:lnTo>
                    <a:pt x="76200" y="4150898"/>
                  </a:lnTo>
                  <a:cubicBezTo>
                    <a:pt x="76200" y="4154797"/>
                    <a:pt x="75397" y="4158537"/>
                    <a:pt x="73968" y="4161294"/>
                  </a:cubicBezTo>
                  <a:cubicBezTo>
                    <a:pt x="72539" y="4164051"/>
                    <a:pt x="70601" y="4165600"/>
                    <a:pt x="68580" y="4165600"/>
                  </a:cubicBezTo>
                  <a:lnTo>
                    <a:pt x="7620" y="4165600"/>
                  </a:lnTo>
                  <a:cubicBezTo>
                    <a:pt x="5599" y="4165600"/>
                    <a:pt x="3661" y="4164051"/>
                    <a:pt x="2232" y="4161294"/>
                  </a:cubicBezTo>
                  <a:cubicBezTo>
                    <a:pt x="803" y="4158537"/>
                    <a:pt x="0" y="4154797"/>
                    <a:pt x="0" y="4150898"/>
                  </a:cubicBezTo>
                  <a:lnTo>
                    <a:pt x="0" y="14702"/>
                  </a:lnTo>
                  <a:cubicBezTo>
                    <a:pt x="0" y="6582"/>
                    <a:pt x="3412" y="0"/>
                    <a:pt x="7620" y="0"/>
                  </a:cubicBezTo>
                  <a:close/>
                </a:path>
              </a:pathLst>
            </a:custGeom>
            <a:solidFill>
              <a:srgbClr val="1976D2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1666465" y="730253"/>
            <a:ext cx="20906603" cy="1131799"/>
            <a:chOff x="0" y="0"/>
            <a:chExt cx="27875471" cy="150906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7875471" cy="1509067"/>
            </a:xfrm>
            <a:custGeom>
              <a:avLst/>
              <a:gdLst/>
              <a:ahLst/>
              <a:cxnLst/>
              <a:rect l="l" t="t" r="r" b="b"/>
              <a:pathLst>
                <a:path w="27875471" h="1509067">
                  <a:moveTo>
                    <a:pt x="0" y="0"/>
                  </a:moveTo>
                  <a:lnTo>
                    <a:pt x="27875471" y="0"/>
                  </a:lnTo>
                  <a:lnTo>
                    <a:pt x="27875471" y="1509067"/>
                  </a:lnTo>
                  <a:lnTo>
                    <a:pt x="0" y="150906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09927" b="-309927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27875471" cy="15566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480"/>
                </a:lnSpc>
              </a:pPr>
              <a:r>
                <a:rPr lang="en-US" sz="60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Επόμενα Βήματα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24231600" cy="13716000"/>
          </a:xfrm>
          <a:custGeom>
            <a:avLst/>
            <a:gdLst/>
            <a:ahLst/>
            <a:cxnLst/>
            <a:rect l="l" t="t" r="r" b="b"/>
            <a:pathLst>
              <a:path w="24231600" h="13716000">
                <a:moveTo>
                  <a:pt x="0" y="0"/>
                </a:moveTo>
                <a:lnTo>
                  <a:pt x="24231600" y="0"/>
                </a:lnTo>
                <a:lnTo>
                  <a:pt x="242316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9070962" y="1839077"/>
            <a:ext cx="6097619" cy="3055163"/>
            <a:chOff x="0" y="0"/>
            <a:chExt cx="8130159" cy="40735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30159" cy="4073525"/>
            </a:xfrm>
            <a:custGeom>
              <a:avLst/>
              <a:gdLst/>
              <a:ahLst/>
              <a:cxnLst/>
              <a:rect l="l" t="t" r="r" b="b"/>
              <a:pathLst>
                <a:path w="8130159" h="4073525">
                  <a:moveTo>
                    <a:pt x="0" y="0"/>
                  </a:moveTo>
                  <a:lnTo>
                    <a:pt x="8130159" y="0"/>
                  </a:lnTo>
                  <a:lnTo>
                    <a:pt x="8130159" y="4073525"/>
                  </a:lnTo>
                  <a:lnTo>
                    <a:pt x="0" y="4073525"/>
                  </a:lnTo>
                  <a:close/>
                </a:path>
              </a:pathLst>
            </a:custGeom>
            <a:solidFill>
              <a:srgbClr val="0D4F8C"/>
            </a:solidFill>
            <a:ln w="12700" cap="sq">
              <a:solidFill>
                <a:srgbClr val="0D4F8C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412978" y="2421160"/>
            <a:ext cx="3413589" cy="1890979"/>
            <a:chOff x="0" y="0"/>
            <a:chExt cx="4551451" cy="2521306"/>
          </a:xfrm>
        </p:grpSpPr>
        <p:sp>
          <p:nvSpPr>
            <p:cNvPr id="6" name="Freeform 6" descr="Εικόνα που περιέχει κείμενο, γραμματοσειρά, στιγμιότυπο οθόνης, λογότυπο  Περιγραφή που δημιουργήθηκε αυτόματα"/>
            <p:cNvSpPr/>
            <p:nvPr/>
          </p:nvSpPr>
          <p:spPr>
            <a:xfrm>
              <a:off x="0" y="0"/>
              <a:ext cx="4551426" cy="2521331"/>
            </a:xfrm>
            <a:custGeom>
              <a:avLst/>
              <a:gdLst/>
              <a:ahLst/>
              <a:cxnLst/>
              <a:rect l="l" t="t" r="r" b="b"/>
              <a:pathLst>
                <a:path w="4551426" h="2521331">
                  <a:moveTo>
                    <a:pt x="0" y="0"/>
                  </a:moveTo>
                  <a:lnTo>
                    <a:pt x="4551426" y="0"/>
                  </a:lnTo>
                  <a:lnTo>
                    <a:pt x="4551426" y="2521331"/>
                  </a:lnTo>
                  <a:lnTo>
                    <a:pt x="0" y="25213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070962" y="1839077"/>
            <a:ext cx="6097619" cy="3055163"/>
            <a:chOff x="0" y="0"/>
            <a:chExt cx="8130159" cy="40735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30159" cy="4073525"/>
            </a:xfrm>
            <a:custGeom>
              <a:avLst/>
              <a:gdLst/>
              <a:ahLst/>
              <a:cxnLst/>
              <a:rect l="l" t="t" r="r" b="b"/>
              <a:pathLst>
                <a:path w="8130159" h="4073525">
                  <a:moveTo>
                    <a:pt x="0" y="0"/>
                  </a:moveTo>
                  <a:lnTo>
                    <a:pt x="8130159" y="0"/>
                  </a:lnTo>
                  <a:lnTo>
                    <a:pt x="8130159" y="4073525"/>
                  </a:lnTo>
                  <a:lnTo>
                    <a:pt x="0" y="4073525"/>
                  </a:lnTo>
                  <a:close/>
                </a:path>
              </a:pathLst>
            </a:custGeom>
            <a:solidFill>
              <a:srgbClr val="0D4F8C"/>
            </a:solidFill>
            <a:ln w="12700" cap="sq">
              <a:solidFill>
                <a:srgbClr val="0D4F8C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412978" y="2421160"/>
            <a:ext cx="3413589" cy="1890979"/>
            <a:chOff x="0" y="0"/>
            <a:chExt cx="4551451" cy="2521306"/>
          </a:xfrm>
        </p:grpSpPr>
        <p:sp>
          <p:nvSpPr>
            <p:cNvPr id="11" name="Freeform 11" descr="Εικόνα που περιέχει κείμενο, γραμματοσειρά, στιγμιότυπο οθόνης, λογότυπο  Περιγραφή που δημιουργήθηκε αυτόματα"/>
            <p:cNvSpPr/>
            <p:nvPr/>
          </p:nvSpPr>
          <p:spPr>
            <a:xfrm>
              <a:off x="0" y="0"/>
              <a:ext cx="4551426" cy="2521331"/>
            </a:xfrm>
            <a:custGeom>
              <a:avLst/>
              <a:gdLst/>
              <a:ahLst/>
              <a:cxnLst/>
              <a:rect l="l" t="t" r="r" b="b"/>
              <a:pathLst>
                <a:path w="4551426" h="2521331">
                  <a:moveTo>
                    <a:pt x="0" y="0"/>
                  </a:moveTo>
                  <a:lnTo>
                    <a:pt x="4551426" y="0"/>
                  </a:lnTo>
                  <a:lnTo>
                    <a:pt x="4551426" y="2521331"/>
                  </a:lnTo>
                  <a:lnTo>
                    <a:pt x="0" y="25213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25211" y="589569"/>
            <a:ext cx="22567830" cy="1347140"/>
            <a:chOff x="0" y="0"/>
            <a:chExt cx="30090440" cy="17961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90445" cy="1796187"/>
            </a:xfrm>
            <a:custGeom>
              <a:avLst/>
              <a:gdLst/>
              <a:ahLst/>
              <a:cxnLst/>
              <a:rect l="l" t="t" r="r" b="b"/>
              <a:pathLst>
                <a:path w="30090445" h="1796187">
                  <a:moveTo>
                    <a:pt x="0" y="0"/>
                  </a:moveTo>
                  <a:lnTo>
                    <a:pt x="30090445" y="0"/>
                  </a:lnTo>
                  <a:lnTo>
                    <a:pt x="30090445" y="1796187"/>
                  </a:lnTo>
                  <a:lnTo>
                    <a:pt x="0" y="179618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76421" b="-27642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0090440" cy="184381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480"/>
                </a:lnSpc>
              </a:pPr>
              <a:r>
                <a:rPr lang="en-US" sz="60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Γενικά χαρακτηριστικά  ΠΔΠ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954239" y="1755781"/>
            <a:ext cx="15268356" cy="11235204"/>
            <a:chOff x="0" y="0"/>
            <a:chExt cx="20357808" cy="1498027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357846" cy="14980286"/>
            </a:xfrm>
            <a:custGeom>
              <a:avLst/>
              <a:gdLst/>
              <a:ahLst/>
              <a:cxnLst/>
              <a:rect l="l" t="t" r="r" b="b"/>
              <a:pathLst>
                <a:path w="20357846" h="14980286">
                  <a:moveTo>
                    <a:pt x="0" y="0"/>
                  </a:moveTo>
                  <a:lnTo>
                    <a:pt x="20357846" y="0"/>
                  </a:lnTo>
                  <a:lnTo>
                    <a:pt x="20357846" y="14980286"/>
                  </a:lnTo>
                  <a:lnTo>
                    <a:pt x="0" y="149802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25211" y="589569"/>
            <a:ext cx="22567830" cy="1347140"/>
            <a:chOff x="0" y="0"/>
            <a:chExt cx="30090440" cy="17961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90445" cy="1796187"/>
            </a:xfrm>
            <a:custGeom>
              <a:avLst/>
              <a:gdLst/>
              <a:ahLst/>
              <a:cxnLst/>
              <a:rect l="l" t="t" r="r" b="b"/>
              <a:pathLst>
                <a:path w="30090445" h="1796187">
                  <a:moveTo>
                    <a:pt x="0" y="0"/>
                  </a:moveTo>
                  <a:lnTo>
                    <a:pt x="30090445" y="0"/>
                  </a:lnTo>
                  <a:lnTo>
                    <a:pt x="30090445" y="1796187"/>
                  </a:lnTo>
                  <a:lnTo>
                    <a:pt x="0" y="179618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76421" b="-27642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30090440" cy="18533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723"/>
                </a:lnSpc>
              </a:pPr>
              <a:r>
                <a:rPr lang="en-US" sz="5299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Γενικά χαρακτηριστικά  ΠΔΠ | Ενωσιακός προϋπολογισμός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25211" y="1584950"/>
            <a:ext cx="22629314" cy="10845879"/>
            <a:chOff x="0" y="0"/>
            <a:chExt cx="30172419" cy="1446117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172406" cy="14461110"/>
            </a:xfrm>
            <a:custGeom>
              <a:avLst/>
              <a:gdLst/>
              <a:ahLst/>
              <a:cxnLst/>
              <a:rect l="l" t="t" r="r" b="b"/>
              <a:pathLst>
                <a:path w="30172406" h="14461110">
                  <a:moveTo>
                    <a:pt x="0" y="0"/>
                  </a:moveTo>
                  <a:lnTo>
                    <a:pt x="30172406" y="0"/>
                  </a:lnTo>
                  <a:lnTo>
                    <a:pt x="30172406" y="14461110"/>
                  </a:lnTo>
                  <a:lnTo>
                    <a:pt x="0" y="144611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9032131" y="12263190"/>
            <a:ext cx="6281718" cy="408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Πηγή: EC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050838" y="2077679"/>
            <a:ext cx="6427584" cy="550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40"/>
              </a:lnSpc>
            </a:pPr>
            <a:r>
              <a:rPr lang="en-US" sz="3200" b="1" u="sng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ΠΥΛΩΝΑΣ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25211" y="589569"/>
            <a:ext cx="22567830" cy="1347140"/>
            <a:chOff x="0" y="0"/>
            <a:chExt cx="30090440" cy="17961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90445" cy="1796187"/>
            </a:xfrm>
            <a:custGeom>
              <a:avLst/>
              <a:gdLst/>
              <a:ahLst/>
              <a:cxnLst/>
              <a:rect l="l" t="t" r="r" b="b"/>
              <a:pathLst>
                <a:path w="30090445" h="1796187">
                  <a:moveTo>
                    <a:pt x="0" y="0"/>
                  </a:moveTo>
                  <a:lnTo>
                    <a:pt x="30090445" y="0"/>
                  </a:lnTo>
                  <a:lnTo>
                    <a:pt x="30090445" y="1796187"/>
                  </a:lnTo>
                  <a:lnTo>
                    <a:pt x="0" y="179618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76421" b="-27642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30090440" cy="18533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723"/>
                </a:lnSpc>
              </a:pPr>
              <a:r>
                <a:rPr lang="en-US" sz="5299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Γενικά χαρακτηριστικά  ΠΔΠ | Αναλογία πόρων στα μοντέλα διαχείρισης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9032131" y="11873560"/>
            <a:ext cx="3991613" cy="408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Πηγή: ECΑ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869081" y="11854510"/>
            <a:ext cx="2384784" cy="550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40"/>
              </a:lnSpc>
            </a:pPr>
            <a:r>
              <a:rPr lang="en-US" sz="3200" i="1" u="sng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Πηγή: ECA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5557485E-95C0-19D2-84D8-2E6D2C18E0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43476"/>
              </p:ext>
            </p:extLst>
          </p:nvPr>
        </p:nvGraphicFramePr>
        <p:xfrm>
          <a:off x="3894240" y="1681530"/>
          <a:ext cx="16629770" cy="10769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04041" y="914400"/>
            <a:ext cx="23242772" cy="871871"/>
            <a:chOff x="0" y="0"/>
            <a:chExt cx="30990362" cy="11624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990363" cy="1162493"/>
            </a:xfrm>
            <a:custGeom>
              <a:avLst/>
              <a:gdLst/>
              <a:ahLst/>
              <a:cxnLst/>
              <a:rect l="l" t="t" r="r" b="b"/>
              <a:pathLst>
                <a:path w="30990363" h="1162493">
                  <a:moveTo>
                    <a:pt x="0" y="0"/>
                  </a:moveTo>
                  <a:lnTo>
                    <a:pt x="30990363" y="0"/>
                  </a:lnTo>
                  <a:lnTo>
                    <a:pt x="30990363" y="1162493"/>
                  </a:lnTo>
                  <a:lnTo>
                    <a:pt x="0" y="1162493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469442" b="-46944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30990362" cy="121964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l">
                <a:lnSpc>
                  <a:spcPts val="5723"/>
                </a:lnSpc>
              </a:pPr>
              <a:r>
                <a:rPr lang="en-US" sz="5299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Γενικά χαρακτηριστικά  ΠΔΠ | Ενδεικτικός Φάκελος Πυλώνα 1 για την Ελλάδα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898971" y="2525697"/>
            <a:ext cx="21031171" cy="1307887"/>
            <a:chOff x="0" y="0"/>
            <a:chExt cx="28041562" cy="17438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041600" cy="1743964"/>
            </a:xfrm>
            <a:custGeom>
              <a:avLst/>
              <a:gdLst/>
              <a:ahLst/>
              <a:cxnLst/>
              <a:rect l="l" t="t" r="r" b="b"/>
              <a:pathLst>
                <a:path w="28041600" h="1743964">
                  <a:moveTo>
                    <a:pt x="0" y="290703"/>
                  </a:moveTo>
                  <a:cubicBezTo>
                    <a:pt x="0" y="130175"/>
                    <a:pt x="130175" y="0"/>
                    <a:pt x="290703" y="0"/>
                  </a:cubicBezTo>
                  <a:lnTo>
                    <a:pt x="27750898" y="0"/>
                  </a:lnTo>
                  <a:cubicBezTo>
                    <a:pt x="27911425" y="0"/>
                    <a:pt x="28041600" y="130175"/>
                    <a:pt x="28041600" y="290703"/>
                  </a:cubicBezTo>
                  <a:lnTo>
                    <a:pt x="28041600" y="1453261"/>
                  </a:lnTo>
                  <a:cubicBezTo>
                    <a:pt x="28041600" y="1613789"/>
                    <a:pt x="27911425" y="1743964"/>
                    <a:pt x="27750898" y="1743964"/>
                  </a:cubicBezTo>
                  <a:lnTo>
                    <a:pt x="290703" y="1743964"/>
                  </a:lnTo>
                  <a:cubicBezTo>
                    <a:pt x="130175" y="1743837"/>
                    <a:pt x="0" y="1613662"/>
                    <a:pt x="0" y="1453261"/>
                  </a:cubicBezTo>
                  <a:close/>
                </a:path>
              </a:pathLst>
            </a:custGeom>
            <a:solidFill>
              <a:srgbClr val="4472C4"/>
            </a:solidFill>
            <a:ln w="127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962198" y="2588924"/>
            <a:ext cx="20904727" cy="1181433"/>
            <a:chOff x="0" y="0"/>
            <a:chExt cx="27872969" cy="157524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872965" cy="1575251"/>
            </a:xfrm>
            <a:custGeom>
              <a:avLst/>
              <a:gdLst/>
              <a:ahLst/>
              <a:cxnLst/>
              <a:rect l="l" t="t" r="r" b="b"/>
              <a:pathLst>
                <a:path w="27872965" h="1575251">
                  <a:moveTo>
                    <a:pt x="0" y="0"/>
                  </a:moveTo>
                  <a:lnTo>
                    <a:pt x="27872965" y="0"/>
                  </a:lnTo>
                  <a:lnTo>
                    <a:pt x="27872965" y="1575251"/>
                  </a:lnTo>
                  <a:lnTo>
                    <a:pt x="0" y="1575251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94774" b="-29477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27872969" cy="16323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832"/>
                </a:lnSpc>
              </a:pPr>
              <a:r>
                <a:rPr lang="en-US" sz="54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Συνολικός π/υ: 49,2 δισ. €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898971" y="3976402"/>
            <a:ext cx="21031171" cy="1307887"/>
            <a:chOff x="0" y="0"/>
            <a:chExt cx="28041562" cy="17438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8041600" cy="1743964"/>
            </a:xfrm>
            <a:custGeom>
              <a:avLst/>
              <a:gdLst/>
              <a:ahLst/>
              <a:cxnLst/>
              <a:rect l="l" t="t" r="r" b="b"/>
              <a:pathLst>
                <a:path w="28041600" h="1743964">
                  <a:moveTo>
                    <a:pt x="0" y="290703"/>
                  </a:moveTo>
                  <a:cubicBezTo>
                    <a:pt x="0" y="130175"/>
                    <a:pt x="130175" y="0"/>
                    <a:pt x="290703" y="0"/>
                  </a:cubicBezTo>
                  <a:lnTo>
                    <a:pt x="27750898" y="0"/>
                  </a:lnTo>
                  <a:cubicBezTo>
                    <a:pt x="27911425" y="0"/>
                    <a:pt x="28041600" y="130175"/>
                    <a:pt x="28041600" y="290703"/>
                  </a:cubicBezTo>
                  <a:lnTo>
                    <a:pt x="28041600" y="1453261"/>
                  </a:lnTo>
                  <a:cubicBezTo>
                    <a:pt x="28041600" y="1613789"/>
                    <a:pt x="27911425" y="1743964"/>
                    <a:pt x="27750898" y="1743964"/>
                  </a:cubicBezTo>
                  <a:lnTo>
                    <a:pt x="290703" y="1743964"/>
                  </a:lnTo>
                  <a:cubicBezTo>
                    <a:pt x="130175" y="1743837"/>
                    <a:pt x="0" y="1613662"/>
                    <a:pt x="0" y="1453261"/>
                  </a:cubicBezTo>
                  <a:close/>
                </a:path>
              </a:pathLst>
            </a:custGeom>
            <a:solidFill>
              <a:srgbClr val="4472C4"/>
            </a:solidFill>
            <a:ln w="127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962198" y="4039629"/>
            <a:ext cx="20904727" cy="1181433"/>
            <a:chOff x="0" y="0"/>
            <a:chExt cx="27872969" cy="157524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7872965" cy="1575251"/>
            </a:xfrm>
            <a:custGeom>
              <a:avLst/>
              <a:gdLst/>
              <a:ahLst/>
              <a:cxnLst/>
              <a:rect l="l" t="t" r="r" b="b"/>
              <a:pathLst>
                <a:path w="27872965" h="1575251">
                  <a:moveTo>
                    <a:pt x="0" y="0"/>
                  </a:moveTo>
                  <a:lnTo>
                    <a:pt x="27872965" y="0"/>
                  </a:lnTo>
                  <a:lnTo>
                    <a:pt x="27872965" y="1575251"/>
                  </a:lnTo>
                  <a:lnTo>
                    <a:pt x="0" y="1575251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94774" b="-29477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57150"/>
              <a:ext cx="27872969" cy="16323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832"/>
                </a:lnSpc>
              </a:pPr>
              <a:r>
                <a:rPr lang="en-US" sz="5400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Πολιτική Συνοχής και Κοινή Γεωργική Πολιτική →          42,9 δισ. €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898971" y="5427116"/>
            <a:ext cx="21031171" cy="1307887"/>
            <a:chOff x="0" y="0"/>
            <a:chExt cx="28041562" cy="174385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8041600" cy="1743964"/>
            </a:xfrm>
            <a:custGeom>
              <a:avLst/>
              <a:gdLst/>
              <a:ahLst/>
              <a:cxnLst/>
              <a:rect l="l" t="t" r="r" b="b"/>
              <a:pathLst>
                <a:path w="28041600" h="1743964">
                  <a:moveTo>
                    <a:pt x="0" y="290703"/>
                  </a:moveTo>
                  <a:cubicBezTo>
                    <a:pt x="0" y="130175"/>
                    <a:pt x="130175" y="0"/>
                    <a:pt x="290703" y="0"/>
                  </a:cubicBezTo>
                  <a:lnTo>
                    <a:pt x="27750898" y="0"/>
                  </a:lnTo>
                  <a:cubicBezTo>
                    <a:pt x="27911425" y="0"/>
                    <a:pt x="28041600" y="130175"/>
                    <a:pt x="28041600" y="290703"/>
                  </a:cubicBezTo>
                  <a:lnTo>
                    <a:pt x="28041600" y="1453261"/>
                  </a:lnTo>
                  <a:cubicBezTo>
                    <a:pt x="28041600" y="1613789"/>
                    <a:pt x="27911425" y="1743964"/>
                    <a:pt x="27750898" y="1743964"/>
                  </a:cubicBezTo>
                  <a:lnTo>
                    <a:pt x="290703" y="1743964"/>
                  </a:lnTo>
                  <a:cubicBezTo>
                    <a:pt x="130175" y="1743837"/>
                    <a:pt x="0" y="1613662"/>
                    <a:pt x="0" y="1453261"/>
                  </a:cubicBezTo>
                  <a:close/>
                </a:path>
              </a:pathLst>
            </a:custGeom>
            <a:solidFill>
              <a:srgbClr val="4472C4"/>
            </a:solidFill>
            <a:ln w="127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962198" y="5490343"/>
            <a:ext cx="20904727" cy="1181433"/>
            <a:chOff x="0" y="0"/>
            <a:chExt cx="27872969" cy="157524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7872965" cy="1575251"/>
            </a:xfrm>
            <a:custGeom>
              <a:avLst/>
              <a:gdLst/>
              <a:ahLst/>
              <a:cxnLst/>
              <a:rect l="l" t="t" r="r" b="b"/>
              <a:pathLst>
                <a:path w="27872965" h="1575251">
                  <a:moveTo>
                    <a:pt x="0" y="0"/>
                  </a:moveTo>
                  <a:lnTo>
                    <a:pt x="27872965" y="0"/>
                  </a:lnTo>
                  <a:lnTo>
                    <a:pt x="27872965" y="1575251"/>
                  </a:lnTo>
                  <a:lnTo>
                    <a:pt x="0" y="1575251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94774" b="-29477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57150"/>
              <a:ext cx="27872969" cy="16323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832"/>
                </a:lnSpc>
              </a:pPr>
              <a:r>
                <a:rPr lang="en-US" sz="5400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Μετανάστευση, ασφάλεια και εσωτερικές υποθέσεις →    3,5 δισ. € 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898971" y="6877822"/>
            <a:ext cx="21031171" cy="1307887"/>
            <a:chOff x="0" y="0"/>
            <a:chExt cx="28041562" cy="174385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8041600" cy="1743964"/>
            </a:xfrm>
            <a:custGeom>
              <a:avLst/>
              <a:gdLst/>
              <a:ahLst/>
              <a:cxnLst/>
              <a:rect l="l" t="t" r="r" b="b"/>
              <a:pathLst>
                <a:path w="28041600" h="1743964">
                  <a:moveTo>
                    <a:pt x="0" y="290703"/>
                  </a:moveTo>
                  <a:cubicBezTo>
                    <a:pt x="0" y="130175"/>
                    <a:pt x="130175" y="0"/>
                    <a:pt x="290703" y="0"/>
                  </a:cubicBezTo>
                  <a:lnTo>
                    <a:pt x="27750898" y="0"/>
                  </a:lnTo>
                  <a:cubicBezTo>
                    <a:pt x="27911425" y="0"/>
                    <a:pt x="28041600" y="130175"/>
                    <a:pt x="28041600" y="290703"/>
                  </a:cubicBezTo>
                  <a:lnTo>
                    <a:pt x="28041600" y="1453261"/>
                  </a:lnTo>
                  <a:cubicBezTo>
                    <a:pt x="28041600" y="1613789"/>
                    <a:pt x="27911425" y="1743964"/>
                    <a:pt x="27750898" y="1743964"/>
                  </a:cubicBezTo>
                  <a:lnTo>
                    <a:pt x="290703" y="1743964"/>
                  </a:lnTo>
                  <a:cubicBezTo>
                    <a:pt x="130175" y="1743837"/>
                    <a:pt x="0" y="1613662"/>
                    <a:pt x="0" y="1453261"/>
                  </a:cubicBezTo>
                  <a:close/>
                </a:path>
              </a:pathLst>
            </a:custGeom>
            <a:solidFill>
              <a:srgbClr val="4472C4"/>
            </a:solidFill>
            <a:ln w="127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962198" y="6941048"/>
            <a:ext cx="20904727" cy="1181433"/>
            <a:chOff x="0" y="0"/>
            <a:chExt cx="27872969" cy="157524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7872965" cy="1575251"/>
            </a:xfrm>
            <a:custGeom>
              <a:avLst/>
              <a:gdLst/>
              <a:ahLst/>
              <a:cxnLst/>
              <a:rect l="l" t="t" r="r" b="b"/>
              <a:pathLst>
                <a:path w="27872965" h="1575251">
                  <a:moveTo>
                    <a:pt x="0" y="0"/>
                  </a:moveTo>
                  <a:lnTo>
                    <a:pt x="27872965" y="0"/>
                  </a:lnTo>
                  <a:lnTo>
                    <a:pt x="27872965" y="1575251"/>
                  </a:lnTo>
                  <a:lnTo>
                    <a:pt x="0" y="1575251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94774" b="-29477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57150"/>
              <a:ext cx="27872969" cy="16323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832"/>
                </a:lnSpc>
              </a:pPr>
              <a:r>
                <a:rPr lang="en-US" sz="5400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Κοινωνικό Ταμείο για το Κλίμα →                                    2,8 δισ. € 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898971" y="8510302"/>
            <a:ext cx="21031171" cy="1307887"/>
            <a:chOff x="0" y="0"/>
            <a:chExt cx="28041562" cy="174385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8041600" cy="1743964"/>
            </a:xfrm>
            <a:custGeom>
              <a:avLst/>
              <a:gdLst/>
              <a:ahLst/>
              <a:cxnLst/>
              <a:rect l="l" t="t" r="r" b="b"/>
              <a:pathLst>
                <a:path w="28041600" h="1743964">
                  <a:moveTo>
                    <a:pt x="0" y="290703"/>
                  </a:moveTo>
                  <a:cubicBezTo>
                    <a:pt x="0" y="130175"/>
                    <a:pt x="130175" y="0"/>
                    <a:pt x="290703" y="0"/>
                  </a:cubicBezTo>
                  <a:lnTo>
                    <a:pt x="27750898" y="0"/>
                  </a:lnTo>
                  <a:cubicBezTo>
                    <a:pt x="27911425" y="0"/>
                    <a:pt x="28041600" y="130175"/>
                    <a:pt x="28041600" y="290703"/>
                  </a:cubicBezTo>
                  <a:lnTo>
                    <a:pt x="28041600" y="1453261"/>
                  </a:lnTo>
                  <a:cubicBezTo>
                    <a:pt x="28041600" y="1613789"/>
                    <a:pt x="27911425" y="1743964"/>
                    <a:pt x="27750898" y="1743964"/>
                  </a:cubicBezTo>
                  <a:lnTo>
                    <a:pt x="290703" y="1743964"/>
                  </a:lnTo>
                  <a:cubicBezTo>
                    <a:pt x="130175" y="1743837"/>
                    <a:pt x="0" y="1613662"/>
                    <a:pt x="0" y="1453261"/>
                  </a:cubicBezTo>
                  <a:close/>
                </a:path>
              </a:pathLst>
            </a:custGeom>
            <a:solidFill>
              <a:srgbClr val="4472C4"/>
            </a:solidFill>
            <a:ln w="127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962198" y="8573519"/>
            <a:ext cx="20904727" cy="1181433"/>
            <a:chOff x="0" y="0"/>
            <a:chExt cx="27872969" cy="1575244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7872965" cy="1575251"/>
            </a:xfrm>
            <a:custGeom>
              <a:avLst/>
              <a:gdLst/>
              <a:ahLst/>
              <a:cxnLst/>
              <a:rect l="l" t="t" r="r" b="b"/>
              <a:pathLst>
                <a:path w="27872965" h="1575251">
                  <a:moveTo>
                    <a:pt x="0" y="0"/>
                  </a:moveTo>
                  <a:lnTo>
                    <a:pt x="27872965" y="0"/>
                  </a:lnTo>
                  <a:lnTo>
                    <a:pt x="27872965" y="1575251"/>
                  </a:lnTo>
                  <a:lnTo>
                    <a:pt x="0" y="1575251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94774" b="-29477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57150"/>
              <a:ext cx="27872969" cy="163239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832"/>
                </a:lnSpc>
              </a:pPr>
              <a:r>
                <a:rPr lang="en-US" sz="54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Νέα φιλοσοφία χρηματοδότησης</a:t>
              </a: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1582846" y="10142782"/>
            <a:ext cx="21284076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30860" lvl="2" indent="-176953" algn="l">
              <a:lnSpc>
                <a:spcPts val="4752"/>
              </a:lnSpc>
              <a:buFont typeface="Arial"/>
              <a:buChar char="⚬"/>
            </a:pPr>
            <a:r>
              <a:rPr lang="en-US" sz="4400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Ριζική</a:t>
            </a:r>
            <a:r>
              <a:rPr lang="en-US" sz="4400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μετ</a:t>
            </a:r>
            <a:r>
              <a:rPr lang="en-US" sz="4400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αρρύθμιση του τρόπου χρηματοδότησης και παρακολούθησης των πολιτικών της ΕΕ μετά το 2027</a:t>
            </a:r>
          </a:p>
          <a:p>
            <a:pPr marL="530860" lvl="2" indent="-176953" algn="l">
              <a:lnSpc>
                <a:spcPts val="4752"/>
              </a:lnSpc>
              <a:buFont typeface="Arial"/>
              <a:buChar char="⚬"/>
            </a:pPr>
            <a:r>
              <a:rPr lang="en-US" sz="4400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Έμφ</a:t>
            </a:r>
            <a:r>
              <a:rPr lang="en-US" sz="4400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αση στη στρατηγική συγκέντρωση πόρων, στις μεταρρυθμίσεις και στα αποτελέσματα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576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95427" y="730253"/>
            <a:ext cx="23476687" cy="1481318"/>
            <a:chOff x="0" y="0"/>
            <a:chExt cx="31302249" cy="197509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1302251" cy="1975095"/>
            </a:xfrm>
            <a:custGeom>
              <a:avLst/>
              <a:gdLst/>
              <a:ahLst/>
              <a:cxnLst/>
              <a:rect l="l" t="t" r="r" b="b"/>
              <a:pathLst>
                <a:path w="31302251" h="1975095">
                  <a:moveTo>
                    <a:pt x="0" y="0"/>
                  </a:moveTo>
                  <a:lnTo>
                    <a:pt x="31302251" y="0"/>
                  </a:lnTo>
                  <a:lnTo>
                    <a:pt x="31302251" y="1975095"/>
                  </a:lnTo>
                  <a:lnTo>
                    <a:pt x="0" y="1975095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258808" b="-25880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47625"/>
              <a:ext cx="31302249" cy="19274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540"/>
                </a:lnSpc>
              </a:pPr>
              <a:endParaRPr dirty="0"/>
            </a:p>
            <a:p>
              <a:pPr algn="ctr">
                <a:lnSpc>
                  <a:spcPts val="5832"/>
                </a:lnSpc>
              </a:pPr>
              <a:r>
                <a:rPr lang="en-US" sz="5400" b="1" dirty="0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Κα</a:t>
              </a:r>
              <a:r>
                <a:rPr lang="en-US" sz="5400" b="1" dirty="0" err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νονιστικό</a:t>
              </a:r>
              <a:r>
                <a:rPr lang="en-US" sz="5400" b="1" dirty="0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5400" b="1" dirty="0" err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Πλ</a:t>
              </a:r>
              <a:r>
                <a:rPr lang="en-US" sz="5400" b="1" dirty="0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αίσιο Εθνικών και Περιφερειακών Σχεδίων Εταιρικής Σχέσης (NRPPs)</a:t>
              </a:r>
            </a:p>
            <a:p>
              <a:pPr algn="l">
                <a:lnSpc>
                  <a:spcPts val="5832"/>
                </a:lnSpc>
              </a:pPr>
              <a:endParaRPr lang="en-US" sz="5400" b="1" dirty="0">
                <a:solidFill>
                  <a:srgbClr val="1F4E79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295400" y="2725924"/>
            <a:ext cx="21010883" cy="10023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1"/>
              </a:lnSpc>
            </a:pPr>
            <a:endParaRPr dirty="0"/>
          </a:p>
          <a:p>
            <a:pPr marL="424688" lvl="1" indent="-212344" algn="l">
              <a:lnSpc>
                <a:spcPts val="4055"/>
              </a:lnSpc>
              <a:spcAft>
                <a:spcPts val="2400"/>
              </a:spcAft>
              <a:buFont typeface="Arial"/>
              <a:buChar char="•"/>
            </a:pP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u="sng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Έν</a:t>
            </a:r>
            <a:r>
              <a:rPr lang="en-US" sz="4000" u="sng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ενιαίο Ταμείο [European Fund - COM(2025)565] </a:t>
            </a:r>
          </a:p>
          <a:p>
            <a:pPr marL="424688" lvl="1" indent="-212344" algn="l">
              <a:lnSpc>
                <a:spcPts val="4055"/>
              </a:lnSpc>
              <a:spcAft>
                <a:spcPts val="2400"/>
              </a:spcAft>
              <a:buFont typeface="Arial"/>
              <a:buChar char="•"/>
            </a:pP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Πλ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αίσιο επιδόσεων  [Performance Framework - COM(2025)545]</a:t>
            </a:r>
          </a:p>
          <a:p>
            <a:pPr marL="424688" lvl="1" indent="-212344" algn="l">
              <a:lnSpc>
                <a:spcPts val="4055"/>
              </a:lnSpc>
              <a:spcAft>
                <a:spcPts val="2400"/>
              </a:spcAft>
              <a:buFont typeface="Arial"/>
              <a:buChar char="•"/>
            </a:pP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Επ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ιμέρους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τομε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ακοί κανονισμοί (ΕΤΠΑ/ΤΣ/Interreg, EKT, KAΠ, ΗΟΜΕ)</a:t>
            </a:r>
          </a:p>
          <a:p>
            <a:pPr marL="424688" lvl="1" indent="-212344" algn="l">
              <a:lnSpc>
                <a:spcPts val="4055"/>
              </a:lnSpc>
              <a:spcAft>
                <a:spcPts val="2400"/>
              </a:spcAft>
              <a:buFont typeface="Arial"/>
              <a:buChar char="•"/>
            </a:pP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Xρημ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ατοδότηση στη βάση επιδόσεων (και όχι βάσει παραστατικών)</a:t>
            </a:r>
            <a:endParaRPr lang="el-GR" sz="400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24688" lvl="1" indent="-212344" algn="l">
              <a:lnSpc>
                <a:spcPts val="4055"/>
              </a:lnSpc>
              <a:buFont typeface="Arial"/>
              <a:buChar char="•"/>
            </a:pPr>
            <a:endParaRPr lang="en-US" sz="400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24688" lvl="1" indent="-212344" algn="l">
              <a:lnSpc>
                <a:spcPts val="3041"/>
              </a:lnSpc>
              <a:spcBef>
                <a:spcPts val="2400"/>
              </a:spcBef>
            </a:pPr>
            <a:r>
              <a:rPr lang="en-US" sz="4000" b="1" i="1" dirty="0" err="1">
                <a:solidFill>
                  <a:srgbClr val="0D4F8C"/>
                </a:solidFill>
                <a:latin typeface="Trebuchet MS Bold Italics"/>
                <a:ea typeface="Trebuchet MS Bold Italics"/>
                <a:cs typeface="Trebuchet MS Bold Italics"/>
                <a:sym typeface="Trebuchet MS Bold Italics"/>
              </a:rPr>
              <a:t>Γενικοί</a:t>
            </a:r>
            <a:r>
              <a:rPr lang="en-US" sz="4000" b="1" i="1" dirty="0">
                <a:solidFill>
                  <a:srgbClr val="0D4F8C"/>
                </a:solidFill>
                <a:latin typeface="Trebuchet MS Bold Italics"/>
                <a:ea typeface="Trebuchet MS Bold Italics"/>
                <a:cs typeface="Trebuchet MS Bold Italics"/>
                <a:sym typeface="Trebuchet MS Bold Italics"/>
              </a:rPr>
              <a:t> </a:t>
            </a:r>
            <a:r>
              <a:rPr lang="en-US" sz="4000" b="1" i="1" dirty="0" err="1">
                <a:solidFill>
                  <a:srgbClr val="0D4F8C"/>
                </a:solidFill>
                <a:latin typeface="Trebuchet MS Bold Italics"/>
                <a:ea typeface="Trebuchet MS Bold Italics"/>
                <a:cs typeface="Trebuchet MS Bold Italics"/>
                <a:sym typeface="Trebuchet MS Bold Italics"/>
              </a:rPr>
              <a:t>Στόχοι</a:t>
            </a:r>
            <a:endParaRPr lang="en-US" sz="4000" b="1" i="1" dirty="0">
              <a:solidFill>
                <a:srgbClr val="0D4F8C"/>
              </a:solidFill>
              <a:latin typeface="Trebuchet MS Bold Italics"/>
              <a:ea typeface="Trebuchet MS Bold Italics"/>
              <a:cs typeface="Trebuchet MS Bold Italics"/>
              <a:sym typeface="Trebuchet MS Bold Italics"/>
            </a:endParaRPr>
          </a:p>
          <a:p>
            <a:pPr marL="424688" lvl="1" indent="-212344" algn="l">
              <a:lnSpc>
                <a:spcPts val="4055"/>
              </a:lnSpc>
              <a:spcBef>
                <a:spcPts val="2400"/>
              </a:spcBef>
              <a:buAutoNum type="romanLcPeriod"/>
            </a:pP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 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Μείωση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π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εριφερει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ακών ανισορροπιών και προώθηση της ευρωπαϊκής εδαφικής </a:t>
            </a: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	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συνεργ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ασίας</a:t>
            </a:r>
          </a:p>
          <a:p>
            <a:pPr marL="424688" lvl="1" indent="-212344" algn="l">
              <a:lnSpc>
                <a:spcPts val="4055"/>
              </a:lnSpc>
              <a:spcBef>
                <a:spcPts val="2400"/>
              </a:spcBef>
              <a:buAutoNum type="romanLcPeriod"/>
            </a:pP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Στήριξη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π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οιοτικής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απα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σχόλησης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εκ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παίδευσης, δεξιοτήτων και κοινωνικής ένταξης</a:t>
            </a:r>
          </a:p>
          <a:p>
            <a:pPr marL="424688" lvl="1" indent="-212344" algn="l">
              <a:lnSpc>
                <a:spcPts val="4055"/>
              </a:lnSpc>
              <a:spcBef>
                <a:spcPts val="2400"/>
              </a:spcBef>
              <a:buAutoNum type="romanLcPeriod"/>
            </a:pP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Στήριξη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εφ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αρμογής της Κοινής Αγροτικής Πολιτικής</a:t>
            </a:r>
          </a:p>
          <a:p>
            <a:pPr marL="424688" lvl="1" indent="-212344" algn="l">
              <a:lnSpc>
                <a:spcPts val="4055"/>
              </a:lnSpc>
              <a:spcBef>
                <a:spcPts val="2400"/>
              </a:spcBef>
              <a:buAutoNum type="romanLcPeriod"/>
            </a:pP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Στήριξη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της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Κοινής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Αλιευτικής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Πολιτικής</a:t>
            </a:r>
            <a:endParaRPr lang="en-US" sz="400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24688" lvl="1" indent="-212344" algn="l">
              <a:lnSpc>
                <a:spcPts val="4055"/>
              </a:lnSpc>
              <a:spcBef>
                <a:spcPts val="2400"/>
              </a:spcBef>
              <a:buAutoNum type="romanLcPeriod"/>
            </a:pPr>
            <a:r>
              <a:rPr lang="el-GR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 </a:t>
            </a:r>
            <a:r>
              <a:rPr lang="en-US" sz="40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Προστ</a:t>
            </a:r>
            <a:r>
              <a:rPr lang="en-US" sz="40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ασία και ενίσχυση της δημοκρατίας και των αξιών της Ένωσης</a:t>
            </a:r>
          </a:p>
          <a:p>
            <a:pPr marL="424688" lvl="1" indent="-212344" algn="l">
              <a:lnSpc>
                <a:spcPts val="3041"/>
              </a:lnSpc>
            </a:pPr>
            <a:endParaRPr lang="en-US" sz="352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7765" y="0"/>
            <a:ext cx="24234458" cy="13716000"/>
            <a:chOff x="0" y="0"/>
            <a:chExt cx="32312610" cy="18288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81" r="-28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21941" y="12481770"/>
            <a:ext cx="4855083" cy="961168"/>
            <a:chOff x="0" y="0"/>
            <a:chExt cx="6473444" cy="12815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343" r="-34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950675" y="44453"/>
            <a:ext cx="371475" cy="163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412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95358" y="602666"/>
            <a:ext cx="23731871" cy="1566377"/>
            <a:chOff x="0" y="0"/>
            <a:chExt cx="31642494" cy="208850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1642431" cy="2088515"/>
            </a:xfrm>
            <a:custGeom>
              <a:avLst/>
              <a:gdLst/>
              <a:ahLst/>
              <a:cxnLst/>
              <a:rect l="l" t="t" r="r" b="b"/>
              <a:pathLst>
                <a:path w="31642431" h="2088515">
                  <a:moveTo>
                    <a:pt x="0" y="0"/>
                  </a:moveTo>
                  <a:lnTo>
                    <a:pt x="31642431" y="0"/>
                  </a:lnTo>
                  <a:lnTo>
                    <a:pt x="31642431" y="2088515"/>
                  </a:lnTo>
                  <a:lnTo>
                    <a:pt x="0" y="208851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245006" b="-24500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95358" y="566947"/>
            <a:ext cx="23731871" cy="1602095"/>
            <a:chOff x="0" y="0"/>
            <a:chExt cx="31642494" cy="213612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1642493" cy="2136128"/>
            </a:xfrm>
            <a:custGeom>
              <a:avLst/>
              <a:gdLst/>
              <a:ahLst/>
              <a:cxnLst/>
              <a:rect l="l" t="t" r="r" b="b"/>
              <a:pathLst>
                <a:path w="31642493" h="2136128">
                  <a:moveTo>
                    <a:pt x="0" y="0"/>
                  </a:moveTo>
                  <a:lnTo>
                    <a:pt x="31642493" y="0"/>
                  </a:lnTo>
                  <a:lnTo>
                    <a:pt x="31642493" y="2136128"/>
                  </a:lnTo>
                  <a:lnTo>
                    <a:pt x="0" y="2136128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238632" b="-23863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1642494" cy="218375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616"/>
                </a:lnSpc>
              </a:pPr>
              <a:r>
                <a:rPr lang="en-US" sz="52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Κανονιστικό Πλαίσιο Εθνικών και Περιφερειακών Σχεδίων Εταιρικής Σχέσης (NRPPs)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642272" y="2343150"/>
            <a:ext cx="20955000" cy="528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800" b="1" dirty="0" err="1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Ειδικοί</a:t>
            </a:r>
            <a:r>
              <a:rPr lang="en-US" sz="4800" b="1" dirty="0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Στόχοι</a:t>
            </a:r>
            <a:r>
              <a:rPr lang="en-US" sz="4800" b="1" dirty="0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του</a:t>
            </a:r>
            <a:r>
              <a:rPr lang="en-US" sz="4800" b="1" dirty="0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Τα</a:t>
            </a:r>
            <a:r>
              <a:rPr lang="en-US" sz="4800" b="1" dirty="0" err="1">
                <a:solidFill>
                  <a:srgbClr val="FF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μείου</a:t>
            </a:r>
            <a:r>
              <a:rPr lang="en-US" sz="4800" b="1" dirty="0">
                <a:solidFill>
                  <a:srgbClr val="0D4F8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(</a:t>
            </a:r>
            <a:r>
              <a:rPr lang="en-US" sz="4800" b="1" dirty="0" err="1">
                <a:solidFill>
                  <a:srgbClr val="0D4F8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Άρθρο</a:t>
            </a:r>
            <a:r>
              <a:rPr lang="en-US" sz="4800" b="1" dirty="0">
                <a:solidFill>
                  <a:srgbClr val="0D4F8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3)</a:t>
            </a:r>
          </a:p>
        </p:txBody>
      </p:sp>
      <p:sp>
        <p:nvSpPr>
          <p:cNvPr id="18" name="Freeform 18"/>
          <p:cNvSpPr/>
          <p:nvPr/>
        </p:nvSpPr>
        <p:spPr>
          <a:xfrm>
            <a:off x="1206046" y="3781148"/>
            <a:ext cx="6930342" cy="2276351"/>
          </a:xfrm>
          <a:custGeom>
            <a:avLst/>
            <a:gdLst/>
            <a:ahLst/>
            <a:cxnLst/>
            <a:rect l="l" t="t" r="r" b="b"/>
            <a:pathLst>
              <a:path w="6930342" h="2276351">
                <a:moveTo>
                  <a:pt x="0" y="0"/>
                </a:moveTo>
                <a:lnTo>
                  <a:pt x="6930342" y="0"/>
                </a:lnTo>
                <a:lnTo>
                  <a:pt x="6930342" y="2276351"/>
                </a:lnTo>
                <a:lnTo>
                  <a:pt x="0" y="22763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8540296" y="3768228"/>
            <a:ext cx="6930342" cy="2276351"/>
          </a:xfrm>
          <a:custGeom>
            <a:avLst/>
            <a:gdLst/>
            <a:ahLst/>
            <a:cxnLst/>
            <a:rect l="l" t="t" r="r" b="b"/>
            <a:pathLst>
              <a:path w="6930342" h="2276351">
                <a:moveTo>
                  <a:pt x="0" y="0"/>
                </a:moveTo>
                <a:lnTo>
                  <a:pt x="6930342" y="0"/>
                </a:lnTo>
                <a:lnTo>
                  <a:pt x="6930342" y="2276351"/>
                </a:lnTo>
                <a:lnTo>
                  <a:pt x="0" y="22763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0" name="Freeform 20"/>
          <p:cNvSpPr/>
          <p:nvPr/>
        </p:nvSpPr>
        <p:spPr>
          <a:xfrm>
            <a:off x="15874546" y="3766290"/>
            <a:ext cx="6930342" cy="2276351"/>
          </a:xfrm>
          <a:custGeom>
            <a:avLst/>
            <a:gdLst/>
            <a:ahLst/>
            <a:cxnLst/>
            <a:rect l="l" t="t" r="r" b="b"/>
            <a:pathLst>
              <a:path w="6930342" h="2276351">
                <a:moveTo>
                  <a:pt x="0" y="0"/>
                </a:moveTo>
                <a:lnTo>
                  <a:pt x="6930342" y="0"/>
                </a:lnTo>
                <a:lnTo>
                  <a:pt x="6930342" y="2276351"/>
                </a:lnTo>
                <a:lnTo>
                  <a:pt x="0" y="22763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Freeform 21"/>
          <p:cNvSpPr/>
          <p:nvPr/>
        </p:nvSpPr>
        <p:spPr>
          <a:xfrm>
            <a:off x="4499615" y="7658501"/>
            <a:ext cx="6930342" cy="2276351"/>
          </a:xfrm>
          <a:custGeom>
            <a:avLst/>
            <a:gdLst/>
            <a:ahLst/>
            <a:cxnLst/>
            <a:rect l="l" t="t" r="r" b="b"/>
            <a:pathLst>
              <a:path w="6930342" h="2276351">
                <a:moveTo>
                  <a:pt x="0" y="0"/>
                </a:moveTo>
                <a:lnTo>
                  <a:pt x="6930342" y="0"/>
                </a:lnTo>
                <a:lnTo>
                  <a:pt x="6930342" y="2276351"/>
                </a:lnTo>
                <a:lnTo>
                  <a:pt x="0" y="22763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2269886" y="7641827"/>
            <a:ext cx="6930342" cy="2276351"/>
          </a:xfrm>
          <a:custGeom>
            <a:avLst/>
            <a:gdLst/>
            <a:ahLst/>
            <a:cxnLst/>
            <a:rect l="l" t="t" r="r" b="b"/>
            <a:pathLst>
              <a:path w="6930342" h="2276351">
                <a:moveTo>
                  <a:pt x="0" y="0"/>
                </a:moveTo>
                <a:lnTo>
                  <a:pt x="6930342" y="0"/>
                </a:lnTo>
                <a:lnTo>
                  <a:pt x="6930342" y="2276351"/>
                </a:lnTo>
                <a:lnTo>
                  <a:pt x="0" y="22763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1451772" y="3878050"/>
            <a:ext cx="381000" cy="525685"/>
          </a:xfrm>
          <a:custGeom>
            <a:avLst/>
            <a:gdLst/>
            <a:ahLst/>
            <a:cxnLst/>
            <a:rect l="l" t="t" r="r" b="b"/>
            <a:pathLst>
              <a:path w="381000" h="525685">
                <a:moveTo>
                  <a:pt x="0" y="0"/>
                </a:moveTo>
                <a:lnTo>
                  <a:pt x="381000" y="0"/>
                </a:lnTo>
                <a:lnTo>
                  <a:pt x="381000" y="525685"/>
                </a:lnTo>
                <a:lnTo>
                  <a:pt x="0" y="5256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8766972" y="3911103"/>
            <a:ext cx="381000" cy="525685"/>
          </a:xfrm>
          <a:custGeom>
            <a:avLst/>
            <a:gdLst/>
            <a:ahLst/>
            <a:cxnLst/>
            <a:rect l="l" t="t" r="r" b="b"/>
            <a:pathLst>
              <a:path w="381000" h="525685">
                <a:moveTo>
                  <a:pt x="0" y="0"/>
                </a:moveTo>
                <a:lnTo>
                  <a:pt x="381000" y="0"/>
                </a:lnTo>
                <a:lnTo>
                  <a:pt x="381000" y="525685"/>
                </a:lnTo>
                <a:lnTo>
                  <a:pt x="0" y="5256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6101222" y="3909165"/>
            <a:ext cx="381000" cy="525685"/>
          </a:xfrm>
          <a:custGeom>
            <a:avLst/>
            <a:gdLst/>
            <a:ahLst/>
            <a:cxnLst/>
            <a:rect l="l" t="t" r="r" b="b"/>
            <a:pathLst>
              <a:path w="381000" h="525685">
                <a:moveTo>
                  <a:pt x="0" y="0"/>
                </a:moveTo>
                <a:lnTo>
                  <a:pt x="381000" y="0"/>
                </a:lnTo>
                <a:lnTo>
                  <a:pt x="381000" y="525685"/>
                </a:lnTo>
                <a:lnTo>
                  <a:pt x="0" y="5256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5021237" y="7888767"/>
            <a:ext cx="381000" cy="525685"/>
          </a:xfrm>
          <a:custGeom>
            <a:avLst/>
            <a:gdLst/>
            <a:ahLst/>
            <a:cxnLst/>
            <a:rect l="l" t="t" r="r" b="b"/>
            <a:pathLst>
              <a:path w="381000" h="525685">
                <a:moveTo>
                  <a:pt x="0" y="0"/>
                </a:moveTo>
                <a:lnTo>
                  <a:pt x="381000" y="0"/>
                </a:lnTo>
                <a:lnTo>
                  <a:pt x="381000" y="525685"/>
                </a:lnTo>
                <a:lnTo>
                  <a:pt x="0" y="5256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12548397" y="7917770"/>
            <a:ext cx="359664" cy="496681"/>
          </a:xfrm>
          <a:custGeom>
            <a:avLst/>
            <a:gdLst/>
            <a:ahLst/>
            <a:cxnLst/>
            <a:rect l="l" t="t" r="r" b="b"/>
            <a:pathLst>
              <a:path w="381000" h="525685">
                <a:moveTo>
                  <a:pt x="0" y="0"/>
                </a:moveTo>
                <a:lnTo>
                  <a:pt x="381000" y="0"/>
                </a:lnTo>
                <a:lnTo>
                  <a:pt x="381000" y="525685"/>
                </a:lnTo>
                <a:lnTo>
                  <a:pt x="0" y="5256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l-GR" sz="24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32722" y="4068708"/>
            <a:ext cx="381000" cy="320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47"/>
              </a:lnSpc>
            </a:pPr>
            <a:r>
              <a:rPr lang="en-US" sz="2546" b="1" dirty="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04222" y="4040133"/>
            <a:ext cx="5905500" cy="30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2800" b="1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Βιώσιμη</a:t>
            </a:r>
            <a:r>
              <a:rPr lang="en-US" sz="2800" b="1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800" b="1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Ευημερί</a:t>
            </a:r>
            <a:r>
              <a:rPr lang="en-US" sz="2800" b="1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011499" y="4516567"/>
            <a:ext cx="5774074" cy="1318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Βιομηχ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ανία, ΜΜΕ, καθαρή ενέργεια,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ψηφι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ακός μετασχηματισμός,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μετ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αφορές, τουρισμός, περιβάλλον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766972" y="4055788"/>
            <a:ext cx="381000" cy="320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47"/>
              </a:lnSpc>
            </a:pPr>
            <a:r>
              <a:rPr lang="en-US" sz="2546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338472" y="4027213"/>
            <a:ext cx="5905500" cy="30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2800" b="1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Άμυν</a:t>
            </a:r>
            <a:r>
              <a:rPr lang="en-US" sz="2800" b="1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&amp; Ασφάλεια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314669" y="4513955"/>
            <a:ext cx="5774074" cy="1318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Στρ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ατηγική αυτονομία,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κυ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βερνοασφάλεια, κρίσιμες υποδομές,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αχείριση κρίσεων &amp; συνόρων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6101222" y="4053850"/>
            <a:ext cx="381000" cy="320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47"/>
              </a:lnSpc>
            </a:pPr>
            <a:r>
              <a:rPr lang="en-US" sz="2546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6701957" y="4025275"/>
            <a:ext cx="5847030" cy="30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2800" b="1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Κοινωνική</a:t>
            </a:r>
            <a:r>
              <a:rPr lang="en-US" sz="2800" b="1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800" b="1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Συνοχή</a:t>
            </a:r>
            <a:endParaRPr lang="en-US" sz="2800" b="1" dirty="0">
              <a:solidFill>
                <a:srgbClr val="2E7D32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6701957" y="4494510"/>
            <a:ext cx="5810250" cy="1318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Απα</a:t>
            </a: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σχόληση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</a:t>
            </a: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δεξιότητες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κοινωνική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έντ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αξη, υγεία,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δίκ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αιη πράσινη μετάβαση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5021237" y="8101155"/>
            <a:ext cx="381000" cy="320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47"/>
              </a:lnSpc>
            </a:pPr>
            <a:r>
              <a:rPr lang="en-US" sz="2546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4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847559" y="7917771"/>
            <a:ext cx="5905500" cy="30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2800" b="1" dirty="0" err="1">
                <a:solidFill>
                  <a:srgbClr val="7B1FA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Ποιότητ</a:t>
            </a:r>
            <a:r>
              <a:rPr lang="en-US" sz="2800" b="1" dirty="0">
                <a:solidFill>
                  <a:srgbClr val="7B1FA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Ζωής &amp; Φυσικοί Πόροι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5849912" y="8310239"/>
            <a:ext cx="6286500" cy="1441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Αγροδι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ατροφικός &amp; θαλάσσιος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τομέ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ας, επισιτιστική ασφάλεια,</a:t>
            </a:r>
          </a:p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β</a:t>
            </a: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ιο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ποικιλότητα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2548397" y="5762625"/>
            <a:ext cx="381000" cy="320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47"/>
              </a:lnSpc>
            </a:pPr>
            <a:r>
              <a:rPr lang="en-US" sz="2546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5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3119897" y="7918418"/>
            <a:ext cx="5905500" cy="30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2800" b="1" dirty="0" err="1">
                <a:solidFill>
                  <a:srgbClr val="C6282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Δημοκρ</a:t>
            </a:r>
            <a:r>
              <a:rPr lang="en-US" sz="2800" b="1" dirty="0">
                <a:solidFill>
                  <a:srgbClr val="C6282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ατία &amp; Θεμελιώδη Δικαιώματα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3119897" y="8226390"/>
            <a:ext cx="5810250" cy="1318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Κράτος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δικ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αίου, διαφάνεια,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δημόσι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διοίκηση,</a:t>
            </a:r>
          </a:p>
          <a:p>
            <a:pPr algn="l">
              <a:lnSpc>
                <a:spcPts val="3499"/>
              </a:lnSpc>
            </a:pPr>
            <a:r>
              <a:rPr lang="en-US" sz="2499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ευρω</a:t>
            </a:r>
            <a:r>
              <a:rPr lang="en-US" sz="2499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παϊκές αξίες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886" y="53978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804692" y="7568260"/>
            <a:ext cx="20906603" cy="1131799"/>
            <a:chOff x="0" y="0"/>
            <a:chExt cx="27875471" cy="150906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875471" cy="1509067"/>
            </a:xfrm>
            <a:custGeom>
              <a:avLst/>
              <a:gdLst/>
              <a:ahLst/>
              <a:cxnLst/>
              <a:rect l="l" t="t" r="r" b="b"/>
              <a:pathLst>
                <a:path w="27875471" h="1509067">
                  <a:moveTo>
                    <a:pt x="0" y="0"/>
                  </a:moveTo>
                  <a:lnTo>
                    <a:pt x="27875471" y="0"/>
                  </a:lnTo>
                  <a:lnTo>
                    <a:pt x="27875471" y="1509067"/>
                  </a:lnTo>
                  <a:lnTo>
                    <a:pt x="0" y="150906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09927" b="-309927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114300"/>
              <a:ext cx="27875471" cy="16233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480"/>
                </a:lnSpc>
              </a:pPr>
              <a:endParaRPr/>
            </a:p>
            <a:p>
              <a:pPr algn="l">
                <a:lnSpc>
                  <a:spcPts val="6480"/>
                </a:lnSpc>
              </a:pPr>
              <a:r>
                <a:rPr lang="en-US" sz="54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Θεματική Συγκέντρωση Πόρων </a:t>
              </a:r>
            </a:p>
            <a:p>
              <a:pPr algn="l">
                <a:lnSpc>
                  <a:spcPts val="6480"/>
                </a:lnSpc>
              </a:pPr>
              <a:endParaRPr lang="en-US" sz="5400" b="1">
                <a:solidFill>
                  <a:srgbClr val="1F4E79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733315" y="7366302"/>
            <a:ext cx="20136085" cy="58990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752"/>
              </a:lnSpc>
            </a:pPr>
            <a:endParaRPr dirty="0"/>
          </a:p>
          <a:p>
            <a:pPr algn="l">
              <a:lnSpc>
                <a:spcPts val="4752"/>
              </a:lnSpc>
            </a:pPr>
            <a:endParaRPr dirty="0"/>
          </a:p>
          <a:p>
            <a:pPr marL="530860" lvl="1" indent="-265430" algn="l">
              <a:lnSpc>
                <a:spcPts val="7920"/>
              </a:lnSpc>
              <a:buFont typeface="Arial"/>
              <a:buChar char="•"/>
            </a:pPr>
            <a:r>
              <a:rPr lang="en-US" sz="4400" b="1" dirty="0">
                <a:solidFill>
                  <a:srgbClr val="0D4F8C"/>
                </a:solidFill>
                <a:latin typeface="Trebuchet MS Bold"/>
                <a:ea typeface="Trebuchet MS Bold"/>
                <a:cs typeface="Trebuchet MS Bold"/>
                <a:sym typeface="Trebuchet MS Bold"/>
              </a:rPr>
              <a:t>43%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κατ’ </a:t>
            </a:r>
            <a:r>
              <a:rPr lang="en-US" sz="44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ελάχιστον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κα</a:t>
            </a:r>
            <a:r>
              <a:rPr lang="en-US" sz="44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τευθύνετ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αι σε δράσεις για το κλίμα και την πράσινη μετάβαση</a:t>
            </a:r>
          </a:p>
          <a:p>
            <a:pPr marL="530860" lvl="1" indent="-265430" algn="l">
              <a:lnSpc>
                <a:spcPts val="7920"/>
              </a:lnSpc>
              <a:buFont typeface="Arial"/>
              <a:buChar char="•"/>
            </a:pPr>
            <a:r>
              <a:rPr lang="en-US" sz="4400" b="1" dirty="0">
                <a:solidFill>
                  <a:srgbClr val="0D4F8C"/>
                </a:solidFill>
                <a:latin typeface="Trebuchet MS Bold"/>
                <a:ea typeface="Trebuchet MS Bold"/>
                <a:cs typeface="Trebuchet MS Bold"/>
                <a:sym typeface="Trebuchet MS Bold"/>
              </a:rPr>
              <a:t>14%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κατ’ </a:t>
            </a:r>
            <a:r>
              <a:rPr lang="en-US" sz="44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ελάχιστον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 κα</a:t>
            </a:r>
            <a:r>
              <a:rPr lang="en-US" sz="44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τευθύνετ</a:t>
            </a:r>
            <a:r>
              <a:rPr lang="en-US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αι σε κοινωνικούς στόχους</a:t>
            </a:r>
          </a:p>
          <a:p>
            <a:pPr marL="530860" lvl="1" indent="-265430" algn="l">
              <a:lnSpc>
                <a:spcPts val="7920"/>
              </a:lnSpc>
              <a:buFont typeface="Arial"/>
              <a:buChar char="•"/>
            </a:pPr>
            <a:r>
              <a:rPr lang="en-US" sz="4400" b="1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10% </a:t>
            </a:r>
            <a:r>
              <a:rPr lang="el-GR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των πόρων εκτός ΚΑΠ και </a:t>
            </a:r>
            <a:r>
              <a:rPr lang="el-GR" sz="4400" dirty="0" err="1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Κ.Κλ.Τ</a:t>
            </a:r>
            <a:r>
              <a:rPr lang="el-GR" sz="4400" dirty="0">
                <a:solidFill>
                  <a:srgbClr val="0D4F8C"/>
                </a:solidFill>
                <a:latin typeface="Trebuchet MS"/>
                <a:ea typeface="Trebuchet MS"/>
                <a:cs typeface="Trebuchet MS"/>
                <a:sym typeface="Trebuchet MS"/>
              </a:rPr>
              <a:t>, στις αγροτικές περιοχές (~3.2 δισ. €)</a:t>
            </a:r>
            <a:endParaRPr lang="en-US" sz="440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0860" lvl="1" indent="-265430" algn="l">
              <a:lnSpc>
                <a:spcPts val="4752"/>
              </a:lnSpc>
            </a:pPr>
            <a:endParaRPr lang="en-US" sz="4400" dirty="0">
              <a:solidFill>
                <a:srgbClr val="0D4F8C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276444" y="304952"/>
            <a:ext cx="23963090" cy="2271998"/>
            <a:chOff x="0" y="0"/>
            <a:chExt cx="31950787" cy="302933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950788" cy="3029325"/>
            </a:xfrm>
            <a:custGeom>
              <a:avLst/>
              <a:gdLst/>
              <a:ahLst/>
              <a:cxnLst/>
              <a:rect l="l" t="t" r="r" b="b"/>
              <a:pathLst>
                <a:path w="31950788" h="3029325">
                  <a:moveTo>
                    <a:pt x="0" y="0"/>
                  </a:moveTo>
                  <a:lnTo>
                    <a:pt x="31950788" y="0"/>
                  </a:lnTo>
                  <a:lnTo>
                    <a:pt x="31950788" y="3029325"/>
                  </a:lnTo>
                  <a:lnTo>
                    <a:pt x="0" y="3029325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155511" b="-15551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31950787" cy="307695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616"/>
                </a:lnSpc>
              </a:pPr>
              <a:r>
                <a:rPr lang="en-US" sz="52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Κανονιστικό Πλαίσιο Εθνικών και Περιφερειακών Σχεδίων Εταιρικής Σχέσης (NRPPs)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741279" y="2286797"/>
            <a:ext cx="21522719" cy="5179953"/>
          </a:xfrm>
          <a:prstGeom prst="rect">
            <a:avLst/>
          </a:prstGeom>
        </p:spPr>
        <p:txBody>
          <a:bodyPr lIns="0" tIns="0" rIns="0" bIns="0" rtlCol="0" anchor="ctr"/>
          <a:lstStyle/>
          <a:p>
            <a:pPr algn="l">
              <a:lnSpc>
                <a:spcPts val="5508"/>
              </a:lnSpc>
            </a:pPr>
            <a:endParaRPr dirty="0"/>
          </a:p>
          <a:p>
            <a:pPr algn="l">
              <a:lnSpc>
                <a:spcPts val="5691"/>
              </a:lnSpc>
            </a:pPr>
            <a:r>
              <a:rPr lang="en-US" sz="5269" b="1" dirty="0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Επ</a:t>
            </a:r>
            <a:r>
              <a:rPr lang="en-US" sz="5269" b="1" dirty="0" err="1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ιμέρους</a:t>
            </a:r>
            <a:r>
              <a:rPr lang="en-US" sz="5269" b="1" dirty="0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κατα</a:t>
            </a:r>
            <a:r>
              <a:rPr lang="en-US" sz="5269" b="1" dirty="0" err="1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νομές</a:t>
            </a:r>
            <a:r>
              <a:rPr lang="en-US" sz="5269" b="1" dirty="0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π</a:t>
            </a:r>
            <a:r>
              <a:rPr lang="en-US" sz="5269" b="1" dirty="0" err="1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όρων</a:t>
            </a:r>
            <a:r>
              <a:rPr lang="en-US" sz="5269" b="1" dirty="0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</a:p>
          <a:p>
            <a:pPr algn="l">
              <a:lnSpc>
                <a:spcPts val="5691"/>
              </a:lnSpc>
            </a:pPr>
            <a:endParaRPr lang="en-US" sz="5269" b="1" dirty="0">
              <a:solidFill>
                <a:srgbClr val="1F4E79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l">
              <a:lnSpc>
                <a:spcPts val="11511"/>
              </a:lnSpc>
            </a:pPr>
            <a:endParaRPr lang="en-US" sz="5269" b="1" dirty="0">
              <a:solidFill>
                <a:srgbClr val="1F4E79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l">
              <a:lnSpc>
                <a:spcPts val="12521"/>
              </a:lnSpc>
            </a:pPr>
            <a:endParaRPr lang="en-US" sz="5269" b="1" dirty="0">
              <a:solidFill>
                <a:srgbClr val="1F4E79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6909691" y="4277304"/>
            <a:ext cx="4413761" cy="2513190"/>
            <a:chOff x="0" y="0"/>
            <a:chExt cx="5885015" cy="33509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885053" cy="3351022"/>
            </a:xfrm>
            <a:custGeom>
              <a:avLst/>
              <a:gdLst/>
              <a:ahLst/>
              <a:cxnLst/>
              <a:rect l="l" t="t" r="r" b="b"/>
              <a:pathLst>
                <a:path w="5885053" h="3351022">
                  <a:moveTo>
                    <a:pt x="0" y="558546"/>
                  </a:moveTo>
                  <a:cubicBezTo>
                    <a:pt x="0" y="250063"/>
                    <a:pt x="250063" y="0"/>
                    <a:pt x="558546" y="0"/>
                  </a:cubicBezTo>
                  <a:lnTo>
                    <a:pt x="5326507" y="0"/>
                  </a:lnTo>
                  <a:cubicBezTo>
                    <a:pt x="5634990" y="0"/>
                    <a:pt x="5885053" y="250063"/>
                    <a:pt x="5885053" y="558546"/>
                  </a:cubicBezTo>
                  <a:lnTo>
                    <a:pt x="5885053" y="2792476"/>
                  </a:lnTo>
                  <a:cubicBezTo>
                    <a:pt x="5885053" y="3100959"/>
                    <a:pt x="5634990" y="3351022"/>
                    <a:pt x="5326507" y="3351022"/>
                  </a:cubicBezTo>
                  <a:lnTo>
                    <a:pt x="558546" y="3351022"/>
                  </a:lnTo>
                  <a:cubicBezTo>
                    <a:pt x="250063" y="3350895"/>
                    <a:pt x="0" y="3100832"/>
                    <a:pt x="0" y="2792476"/>
                  </a:cubicBezTo>
                  <a:close/>
                </a:path>
              </a:pathLst>
            </a:custGeom>
            <a:solidFill>
              <a:srgbClr val="DEEBF7"/>
            </a:solidFill>
            <a:ln w="6350" cap="sq">
              <a:solidFill>
                <a:srgbClr val="5B9BD5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76200"/>
              <a:ext cx="5885015" cy="34271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b="1" dirty="0" err="1">
                  <a:solidFill>
                    <a:srgbClr val="4472C4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Αλιεί</a:t>
              </a:r>
              <a:r>
                <a:rPr lang="en-US" sz="4000" b="1" dirty="0">
                  <a:solidFill>
                    <a:srgbClr val="4472C4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α &amp; Θάλασσα</a:t>
              </a:r>
            </a:p>
            <a:p>
              <a:pPr algn="ctr">
                <a:lnSpc>
                  <a:spcPts val="4303"/>
                </a:lnSpc>
              </a:pP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141 </a:t>
              </a:r>
              <a:r>
                <a:rPr lang="en-US" sz="3586" b="1" dirty="0" err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εκ</a:t>
              </a: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. €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801510" y="4191579"/>
            <a:ext cx="4039266" cy="2598992"/>
            <a:chOff x="0" y="-114300"/>
            <a:chExt cx="5385688" cy="3465322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385688" cy="3351022"/>
            </a:xfrm>
            <a:custGeom>
              <a:avLst/>
              <a:gdLst/>
              <a:ahLst/>
              <a:cxnLst/>
              <a:rect l="l" t="t" r="r" b="b"/>
              <a:pathLst>
                <a:path w="5385689" h="3351022">
                  <a:moveTo>
                    <a:pt x="0" y="558546"/>
                  </a:moveTo>
                  <a:cubicBezTo>
                    <a:pt x="0" y="250063"/>
                    <a:pt x="250063" y="0"/>
                    <a:pt x="558546" y="0"/>
                  </a:cubicBezTo>
                  <a:lnTo>
                    <a:pt x="4827143" y="0"/>
                  </a:lnTo>
                  <a:cubicBezTo>
                    <a:pt x="5135626" y="0"/>
                    <a:pt x="5385689" y="250063"/>
                    <a:pt x="5385689" y="558546"/>
                  </a:cubicBezTo>
                  <a:lnTo>
                    <a:pt x="5385689" y="2792476"/>
                  </a:lnTo>
                  <a:cubicBezTo>
                    <a:pt x="5385689" y="3100959"/>
                    <a:pt x="5135626" y="3351022"/>
                    <a:pt x="4827143" y="3351022"/>
                  </a:cubicBezTo>
                  <a:lnTo>
                    <a:pt x="558546" y="3351022"/>
                  </a:lnTo>
                  <a:cubicBezTo>
                    <a:pt x="250063" y="3350895"/>
                    <a:pt x="0" y="3100832"/>
                    <a:pt x="0" y="2792476"/>
                  </a:cubicBezTo>
                  <a:close/>
                </a:path>
              </a:pathLst>
            </a:custGeom>
            <a:solidFill>
              <a:srgbClr val="E2F0D9"/>
            </a:solidFill>
            <a:ln w="6350" cap="sq">
              <a:solidFill>
                <a:srgbClr val="70AD47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14300"/>
              <a:ext cx="5385651" cy="3465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480"/>
                </a:lnSpc>
              </a:pPr>
              <a:r>
                <a:rPr lang="en-US" sz="5400" b="1" dirty="0">
                  <a:solidFill>
                    <a:srgbClr val="548235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ΚΑΠ</a:t>
              </a:r>
              <a:r>
                <a:rPr lang="en-US" sz="5400" b="1" dirty="0">
                  <a:solidFill>
                    <a:srgbClr val="FFC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</a:p>
            <a:p>
              <a:pPr algn="ctr">
                <a:lnSpc>
                  <a:spcPts val="4303"/>
                </a:lnSpc>
              </a:pP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14,6 </a:t>
              </a:r>
              <a:r>
                <a:rPr lang="en-US" sz="3586" b="1" dirty="0" err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δις</a:t>
              </a: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€</a:t>
              </a:r>
            </a:p>
          </p:txBody>
        </p:sp>
      </p:grpSp>
      <p:grpSp>
        <p:nvGrpSpPr>
          <p:cNvPr id="29" name="Group 23">
            <a:extLst>
              <a:ext uri="{FF2B5EF4-FFF2-40B4-BE49-F238E27FC236}">
                <a16:creationId xmlns:a16="http://schemas.microsoft.com/office/drawing/2014/main" id="{1D29D101-8617-8081-7F2E-45CE3002B48C}"/>
              </a:ext>
            </a:extLst>
          </p:cNvPr>
          <p:cNvGrpSpPr/>
          <p:nvPr/>
        </p:nvGrpSpPr>
        <p:grpSpPr>
          <a:xfrm>
            <a:off x="12502638" y="4191578"/>
            <a:ext cx="9366762" cy="2563413"/>
            <a:chOff x="0" y="0"/>
            <a:chExt cx="5885015" cy="3350920"/>
          </a:xfrm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B6411DB2-686C-3DC0-41A5-6B87931ADC12}"/>
                </a:ext>
              </a:extLst>
            </p:cNvPr>
            <p:cNvSpPr/>
            <p:nvPr/>
          </p:nvSpPr>
          <p:spPr>
            <a:xfrm>
              <a:off x="0" y="0"/>
              <a:ext cx="5885053" cy="3351022"/>
            </a:xfrm>
            <a:custGeom>
              <a:avLst/>
              <a:gdLst/>
              <a:ahLst/>
              <a:cxnLst/>
              <a:rect l="l" t="t" r="r" b="b"/>
              <a:pathLst>
                <a:path w="5885053" h="3351022">
                  <a:moveTo>
                    <a:pt x="0" y="558546"/>
                  </a:moveTo>
                  <a:cubicBezTo>
                    <a:pt x="0" y="250063"/>
                    <a:pt x="250063" y="0"/>
                    <a:pt x="558546" y="0"/>
                  </a:cubicBezTo>
                  <a:lnTo>
                    <a:pt x="5326507" y="0"/>
                  </a:lnTo>
                  <a:cubicBezTo>
                    <a:pt x="5634990" y="0"/>
                    <a:pt x="5885053" y="250063"/>
                    <a:pt x="5885053" y="558546"/>
                  </a:cubicBezTo>
                  <a:lnTo>
                    <a:pt x="5885053" y="2792476"/>
                  </a:lnTo>
                  <a:cubicBezTo>
                    <a:pt x="5885053" y="3100959"/>
                    <a:pt x="5634990" y="3351022"/>
                    <a:pt x="5326507" y="3351022"/>
                  </a:cubicBezTo>
                  <a:lnTo>
                    <a:pt x="558546" y="3351022"/>
                  </a:lnTo>
                  <a:cubicBezTo>
                    <a:pt x="250063" y="3350895"/>
                    <a:pt x="0" y="3100832"/>
                    <a:pt x="0" y="279247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sq">
              <a:solidFill>
                <a:srgbClr val="5B9BD5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C808F00E-1F3C-0DD8-C7DF-349E4C6F6EF0}"/>
                </a:ext>
              </a:extLst>
            </p:cNvPr>
            <p:cNvSpPr txBox="1"/>
            <p:nvPr/>
          </p:nvSpPr>
          <p:spPr>
            <a:xfrm>
              <a:off x="0" y="-76200"/>
              <a:ext cx="5885015" cy="34271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l-GR" sz="4000" b="1" dirty="0">
                  <a:solidFill>
                    <a:schemeClr val="accent6">
                      <a:lumMod val="75000"/>
                    </a:schemeClr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Λιγότερο Αναπτυγμένες Περιφέρεις</a:t>
              </a:r>
              <a:endParaRPr lang="en-US" sz="4000" b="1" dirty="0">
                <a:solidFill>
                  <a:schemeClr val="accent6">
                    <a:lumMod val="75000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  <a:p>
              <a:pPr algn="ctr">
                <a:lnSpc>
                  <a:spcPts val="4303"/>
                </a:lnSpc>
              </a:pPr>
              <a:r>
                <a:rPr lang="el-GR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15,4</a:t>
              </a: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3586" b="1" dirty="0" err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εκ</a:t>
              </a:r>
              <a:r>
                <a:rPr lang="en-US" sz="3586" b="1" dirty="0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. €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24" y="0"/>
            <a:ext cx="24234486" cy="13716000"/>
            <a:chOff x="0" y="0"/>
            <a:chExt cx="32312648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-25394" y="-47349"/>
            <a:ext cx="24234458" cy="13716000"/>
            <a:chOff x="0" y="0"/>
            <a:chExt cx="32312610" cy="18288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81" r="-281"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21941" y="12481770"/>
            <a:ext cx="4855083" cy="961168"/>
            <a:chOff x="0" y="0"/>
            <a:chExt cx="6473444" cy="12815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343" r="-34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950675" y="44453"/>
            <a:ext cx="371475" cy="163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412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280416" y="304952"/>
            <a:ext cx="23963090" cy="2271998"/>
            <a:chOff x="0" y="0"/>
            <a:chExt cx="31950787" cy="302933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1950788" cy="3029331"/>
            </a:xfrm>
            <a:custGeom>
              <a:avLst/>
              <a:gdLst/>
              <a:ahLst/>
              <a:cxnLst/>
              <a:rect l="l" t="t" r="r" b="b"/>
              <a:pathLst>
                <a:path w="31950788" h="3029331">
                  <a:moveTo>
                    <a:pt x="0" y="0"/>
                  </a:moveTo>
                  <a:lnTo>
                    <a:pt x="31950788" y="0"/>
                  </a:lnTo>
                  <a:lnTo>
                    <a:pt x="31950788" y="3029331"/>
                  </a:lnTo>
                  <a:lnTo>
                    <a:pt x="0" y="302933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55368" b="-15536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80416" y="269234"/>
            <a:ext cx="23963090" cy="2307717"/>
            <a:chOff x="0" y="0"/>
            <a:chExt cx="31950787" cy="307695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1950788" cy="3076956"/>
            </a:xfrm>
            <a:custGeom>
              <a:avLst/>
              <a:gdLst/>
              <a:ahLst/>
              <a:cxnLst/>
              <a:rect l="l" t="t" r="r" b="b"/>
              <a:pathLst>
                <a:path w="31950788" h="3076956">
                  <a:moveTo>
                    <a:pt x="0" y="0"/>
                  </a:moveTo>
                  <a:lnTo>
                    <a:pt x="31950788" y="0"/>
                  </a:lnTo>
                  <a:lnTo>
                    <a:pt x="31950788" y="3076956"/>
                  </a:lnTo>
                  <a:lnTo>
                    <a:pt x="0" y="3076956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152330" b="-152330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1950787" cy="31245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616"/>
                </a:lnSpc>
              </a:pPr>
              <a:r>
                <a:rPr lang="en-US" sz="52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Κανονιστικό Πλαίσιο Εθνικών και Περιφερειακών Σχεδίων Εταιρικής Σχέσης (NRPPs)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642272" y="2628900"/>
            <a:ext cx="20955000" cy="528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b="1">
                <a:solidFill>
                  <a:srgbClr val="0D4F8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Κανονιστικό Πλαίσιο NRPPs: Βασικοί Μηχανισμοί</a:t>
            </a:r>
          </a:p>
        </p:txBody>
      </p:sp>
      <p:sp>
        <p:nvSpPr>
          <p:cNvPr id="18" name="Freeform 18"/>
          <p:cNvSpPr/>
          <p:nvPr/>
        </p:nvSpPr>
        <p:spPr>
          <a:xfrm>
            <a:off x="1432722" y="3592573"/>
            <a:ext cx="95250" cy="1569977"/>
          </a:xfrm>
          <a:custGeom>
            <a:avLst/>
            <a:gdLst/>
            <a:ahLst/>
            <a:cxnLst/>
            <a:rect l="l" t="t" r="r" b="b"/>
            <a:pathLst>
              <a:path w="95250" h="1569977">
                <a:moveTo>
                  <a:pt x="0" y="0"/>
                </a:moveTo>
                <a:lnTo>
                  <a:pt x="95250" y="0"/>
                </a:lnTo>
                <a:lnTo>
                  <a:pt x="95250" y="1569977"/>
                </a:lnTo>
                <a:lnTo>
                  <a:pt x="0" y="156997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432722" y="5783856"/>
            <a:ext cx="95250" cy="1563081"/>
          </a:xfrm>
          <a:custGeom>
            <a:avLst/>
            <a:gdLst/>
            <a:ahLst/>
            <a:cxnLst/>
            <a:rect l="l" t="t" r="r" b="b"/>
            <a:pathLst>
              <a:path w="95250" h="1563081">
                <a:moveTo>
                  <a:pt x="0" y="0"/>
                </a:moveTo>
                <a:lnTo>
                  <a:pt x="95250" y="0"/>
                </a:lnTo>
                <a:lnTo>
                  <a:pt x="95250" y="1563081"/>
                </a:lnTo>
                <a:lnTo>
                  <a:pt x="0" y="156308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432722" y="7620000"/>
            <a:ext cx="95250" cy="1375620"/>
          </a:xfrm>
          <a:custGeom>
            <a:avLst/>
            <a:gdLst/>
            <a:ahLst/>
            <a:cxnLst/>
            <a:rect l="l" t="t" r="r" b="b"/>
            <a:pathLst>
              <a:path w="95250" h="1375620">
                <a:moveTo>
                  <a:pt x="0" y="0"/>
                </a:moveTo>
                <a:lnTo>
                  <a:pt x="95250" y="0"/>
                </a:lnTo>
                <a:lnTo>
                  <a:pt x="95250" y="1375620"/>
                </a:lnTo>
                <a:lnTo>
                  <a:pt x="0" y="137562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432722" y="9443314"/>
            <a:ext cx="95250" cy="1177481"/>
          </a:xfrm>
          <a:custGeom>
            <a:avLst/>
            <a:gdLst/>
            <a:ahLst/>
            <a:cxnLst/>
            <a:rect l="l" t="t" r="r" b="b"/>
            <a:pathLst>
              <a:path w="95250" h="1177481">
                <a:moveTo>
                  <a:pt x="0" y="0"/>
                </a:moveTo>
                <a:lnTo>
                  <a:pt x="95250" y="0"/>
                </a:lnTo>
                <a:lnTo>
                  <a:pt x="95250" y="1177480"/>
                </a:lnTo>
                <a:lnTo>
                  <a:pt x="0" y="117748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2" name="Group 22"/>
          <p:cNvGrpSpPr/>
          <p:nvPr/>
        </p:nvGrpSpPr>
        <p:grpSpPr>
          <a:xfrm>
            <a:off x="1399384" y="5629275"/>
            <a:ext cx="21440775" cy="9525"/>
            <a:chOff x="0" y="0"/>
            <a:chExt cx="28587700" cy="127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8587700" cy="12700"/>
            </a:xfrm>
            <a:custGeom>
              <a:avLst/>
              <a:gdLst/>
              <a:ahLst/>
              <a:cxnLst/>
              <a:rect l="l" t="t" r="r" b="b"/>
              <a:pathLst>
                <a:path w="28587700" h="12700">
                  <a:moveTo>
                    <a:pt x="0" y="0"/>
                  </a:moveTo>
                  <a:lnTo>
                    <a:pt x="28587700" y="12700"/>
                  </a:lnTo>
                </a:path>
              </a:pathLst>
            </a:custGeom>
            <a:blipFill>
              <a:blip r:embed="rId7">
                <a:alphaModFix amt="0"/>
              </a:blip>
              <a:stretch>
                <a:fillRect t="-43810821" b="-43810821"/>
              </a:stretch>
            </a:blipFill>
            <a:ln w="9525" cap="sq">
              <a:solidFill>
                <a:srgbClr val="E0E0E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813722" y="3714750"/>
            <a:ext cx="1143000" cy="564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22"/>
              </a:lnSpc>
            </a:pPr>
            <a:r>
              <a:rPr lang="en-US" sz="4422" b="1">
                <a:solidFill>
                  <a:srgbClr val="1976D2">
                    <a:alpha val="29412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01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813722" y="5905500"/>
            <a:ext cx="1143000" cy="564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22"/>
              </a:lnSpc>
            </a:pPr>
            <a:r>
              <a:rPr lang="en-US" sz="4422" b="1">
                <a:solidFill>
                  <a:srgbClr val="2E7D32">
                    <a:alpha val="29412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02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813722" y="8096250"/>
            <a:ext cx="1143000" cy="564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22"/>
              </a:lnSpc>
            </a:pPr>
            <a:r>
              <a:rPr lang="en-US" sz="4422" b="1">
                <a:solidFill>
                  <a:srgbClr val="C62828">
                    <a:alpha val="29412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03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27959" y="7615238"/>
            <a:ext cx="21440775" cy="9525"/>
            <a:chOff x="0" y="0"/>
            <a:chExt cx="28587700" cy="127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8587700" cy="12700"/>
            </a:xfrm>
            <a:custGeom>
              <a:avLst/>
              <a:gdLst/>
              <a:ahLst/>
              <a:cxnLst/>
              <a:rect l="l" t="t" r="r" b="b"/>
              <a:pathLst>
                <a:path w="28587700" h="12700">
                  <a:moveTo>
                    <a:pt x="0" y="0"/>
                  </a:moveTo>
                  <a:lnTo>
                    <a:pt x="28587700" y="12700"/>
                  </a:lnTo>
                </a:path>
              </a:pathLst>
            </a:custGeom>
            <a:blipFill>
              <a:blip r:embed="rId7">
                <a:alphaModFix amt="0"/>
              </a:blip>
              <a:stretch>
                <a:fillRect t="-43810821" b="-43810821"/>
              </a:stretch>
            </a:blipFill>
            <a:ln w="9525" cap="sq">
              <a:solidFill>
                <a:srgbClr val="E0E0E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3051972" y="3629025"/>
            <a:ext cx="10054428" cy="4239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998"/>
              </a:lnSpc>
            </a:pPr>
            <a:r>
              <a:rPr lang="en-US" sz="3600" b="1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Νέ</a:t>
            </a:r>
            <a:r>
              <a:rPr lang="en-US" sz="3600" b="1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Δομή Προγραμμάτων (NRPPs)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051972" y="3952875"/>
            <a:ext cx="19746906" cy="1609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400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Οργάνωση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σε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«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κεφάλ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αια πολιτικής» (chapters) και «μέτρα» (measures).</a:t>
            </a:r>
          </a:p>
          <a:p>
            <a:pPr algn="l">
              <a:lnSpc>
                <a:spcPts val="4199"/>
              </a:lnSpc>
            </a:pP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Κάθε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κεφάλ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αιο περιλαμβάνει μεταρρυθμίσεις + επενδύσεις με ορόσημα,</a:t>
            </a:r>
          </a:p>
          <a:p>
            <a:pPr algn="l">
              <a:lnSpc>
                <a:spcPts val="4199"/>
              </a:lnSpc>
            </a:pP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στόχους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δείκτες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&amp; 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χρονοδι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αγράμματα.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3051972" y="5783857"/>
            <a:ext cx="9266206" cy="4239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998"/>
              </a:lnSpc>
            </a:pPr>
            <a:r>
              <a:rPr lang="en-US" sz="3600" b="1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Πλ</a:t>
            </a:r>
            <a:r>
              <a:rPr lang="en-US" sz="3600" b="1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αίσιο Επιδόσεων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051972" y="6143625"/>
            <a:ext cx="19050000" cy="156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Λογική «πληρωμή βάσει επιδόσεων» (</a:t>
            </a:r>
            <a:r>
              <a:rPr lang="el-GR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pay</a:t>
            </a: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for </a:t>
            </a:r>
            <a:r>
              <a:rPr lang="el-GR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performance</a:t>
            </a: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).</a:t>
            </a:r>
          </a:p>
          <a:p>
            <a:pPr>
              <a:lnSpc>
                <a:spcPts val="4199"/>
              </a:lnSpc>
            </a:pP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Εκταμιεύσεις συνδεδεμένες με επίτευξη μεταρρυθμίσεων &amp; στόχων.</a:t>
            </a:r>
          </a:p>
          <a:p>
            <a:pPr>
              <a:lnSpc>
                <a:spcPts val="4199"/>
              </a:lnSpc>
            </a:pP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Ενισχυμένοι μηχανισμοί παρακολούθησης &amp; αξιολόγησης.</a:t>
            </a:r>
            <a:endParaRPr lang="en-US" sz="2400" b="1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051972" y="8010525"/>
            <a:ext cx="3291595" cy="419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98"/>
              </a:lnSpc>
            </a:pPr>
            <a:r>
              <a:rPr lang="en-US" sz="3600" b="1" dirty="0">
                <a:solidFill>
                  <a:srgbClr val="C6282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Κα</a:t>
            </a:r>
            <a:r>
              <a:rPr lang="en-US" sz="3600" b="1" dirty="0" err="1">
                <a:solidFill>
                  <a:srgbClr val="C6282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νόν</a:t>
            </a:r>
            <a:r>
              <a:rPr lang="en-US" sz="3600" b="1" dirty="0">
                <a:solidFill>
                  <a:srgbClr val="C6282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ας N+1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3051972" y="8334375"/>
            <a:ext cx="19050000" cy="498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Αυξημένη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π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ίεση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γι</a:t>
            </a:r>
            <a:r>
              <a:rPr lang="en-US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 γρήγορη ωρίμανση έργων &amp; συμβασιοποιήσεις.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911820" y="9466259"/>
            <a:ext cx="7375179" cy="410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998"/>
              </a:lnSpc>
            </a:pPr>
            <a:r>
              <a:rPr lang="en-US" sz="3600" b="1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Ποσό</a:t>
            </a:r>
            <a:r>
              <a:rPr lang="en-US" sz="3600" b="1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600" b="1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Ευελιξί</a:t>
            </a:r>
            <a:r>
              <a:rPr lang="en-US" sz="3600" b="1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ας (25%)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986078" y="9914649"/>
            <a:ext cx="19050000" cy="1023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25% των πόρων δεν κατανέμεται σε κεφάλαια/μέτρα.</a:t>
            </a:r>
          </a:p>
          <a:p>
            <a:pPr>
              <a:lnSpc>
                <a:spcPts val="4199"/>
              </a:lnSpc>
            </a:pPr>
            <a:r>
              <a:rPr lang="el-GR" sz="2400" b="1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Παραμένει διαθέσιμο για κρίσεις ή ενδιάμεση αναθεώρηση.</a:t>
            </a:r>
            <a:endParaRPr lang="en-US" sz="2400" b="1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427959" y="9189644"/>
            <a:ext cx="21440775" cy="9525"/>
            <a:chOff x="0" y="0"/>
            <a:chExt cx="28587700" cy="127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8587700" cy="12700"/>
            </a:xfrm>
            <a:custGeom>
              <a:avLst/>
              <a:gdLst/>
              <a:ahLst/>
              <a:cxnLst/>
              <a:rect l="l" t="t" r="r" b="b"/>
              <a:pathLst>
                <a:path w="28587700" h="12700">
                  <a:moveTo>
                    <a:pt x="0" y="0"/>
                  </a:moveTo>
                  <a:lnTo>
                    <a:pt x="28587700" y="12700"/>
                  </a:lnTo>
                </a:path>
              </a:pathLst>
            </a:custGeom>
            <a:blipFill>
              <a:blip r:embed="rId7">
                <a:alphaModFix amt="0"/>
              </a:blip>
              <a:stretch>
                <a:fillRect t="-43810821" b="-43810821"/>
              </a:stretch>
            </a:blipFill>
            <a:ln w="9525" cap="sq">
              <a:solidFill>
                <a:srgbClr val="E0E0E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892951" y="9491367"/>
            <a:ext cx="1143000" cy="572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22"/>
              </a:lnSpc>
            </a:pPr>
            <a:r>
              <a:rPr lang="en-US" sz="4422" b="1" dirty="0">
                <a:solidFill>
                  <a:srgbClr val="E65100">
                    <a:alpha val="29412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978"/>
            <a:ext cx="24234458" cy="13716000"/>
            <a:chOff x="0" y="0"/>
            <a:chExt cx="32312611" cy="18288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312611" cy="18288000"/>
            </a:xfrm>
            <a:custGeom>
              <a:avLst/>
              <a:gdLst/>
              <a:ahLst/>
              <a:cxnLst/>
              <a:rect l="l" t="t" r="r" b="b"/>
              <a:pathLst>
                <a:path w="32312611" h="18288000">
                  <a:moveTo>
                    <a:pt x="0" y="0"/>
                  </a:moveTo>
                  <a:lnTo>
                    <a:pt x="32312611" y="0"/>
                  </a:lnTo>
                  <a:lnTo>
                    <a:pt x="32312611" y="18288000"/>
                  </a:lnTo>
                  <a:lnTo>
                    <a:pt x="0" y="1828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9" r="-299"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143250" y="5670441"/>
            <a:ext cx="8572500" cy="11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Ενίσχυση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ρόλου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Περιφερειών</a:t>
            </a:r>
            <a:endParaRPr lang="en-US" sz="2800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endParaRPr lang="en-US" sz="3399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905000" y="2857500"/>
            <a:ext cx="76200" cy="1524000"/>
            <a:chOff x="0" y="0"/>
            <a:chExt cx="101600" cy="2032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1600" cy="2032000"/>
            </a:xfrm>
            <a:custGeom>
              <a:avLst/>
              <a:gdLst/>
              <a:ahLst/>
              <a:cxnLst/>
              <a:rect l="l" t="t" r="r" b="b"/>
              <a:pathLst>
                <a:path w="101600" h="2032000">
                  <a:moveTo>
                    <a:pt x="10160" y="0"/>
                  </a:moveTo>
                  <a:lnTo>
                    <a:pt x="91440" y="0"/>
                  </a:lnTo>
                  <a:cubicBezTo>
                    <a:pt x="94135" y="0"/>
                    <a:pt x="96719" y="1142"/>
                    <a:pt x="98624" y="3174"/>
                  </a:cubicBezTo>
                  <a:cubicBezTo>
                    <a:pt x="100530" y="5207"/>
                    <a:pt x="101600" y="7963"/>
                    <a:pt x="101600" y="10837"/>
                  </a:cubicBezTo>
                  <a:lnTo>
                    <a:pt x="101600" y="2021163"/>
                  </a:lnTo>
                  <a:cubicBezTo>
                    <a:pt x="101600" y="2024037"/>
                    <a:pt x="100530" y="2026794"/>
                    <a:pt x="98624" y="2028826"/>
                  </a:cubicBezTo>
                  <a:cubicBezTo>
                    <a:pt x="96719" y="2030858"/>
                    <a:pt x="94135" y="2032000"/>
                    <a:pt x="91440" y="2032000"/>
                  </a:cubicBezTo>
                  <a:lnTo>
                    <a:pt x="10160" y="2032000"/>
                  </a:lnTo>
                  <a:cubicBezTo>
                    <a:pt x="7465" y="2032000"/>
                    <a:pt x="4881" y="2030858"/>
                    <a:pt x="2976" y="2028826"/>
                  </a:cubicBezTo>
                  <a:cubicBezTo>
                    <a:pt x="1070" y="2026794"/>
                    <a:pt x="0" y="2024037"/>
                    <a:pt x="0" y="2021163"/>
                  </a:cubicBezTo>
                  <a:lnTo>
                    <a:pt x="0" y="10837"/>
                  </a:lnTo>
                  <a:cubicBezTo>
                    <a:pt x="0" y="4852"/>
                    <a:pt x="4549" y="0"/>
                    <a:pt x="10160" y="0"/>
                  </a:cubicBezTo>
                  <a:close/>
                </a:path>
              </a:pathLst>
            </a:custGeom>
            <a:solidFill>
              <a:srgbClr val="1976D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095500" y="2800350"/>
            <a:ext cx="952500" cy="480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7"/>
              </a:lnSpc>
              <a:spcBef>
                <a:spcPct val="0"/>
              </a:spcBef>
            </a:pPr>
            <a:r>
              <a:rPr lang="en-US" sz="3147" b="1" u="none" strike="noStrike">
                <a:solidFill>
                  <a:srgbClr val="1976D2">
                    <a:alpha val="29804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143250" y="2762250"/>
            <a:ext cx="857250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79"/>
              </a:lnSpc>
              <a:spcBef>
                <a:spcPct val="0"/>
              </a:spcBef>
            </a:pPr>
            <a:r>
              <a:rPr lang="en-US" sz="3600" b="1" u="none" strike="noStrike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Πολιτική</a:t>
            </a:r>
            <a:r>
              <a:rPr lang="en-US" sz="3399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600" b="1" u="none" strike="noStrike" dirty="0" err="1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Συνοχής</a:t>
            </a:r>
            <a:r>
              <a:rPr lang="en-US" sz="3399" b="1" u="none" strike="noStrike" dirty="0">
                <a:solidFill>
                  <a:srgbClr val="1976D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&amp; ΚΑΠ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2858750" y="2857500"/>
            <a:ext cx="76200" cy="1524000"/>
            <a:chOff x="0" y="0"/>
            <a:chExt cx="101600" cy="2032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1600" cy="2032000"/>
            </a:xfrm>
            <a:custGeom>
              <a:avLst/>
              <a:gdLst/>
              <a:ahLst/>
              <a:cxnLst/>
              <a:rect l="l" t="t" r="r" b="b"/>
              <a:pathLst>
                <a:path w="101600" h="2032000">
                  <a:moveTo>
                    <a:pt x="10160" y="0"/>
                  </a:moveTo>
                  <a:lnTo>
                    <a:pt x="91440" y="0"/>
                  </a:lnTo>
                  <a:cubicBezTo>
                    <a:pt x="94135" y="0"/>
                    <a:pt x="96719" y="1142"/>
                    <a:pt x="98624" y="3174"/>
                  </a:cubicBezTo>
                  <a:cubicBezTo>
                    <a:pt x="100530" y="5207"/>
                    <a:pt x="101600" y="7963"/>
                    <a:pt x="101600" y="10837"/>
                  </a:cubicBezTo>
                  <a:lnTo>
                    <a:pt x="101600" y="2021163"/>
                  </a:lnTo>
                  <a:cubicBezTo>
                    <a:pt x="101600" y="2024037"/>
                    <a:pt x="100530" y="2026794"/>
                    <a:pt x="98624" y="2028826"/>
                  </a:cubicBezTo>
                  <a:cubicBezTo>
                    <a:pt x="96719" y="2030858"/>
                    <a:pt x="94135" y="2032000"/>
                    <a:pt x="91440" y="2032000"/>
                  </a:cubicBezTo>
                  <a:lnTo>
                    <a:pt x="10160" y="2032000"/>
                  </a:lnTo>
                  <a:cubicBezTo>
                    <a:pt x="7465" y="2032000"/>
                    <a:pt x="4881" y="2030858"/>
                    <a:pt x="2976" y="2028826"/>
                  </a:cubicBezTo>
                  <a:cubicBezTo>
                    <a:pt x="1070" y="2026794"/>
                    <a:pt x="0" y="2024037"/>
                    <a:pt x="0" y="2021163"/>
                  </a:cubicBezTo>
                  <a:lnTo>
                    <a:pt x="0" y="10837"/>
                  </a:lnTo>
                  <a:cubicBezTo>
                    <a:pt x="0" y="4852"/>
                    <a:pt x="4549" y="0"/>
                    <a:pt x="10160" y="0"/>
                  </a:cubicBez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4097000" y="2762250"/>
            <a:ext cx="857250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79"/>
              </a:lnSpc>
              <a:spcBef>
                <a:spcPct val="0"/>
              </a:spcBef>
            </a:pPr>
            <a:r>
              <a:rPr lang="en-US" sz="3399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Κα</a:t>
            </a:r>
            <a:r>
              <a:rPr lang="en-US" sz="3399" b="1" u="none" strike="noStrike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νόνες</a:t>
            </a:r>
            <a:r>
              <a:rPr lang="en-US" sz="3399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600" b="1" u="none" strike="noStrike" dirty="0" err="1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Υλο</a:t>
            </a:r>
            <a:r>
              <a:rPr lang="en-US" sz="3600" b="1" u="none" strike="noStrike" dirty="0">
                <a:solidFill>
                  <a:srgbClr val="2E7D3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ποίησης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097000" y="3105467"/>
            <a:ext cx="8572500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ατήρηση ευνοϊκών κανόνων υλοποίησης και</a:t>
            </a:r>
          </a:p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συγχρημ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ατοδότησης </a:t>
            </a:r>
            <a:endParaRPr lang="el-GR" sz="2800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(N+3, ποσοστά συγχρηματοδότησης)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905000" y="5238750"/>
            <a:ext cx="76200" cy="1524000"/>
            <a:chOff x="0" y="0"/>
            <a:chExt cx="101600" cy="2032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600" cy="2032000"/>
            </a:xfrm>
            <a:custGeom>
              <a:avLst/>
              <a:gdLst/>
              <a:ahLst/>
              <a:cxnLst/>
              <a:rect l="l" t="t" r="r" b="b"/>
              <a:pathLst>
                <a:path w="101600" h="2032000">
                  <a:moveTo>
                    <a:pt x="10160" y="0"/>
                  </a:moveTo>
                  <a:lnTo>
                    <a:pt x="91440" y="0"/>
                  </a:lnTo>
                  <a:cubicBezTo>
                    <a:pt x="94135" y="0"/>
                    <a:pt x="96719" y="1142"/>
                    <a:pt x="98624" y="3174"/>
                  </a:cubicBezTo>
                  <a:cubicBezTo>
                    <a:pt x="100530" y="5207"/>
                    <a:pt x="101600" y="7963"/>
                    <a:pt x="101600" y="10837"/>
                  </a:cubicBezTo>
                  <a:lnTo>
                    <a:pt x="101600" y="2021163"/>
                  </a:lnTo>
                  <a:cubicBezTo>
                    <a:pt x="101600" y="2024037"/>
                    <a:pt x="100530" y="2026794"/>
                    <a:pt x="98624" y="2028826"/>
                  </a:cubicBezTo>
                  <a:cubicBezTo>
                    <a:pt x="96719" y="2030858"/>
                    <a:pt x="94135" y="2032000"/>
                    <a:pt x="91440" y="2032000"/>
                  </a:cubicBezTo>
                  <a:lnTo>
                    <a:pt x="10160" y="2032000"/>
                  </a:lnTo>
                  <a:cubicBezTo>
                    <a:pt x="7465" y="2032000"/>
                    <a:pt x="4881" y="2030858"/>
                    <a:pt x="2976" y="2028826"/>
                  </a:cubicBezTo>
                  <a:cubicBezTo>
                    <a:pt x="1070" y="2026794"/>
                    <a:pt x="0" y="2024037"/>
                    <a:pt x="0" y="2021163"/>
                  </a:cubicBezTo>
                  <a:lnTo>
                    <a:pt x="0" y="10837"/>
                  </a:lnTo>
                  <a:cubicBezTo>
                    <a:pt x="0" y="4852"/>
                    <a:pt x="4549" y="0"/>
                    <a:pt x="10160" y="0"/>
                  </a:cubicBezTo>
                  <a:close/>
                </a:path>
              </a:pathLst>
            </a:custGeom>
            <a:solidFill>
              <a:srgbClr val="E6510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095500" y="5181600"/>
            <a:ext cx="952500" cy="480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7"/>
              </a:lnSpc>
              <a:spcBef>
                <a:spcPct val="0"/>
              </a:spcBef>
            </a:pPr>
            <a:r>
              <a:rPr lang="en-US" sz="3147" b="1" u="none" strike="noStrike" dirty="0">
                <a:solidFill>
                  <a:srgbClr val="E65100">
                    <a:alpha val="29804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143250" y="5143500"/>
            <a:ext cx="857250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79"/>
              </a:lnSpc>
              <a:spcBef>
                <a:spcPct val="0"/>
              </a:spcBef>
            </a:pPr>
            <a:r>
              <a:rPr lang="en-US" sz="3399" b="1" u="none" strike="noStrike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Ρόλος</a:t>
            </a:r>
            <a:r>
              <a:rPr lang="en-US" sz="3399" b="1" u="none" strike="noStrike" dirty="0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3600" b="1" u="none" strike="noStrike" dirty="0" err="1">
                <a:solidFill>
                  <a:srgbClr val="E651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Περιφερειών</a:t>
            </a:r>
            <a:endParaRPr lang="en-US" sz="3600" b="1" u="none" strike="noStrike" dirty="0">
              <a:solidFill>
                <a:srgbClr val="E651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905000" y="7437838"/>
            <a:ext cx="76200" cy="1524000"/>
            <a:chOff x="0" y="0"/>
            <a:chExt cx="101600" cy="2032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01600" cy="2032000"/>
            </a:xfrm>
            <a:custGeom>
              <a:avLst/>
              <a:gdLst/>
              <a:ahLst/>
              <a:cxnLst/>
              <a:rect l="l" t="t" r="r" b="b"/>
              <a:pathLst>
                <a:path w="101600" h="2032000">
                  <a:moveTo>
                    <a:pt x="10160" y="0"/>
                  </a:moveTo>
                  <a:lnTo>
                    <a:pt x="91440" y="0"/>
                  </a:lnTo>
                  <a:cubicBezTo>
                    <a:pt x="94135" y="0"/>
                    <a:pt x="96719" y="1142"/>
                    <a:pt x="98624" y="3174"/>
                  </a:cubicBezTo>
                  <a:cubicBezTo>
                    <a:pt x="100530" y="5207"/>
                    <a:pt x="101600" y="7963"/>
                    <a:pt x="101600" y="10837"/>
                  </a:cubicBezTo>
                  <a:lnTo>
                    <a:pt x="101600" y="2021163"/>
                  </a:lnTo>
                  <a:cubicBezTo>
                    <a:pt x="101600" y="2024037"/>
                    <a:pt x="100530" y="2026794"/>
                    <a:pt x="98624" y="2028826"/>
                  </a:cubicBezTo>
                  <a:cubicBezTo>
                    <a:pt x="96719" y="2030858"/>
                    <a:pt x="94135" y="2032000"/>
                    <a:pt x="91440" y="2032000"/>
                  </a:cubicBezTo>
                  <a:lnTo>
                    <a:pt x="10160" y="2032000"/>
                  </a:lnTo>
                  <a:cubicBezTo>
                    <a:pt x="7465" y="2032000"/>
                    <a:pt x="4881" y="2030858"/>
                    <a:pt x="2976" y="2028826"/>
                  </a:cubicBezTo>
                  <a:cubicBezTo>
                    <a:pt x="1070" y="2026794"/>
                    <a:pt x="0" y="2024037"/>
                    <a:pt x="0" y="2021163"/>
                  </a:cubicBezTo>
                  <a:lnTo>
                    <a:pt x="0" y="10837"/>
                  </a:lnTo>
                  <a:cubicBezTo>
                    <a:pt x="0" y="4852"/>
                    <a:pt x="4549" y="0"/>
                    <a:pt x="10160" y="0"/>
                  </a:cubicBezTo>
                  <a:close/>
                </a:path>
              </a:pathLst>
            </a:custGeom>
            <a:solidFill>
              <a:srgbClr val="5C6BC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095500" y="7441191"/>
            <a:ext cx="952500" cy="404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7"/>
              </a:lnSpc>
              <a:spcBef>
                <a:spcPct val="0"/>
              </a:spcBef>
            </a:pPr>
            <a:r>
              <a:rPr lang="en-US" sz="3147" b="1" u="none" strike="noStrike" dirty="0">
                <a:solidFill>
                  <a:srgbClr val="5C6BC0">
                    <a:alpha val="29804"/>
                  </a:srgb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05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187532" y="7353009"/>
            <a:ext cx="857250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79"/>
              </a:lnSpc>
              <a:spcBef>
                <a:spcPct val="0"/>
              </a:spcBef>
            </a:pPr>
            <a:r>
              <a:rPr lang="en-US" sz="3600" b="1" u="none" strike="noStrike" dirty="0" err="1">
                <a:solidFill>
                  <a:srgbClr val="5C6BC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Γεωγρ</a:t>
            </a:r>
            <a:r>
              <a:rPr lang="en-US" sz="3600" b="1" u="none" strike="noStrike" dirty="0">
                <a:solidFill>
                  <a:srgbClr val="5C6BC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αφική</a:t>
            </a:r>
            <a:r>
              <a:rPr lang="en-US" sz="3399" b="1" u="none" strike="noStrike" dirty="0">
                <a:solidFill>
                  <a:srgbClr val="5C6BC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Ισορροπία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817969" y="12481770"/>
            <a:ext cx="4855045" cy="961177"/>
            <a:chOff x="0" y="0"/>
            <a:chExt cx="6473393" cy="128157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473444" cy="1281557"/>
            </a:xfrm>
            <a:custGeom>
              <a:avLst/>
              <a:gdLst/>
              <a:ahLst/>
              <a:cxnLst/>
              <a:rect l="l" t="t" r="r" b="b"/>
              <a:pathLst>
                <a:path w="6473444" h="1281557">
                  <a:moveTo>
                    <a:pt x="0" y="0"/>
                  </a:moveTo>
                  <a:lnTo>
                    <a:pt x="6473444" y="0"/>
                  </a:lnTo>
                  <a:lnTo>
                    <a:pt x="6473444" y="1281557"/>
                  </a:lnTo>
                  <a:lnTo>
                    <a:pt x="0" y="12815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8" r="-29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1946703" y="53978"/>
            <a:ext cx="371475" cy="16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"/>
              </a:lnSpc>
            </a:pPr>
            <a:r>
              <a:rPr lang="en-US" sz="1000">
                <a:solidFill>
                  <a:srgbClr val="808080">
                    <a:alpha val="49804"/>
                  </a:srgbClr>
                </a:solidFill>
                <a:latin typeface="Aptos"/>
                <a:ea typeface="Aptos"/>
                <a:cs typeface="Aptos"/>
                <a:sym typeface="Aptos"/>
              </a:rPr>
              <a:t>Public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1666465" y="730253"/>
            <a:ext cx="20906603" cy="1131799"/>
            <a:chOff x="0" y="0"/>
            <a:chExt cx="27875471" cy="150906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7875471" cy="1509067"/>
            </a:xfrm>
            <a:custGeom>
              <a:avLst/>
              <a:gdLst/>
              <a:ahLst/>
              <a:cxnLst/>
              <a:rect l="l" t="t" r="r" b="b"/>
              <a:pathLst>
                <a:path w="27875471" h="1509067">
                  <a:moveTo>
                    <a:pt x="0" y="0"/>
                  </a:moveTo>
                  <a:lnTo>
                    <a:pt x="27875471" y="0"/>
                  </a:lnTo>
                  <a:lnTo>
                    <a:pt x="27875471" y="1509067"/>
                  </a:lnTo>
                  <a:lnTo>
                    <a:pt x="0" y="150906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09927" b="-309927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7875471" cy="15566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480"/>
                </a:lnSpc>
              </a:pPr>
              <a:r>
                <a:rPr lang="en-US" sz="6000" b="1">
                  <a:solidFill>
                    <a:srgbClr val="1F4E79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Θέματα που αναδεικνύονται κατά τη διαπραγμάτευση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3049250" y="2800350"/>
            <a:ext cx="952500" cy="404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7"/>
              </a:lnSpc>
              <a:spcBef>
                <a:spcPct val="0"/>
              </a:spcBef>
            </a:pPr>
            <a:r>
              <a:rPr lang="en-US" sz="3147" b="1" u="none" strike="noStrike" dirty="0">
                <a:solidFill>
                  <a:schemeClr val="accent3">
                    <a:lumMod val="50000"/>
                    <a:alpha val="29804"/>
                  </a:schemeClr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02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143250" y="3261677"/>
            <a:ext cx="8572500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Δι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ατήρηση ισχυρών πόρων για την Πολιτική Συνοχής και την ΚΑΠ</a:t>
            </a:r>
          </a:p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endParaRPr lang="en-US" sz="3399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3187532" y="8020812"/>
            <a:ext cx="8572500" cy="2447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Γεωγρ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αφική ισορροπία στην πρόσβαση</a:t>
            </a:r>
            <a:r>
              <a:rPr lang="el-GR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στους πόρους του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Ευρω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παϊκ</a:t>
            </a:r>
            <a:r>
              <a:rPr lang="el-GR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ού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Τα</a:t>
            </a:r>
            <a:r>
              <a:rPr lang="en-US" sz="2800" b="1" u="none" strike="noStrike" dirty="0" err="1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μείο</a:t>
            </a:r>
            <a:r>
              <a:rPr lang="el-GR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υ</a:t>
            </a:r>
            <a:r>
              <a:rPr lang="en-US" sz="2800" b="1" u="none" strike="noStrike" dirty="0">
                <a:solidFill>
                  <a:srgbClr val="1A2B4A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Ανταγωνιστικότητας και στην έρευνα</a:t>
            </a:r>
          </a:p>
          <a:p>
            <a:pPr marL="0" lvl="0" indent="0" algn="l">
              <a:lnSpc>
                <a:spcPts val="4759"/>
              </a:lnSpc>
              <a:spcBef>
                <a:spcPct val="0"/>
              </a:spcBef>
            </a:pPr>
            <a:endParaRPr lang="en-US" sz="3399" b="1" u="none" strike="noStrike" dirty="0">
              <a:solidFill>
                <a:srgbClr val="1A2B4A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30" name="Group 17">
            <a:extLst>
              <a:ext uri="{FF2B5EF4-FFF2-40B4-BE49-F238E27FC236}">
                <a16:creationId xmlns:a16="http://schemas.microsoft.com/office/drawing/2014/main" id="{785989E5-A3BF-04BE-0D58-C6AB10866414}"/>
              </a:ext>
            </a:extLst>
          </p:cNvPr>
          <p:cNvGrpSpPr/>
          <p:nvPr/>
        </p:nvGrpSpPr>
        <p:grpSpPr>
          <a:xfrm>
            <a:off x="12839700" y="5645094"/>
            <a:ext cx="76200" cy="1524000"/>
            <a:chOff x="0" y="0"/>
            <a:chExt cx="101600" cy="2032000"/>
          </a:xfrm>
        </p:grpSpPr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B7F52ECE-C55C-3105-2CE2-AD8349EBA60B}"/>
                </a:ext>
              </a:extLst>
            </p:cNvPr>
            <p:cNvSpPr/>
            <p:nvPr/>
          </p:nvSpPr>
          <p:spPr>
            <a:xfrm>
              <a:off x="0" y="0"/>
              <a:ext cx="101600" cy="2032000"/>
            </a:xfrm>
            <a:custGeom>
              <a:avLst/>
              <a:gdLst/>
              <a:ahLst/>
              <a:cxnLst/>
              <a:rect l="l" t="t" r="r" b="b"/>
              <a:pathLst>
                <a:path w="101600" h="2032000">
                  <a:moveTo>
                    <a:pt x="10160" y="0"/>
                  </a:moveTo>
                  <a:lnTo>
                    <a:pt x="91440" y="0"/>
                  </a:lnTo>
                  <a:cubicBezTo>
                    <a:pt x="94135" y="0"/>
                    <a:pt x="96719" y="1142"/>
                    <a:pt x="98624" y="3174"/>
                  </a:cubicBezTo>
                  <a:cubicBezTo>
                    <a:pt x="100530" y="5207"/>
                    <a:pt x="101600" y="7963"/>
                    <a:pt x="101600" y="10837"/>
                  </a:cubicBezTo>
                  <a:lnTo>
                    <a:pt x="101600" y="2021163"/>
                  </a:lnTo>
                  <a:cubicBezTo>
                    <a:pt x="101600" y="2024037"/>
                    <a:pt x="100530" y="2026794"/>
                    <a:pt x="98624" y="2028826"/>
                  </a:cubicBezTo>
                  <a:cubicBezTo>
                    <a:pt x="96719" y="2030858"/>
                    <a:pt x="94135" y="2032000"/>
                    <a:pt x="91440" y="2032000"/>
                  </a:cubicBezTo>
                  <a:lnTo>
                    <a:pt x="10160" y="2032000"/>
                  </a:lnTo>
                  <a:cubicBezTo>
                    <a:pt x="7465" y="2032000"/>
                    <a:pt x="4881" y="2030858"/>
                    <a:pt x="2976" y="2028826"/>
                  </a:cubicBezTo>
                  <a:cubicBezTo>
                    <a:pt x="1070" y="2026794"/>
                    <a:pt x="0" y="2024037"/>
                    <a:pt x="0" y="2021163"/>
                  </a:cubicBezTo>
                  <a:lnTo>
                    <a:pt x="0" y="10837"/>
                  </a:lnTo>
                  <a:cubicBezTo>
                    <a:pt x="0" y="4852"/>
                    <a:pt x="4549" y="0"/>
                    <a:pt x="10160" y="0"/>
                  </a:cubicBezTo>
                  <a:close/>
                </a:path>
              </a:pathLst>
            </a:custGeom>
            <a:solidFill>
              <a:srgbClr val="5C6BC0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7463F19B-7FD0-14A7-016B-68CC7499AA88}"/>
              </a:ext>
            </a:extLst>
          </p:cNvPr>
          <p:cNvSpPr txBox="1"/>
          <p:nvPr/>
        </p:nvSpPr>
        <p:spPr>
          <a:xfrm>
            <a:off x="14039850" y="5377956"/>
            <a:ext cx="8261868" cy="1793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90000"/>
              <a:tabLst>
                <a:tab pos="457200" algn="l"/>
              </a:tabLst>
            </a:pPr>
            <a:r>
              <a:rPr lang="el-GR" sz="3600" dirty="0">
                <a:solidFill>
                  <a:schemeClr val="accent2">
                    <a:lumMod val="75000"/>
                  </a:schemeClr>
                </a:solidFill>
                <a:latin typeface="Calibri (MS) Bold" panose="020B0604020202020204" charset="0"/>
                <a:ea typeface="Times New Roman" panose="02020603050405020304" pitchFamily="18" charset="0"/>
                <a:cs typeface="Calibri (MS) Bold" panose="020B0604020202020204" charset="0"/>
              </a:rPr>
              <a:t>Μ</a:t>
            </a:r>
            <a:r>
              <a:rPr lang="el-GR" sz="3600" dirty="0">
                <a:solidFill>
                  <a:schemeClr val="accent2">
                    <a:lumMod val="75000"/>
                  </a:schemeClr>
                </a:solidFill>
                <a:effectLst/>
                <a:latin typeface="Calibri (MS) Bold" panose="020B0604020202020204" charset="0"/>
                <a:ea typeface="Times New Roman" panose="02020603050405020304" pitchFamily="18" charset="0"/>
                <a:cs typeface="Calibri (MS) Bold" panose="020B0604020202020204" charset="0"/>
              </a:rPr>
              <a:t>είωση ποσοστού ευελιξίας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l-GR" sz="2800" dirty="0">
                <a:effectLst/>
                <a:latin typeface="Calibri (MS) Bold" panose="020B0604020202020204" charset="0"/>
                <a:ea typeface="Calibri" panose="020F0502020204030204" pitchFamily="34" charset="0"/>
                <a:cs typeface="Calibri (MS) Bold" panose="020B0604020202020204" charset="0"/>
              </a:rPr>
              <a:t>Προγραμματισμός του 25% από την αρχή της περιόδου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C04B2B4-B6B2-3969-FB8B-C28EB635DDBC}"/>
              </a:ext>
            </a:extLst>
          </p:cNvPr>
          <p:cNvSpPr txBox="1"/>
          <p:nvPr/>
        </p:nvSpPr>
        <p:spPr>
          <a:xfrm>
            <a:off x="13025020" y="5377956"/>
            <a:ext cx="857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>
                <a:solidFill>
                  <a:schemeClr val="accent6">
                    <a:lumMod val="75000"/>
                  </a:schemeClr>
                </a:solidFill>
              </a:rPr>
              <a:t>04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7521</TotalTime>
  <Words>730</Words>
  <Application>Microsoft Office PowerPoint</Application>
  <PresentationFormat>Custom</PresentationFormat>
  <Paragraphs>158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Calibri (MS) Italics</vt:lpstr>
      <vt:lpstr>Calibri</vt:lpstr>
      <vt:lpstr>Calibri (MS) Bold</vt:lpstr>
      <vt:lpstr>Arial</vt:lpstr>
      <vt:lpstr>Trebuchet MS Bold</vt:lpstr>
      <vt:lpstr>Trebuchet MS Bold Italics</vt:lpstr>
      <vt:lpstr>Aptos</vt:lpstr>
      <vt:lpstr>Calibri (MS)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EYSS_ΠΑΡΟΥΣΙΑΣΗ_ΕπΠα.pptx</dc:title>
  <dc:creator>Charilaos Alivizatos</dc:creator>
  <cp:lastModifiedBy>ΠΑΓΩΝΗΣ ΚΩΝΣΤΑΝΤΙΝΟΣ</cp:lastModifiedBy>
  <cp:revision>14</cp:revision>
  <dcterms:created xsi:type="dcterms:W3CDTF">2006-08-16T00:00:00Z</dcterms:created>
  <dcterms:modified xsi:type="dcterms:W3CDTF">2026-06-02T11:17:20Z</dcterms:modified>
  <dc:identifier>DAHKGLjxhmQ</dc:identifier>
</cp:coreProperties>
</file>