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75" r:id="rId4"/>
    <p:sldId id="278" r:id="rId5"/>
    <p:sldId id="279" r:id="rId6"/>
    <p:sldId id="280" r:id="rId7"/>
    <p:sldId id="286" r:id="rId8"/>
    <p:sldId id="287" r:id="rId9"/>
    <p:sldId id="288" r:id="rId10"/>
    <p:sldId id="289" r:id="rId11"/>
    <p:sldId id="290" r:id="rId12"/>
    <p:sldId id="291" r:id="rId13"/>
    <p:sldId id="285" r:id="rId14"/>
    <p:sldId id="274" r:id="rId15"/>
    <p:sldId id="276" r:id="rId16"/>
    <p:sldId id="273" r:id="rId17"/>
  </p:sldIdLst>
  <p:sldSz cx="22758400" cy="12801600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7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FF"/>
    <a:srgbClr val="0066FF"/>
    <a:srgbClr val="FF0000"/>
    <a:srgbClr val="00FF00"/>
    <a:srgbClr val="2103F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 autoAdjust="0"/>
  </p:normalViewPr>
  <p:slideViewPr>
    <p:cSldViewPr snapToGrid="0">
      <p:cViewPr varScale="1">
        <p:scale>
          <a:sx n="43" d="100"/>
          <a:sy n="43" d="100"/>
        </p:scale>
        <p:origin x="60" y="612"/>
      </p:cViewPr>
      <p:guideLst>
        <p:guide orient="horz" pos="4032"/>
        <p:guide pos="7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20638" y="-15875"/>
            <a:ext cx="22821901" cy="12833350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732" y="4175683"/>
              <a:ext cx="4022314" cy="268227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3021" y="36"/>
              <a:ext cx="1218941" cy="6857926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850" y="36"/>
              <a:ext cx="2269488" cy="6866431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036" y="-8468"/>
              <a:ext cx="1948009" cy="6866431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7984" y="3919702"/>
              <a:ext cx="2513786" cy="2938261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491" y="-8468"/>
              <a:ext cx="2142555" cy="6866431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5769" y="-8468"/>
              <a:ext cx="857277" cy="686643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6984" y="-8468"/>
              <a:ext cx="1067131" cy="6866431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60400" y="4893453"/>
              <a:ext cx="1093921" cy="196451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56" cy="569793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927" y="4488465"/>
            <a:ext cx="14502056" cy="3073097"/>
          </a:xfrm>
        </p:spPr>
        <p:txBody>
          <a:bodyPr anchor="b">
            <a:noAutofit/>
          </a:bodyPr>
          <a:lstStyle>
            <a:lvl1pPr algn="r">
              <a:defRPr sz="5670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3927" y="7561559"/>
            <a:ext cx="14502056" cy="2047545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49CA0-A46C-4D02-9DCA-11A6FABA6FC4}" type="datetimeFigureOut">
              <a:rPr lang="en-US"/>
              <a:pPr>
                <a:defRPr/>
              </a:pPr>
              <a:t>11/8/2024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FD1D-37AD-4B99-9F0C-59CFE1F54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6" y="1137921"/>
            <a:ext cx="15798756" cy="63533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6" y="8344747"/>
            <a:ext cx="15798756" cy="2932462"/>
          </a:xfrm>
        </p:spPr>
        <p:txBody>
          <a:bodyPr anchor="ctr"/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CD2CD-DE09-45E4-8703-FE1E4A5BAA82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B557-B485-4723-AA74-A56B18717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1201738" y="1474788"/>
            <a:ext cx="1138237" cy="1092200"/>
          </a:xfrm>
          <a:prstGeom prst="rect">
            <a:avLst/>
          </a:prstGeom>
        </p:spPr>
        <p:txBody>
          <a:bodyPr lIns="96012" tIns="48006" rIns="96012" bIns="480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16794163" y="5387975"/>
            <a:ext cx="1138237" cy="1092200"/>
          </a:xfrm>
          <a:prstGeom prst="rect">
            <a:avLst/>
          </a:prstGeom>
        </p:spPr>
        <p:txBody>
          <a:bodyPr lIns="96012" tIns="48006" rIns="96012" bIns="480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603" y="1137921"/>
            <a:ext cx="15112986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740452" y="6780107"/>
            <a:ext cx="13489289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3" y="8344747"/>
            <a:ext cx="15798758" cy="2932462"/>
          </a:xfrm>
        </p:spPr>
        <p:txBody>
          <a:bodyPr anchor="ctr"/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B642-D320-49CE-B902-BCF4C149E662}" type="datetimeFigureOut">
              <a:rPr lang="en-US"/>
              <a:pPr>
                <a:defRPr/>
              </a:pPr>
              <a:t>11/8/2024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59454-D695-466D-B6A4-612F158FE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3" y="3606378"/>
            <a:ext cx="15798758" cy="4844859"/>
          </a:xfrm>
        </p:spPr>
        <p:txBody>
          <a:bodyPr anchor="b">
            <a:normAutofit/>
          </a:bodyPr>
          <a:lstStyle>
            <a:lvl1pPr algn="l">
              <a:defRPr sz="46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3" y="8451237"/>
            <a:ext cx="15798758" cy="2825973"/>
          </a:xfrm>
        </p:spPr>
        <p:txBody>
          <a:bodyPr/>
          <a:lstStyle>
            <a:lvl1pPr marL="0" indent="0" algn="l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95623-AECB-461B-BAAE-4C4ADF8A7C7A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5B18-6DE3-4ED5-A079-6517CDF8C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1201738" y="1474788"/>
            <a:ext cx="1138237" cy="1092200"/>
          </a:xfrm>
          <a:prstGeom prst="rect">
            <a:avLst/>
          </a:prstGeom>
        </p:spPr>
        <p:txBody>
          <a:bodyPr lIns="96012" tIns="48006" rIns="96012" bIns="480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16794163" y="5387975"/>
            <a:ext cx="1138237" cy="1092200"/>
          </a:xfrm>
          <a:prstGeom prst="rect">
            <a:avLst/>
          </a:prstGeom>
        </p:spPr>
        <p:txBody>
          <a:bodyPr lIns="96012" tIns="48006" rIns="96012" bIns="48006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603" y="1137921"/>
            <a:ext cx="15112986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0" y="7491306"/>
            <a:ext cx="15798760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3" y="8451237"/>
            <a:ext cx="15798758" cy="2825973"/>
          </a:xfrm>
        </p:spPr>
        <p:txBody>
          <a:bodyPr/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B7189-1F8E-46C8-A850-C6D48E8A1D7D}" type="datetimeFigureOut">
              <a:rPr lang="en-US"/>
              <a:pPr>
                <a:defRPr/>
              </a:pPr>
              <a:t>11/8/2024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99EE-98C3-40B4-AC3D-2005C8FF1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2779" y="1137921"/>
            <a:ext cx="15783201" cy="5642187"/>
          </a:xfrm>
        </p:spPr>
        <p:txBody>
          <a:bodyPr anchor="ctr">
            <a:normAutofit/>
          </a:bodyPr>
          <a:lstStyle>
            <a:lvl1pPr algn="l">
              <a:defRPr sz="46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0" y="7491306"/>
            <a:ext cx="15798760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3" y="8451237"/>
            <a:ext cx="15798758" cy="2825973"/>
          </a:xfrm>
        </p:spPr>
        <p:txBody>
          <a:bodyPr/>
          <a:lstStyle>
            <a:lvl1pPr marL="0" indent="0" algn="l"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0E3BA-879F-484F-A7FD-1ED249C2E3DF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3AF8F-7E9C-43AE-AB0D-66A4040C7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D9F31-EBA3-4FF3-B267-D16168B7FEFB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D2A8-5263-4868-9F1C-6179D88FA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876865" y="1137922"/>
            <a:ext cx="2436155" cy="980270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7225" y="1137922"/>
            <a:ext cx="12929842" cy="98027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3037F-FEF4-4170-B43B-A8762A6FA562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CE54A-156C-4B95-A5C2-F25099FFD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5F00-AABD-4613-8E96-E034BAA11921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D8B6-0711-4E08-AC2F-DF1B437A9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3" y="5041621"/>
            <a:ext cx="15798758" cy="3409618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3" y="8451236"/>
            <a:ext cx="15798758" cy="160608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7C2B-FC7D-4DB0-A5BF-166CACE12E92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07697-7F20-475C-9E7D-E2EE6AC95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6" y="1137921"/>
            <a:ext cx="15798756" cy="24654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7229" y="4033099"/>
            <a:ext cx="7685959" cy="7244108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30018" y="4033102"/>
            <a:ext cx="7685964" cy="7244110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ABF2-599E-4C2B-9E89-32A4F152CCA1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EB6A-C3BD-49E3-92AA-5EDC170B2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6" y="1137921"/>
            <a:ext cx="15798753" cy="246549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224" y="4033836"/>
            <a:ext cx="7692340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7224" y="5109528"/>
            <a:ext cx="7692340" cy="61676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23637" y="4033836"/>
            <a:ext cx="7692340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23637" y="5109528"/>
            <a:ext cx="7692340" cy="61676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1FF13-01F8-49E1-8981-036BCE311E12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30564-379B-4A2F-B497-E82696C0A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4" y="1137921"/>
            <a:ext cx="15798756" cy="24654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18427-7707-4A18-9369-620779EA1DB3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701CE-9F43-4ED9-8854-19CB2944B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0093A-A1E1-4D83-A9F4-40FB4A508EAC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44B7C-67ED-4E1D-9D27-4AE8916FB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5" y="2797394"/>
            <a:ext cx="6944453" cy="2386470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8509" y="961194"/>
            <a:ext cx="8427470" cy="103160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7225" y="5183864"/>
            <a:ext cx="6944453" cy="4824305"/>
          </a:xfrm>
        </p:spPr>
        <p:txBody>
          <a:bodyPr/>
          <a:lstStyle>
            <a:lvl1pPr marL="0" indent="0">
              <a:buNone/>
              <a:defRPr sz="147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C8C44-3894-4317-9EE2-86998C120A81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0E3B5-DEBE-4B7E-BEC9-7E061B7EA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224" y="8961121"/>
            <a:ext cx="15798756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7224" y="1137920"/>
            <a:ext cx="15798756" cy="7178674"/>
          </a:xfrm>
        </p:spPr>
        <p:txBody>
          <a:bodyPr rtlCol="0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7224" y="10019031"/>
            <a:ext cx="15798756" cy="1258178"/>
          </a:xfrm>
        </p:spPr>
        <p:txBody>
          <a:bodyPr/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FB9A7-FCB0-4F0A-9D1D-E304A44A80A4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AFFE4-3148-4DE9-9BC7-C1FADF85F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20638" y="-15875"/>
            <a:ext cx="22804438" cy="12833350"/>
            <a:chOff x="-8467" y="-8468"/>
            <a:chExt cx="9162850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50"/>
              <a:ext cx="457345" cy="285321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800000">
                <a:alpha val="8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766" y="4175683"/>
              <a:ext cx="4022341" cy="268227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431" y="36"/>
              <a:ext cx="1219587" cy="6857926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8295824" y="-8468"/>
              <a:ext cx="857283" cy="686643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39" y="-8468"/>
              <a:ext cx="1067139" cy="6866431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00000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454" y="4893453"/>
              <a:ext cx="1093929" cy="196451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517650" y="1138238"/>
            <a:ext cx="18308638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7650" y="4033838"/>
            <a:ext cx="18308638" cy="724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14788" y="11293475"/>
            <a:ext cx="1701800" cy="681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22885-564C-47B6-B786-FF1804371485}" type="datetimeFigureOut">
              <a:rPr lang="en-US"/>
              <a:pPr>
                <a:defRPr/>
              </a:pPr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650" y="11277600"/>
            <a:ext cx="14919325" cy="681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554700" y="11293475"/>
            <a:ext cx="1276350" cy="681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E378C0-3AF4-4F1E-82E4-C61F7BF90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2"/>
          <p:cNvPicPr>
            <a:picLocks noChangeAspect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20905788" y="11149013"/>
            <a:ext cx="1798637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0" r:id="rId2"/>
    <p:sldLayoutId id="2147483699" r:id="rId3"/>
    <p:sldLayoutId id="2147483698" r:id="rId4"/>
    <p:sldLayoutId id="2147483697" r:id="rId5"/>
    <p:sldLayoutId id="2147483696" r:id="rId6"/>
    <p:sldLayoutId id="2147483695" r:id="rId7"/>
    <p:sldLayoutId id="2147483694" r:id="rId8"/>
    <p:sldLayoutId id="2147483693" r:id="rId9"/>
    <p:sldLayoutId id="2147483692" r:id="rId10"/>
    <p:sldLayoutId id="2147483702" r:id="rId11"/>
    <p:sldLayoutId id="2147483691" r:id="rId12"/>
    <p:sldLayoutId id="2147483703" r:id="rId13"/>
    <p:sldLayoutId id="2147483690" r:id="rId14"/>
    <p:sldLayoutId id="2147483689" r:id="rId15"/>
    <p:sldLayoutId id="2147483688" r:id="rId16"/>
  </p:sldLayoutIdLst>
  <p:txStyles>
    <p:titleStyle>
      <a:lvl1pPr algn="l" defTabSz="479425" rtl="0" eaLnBrk="0" fontAlgn="base" hangingPunct="0">
        <a:spcBef>
          <a:spcPct val="0"/>
        </a:spcBef>
        <a:spcAft>
          <a:spcPct val="0"/>
        </a:spcAft>
        <a:defRPr sz="72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defTabSz="479425" rtl="0" eaLnBrk="0" fontAlgn="base" hangingPunct="0">
        <a:spcBef>
          <a:spcPct val="0"/>
        </a:spcBef>
        <a:spcAft>
          <a:spcPct val="0"/>
        </a:spcAft>
        <a:defRPr sz="7200">
          <a:solidFill>
            <a:srgbClr val="800000"/>
          </a:solidFill>
          <a:latin typeface="Trebuchet MS" pitchFamily="34" charset="0"/>
        </a:defRPr>
      </a:lvl2pPr>
      <a:lvl3pPr algn="l" defTabSz="479425" rtl="0" eaLnBrk="0" fontAlgn="base" hangingPunct="0">
        <a:spcBef>
          <a:spcPct val="0"/>
        </a:spcBef>
        <a:spcAft>
          <a:spcPct val="0"/>
        </a:spcAft>
        <a:defRPr sz="7200">
          <a:solidFill>
            <a:srgbClr val="800000"/>
          </a:solidFill>
          <a:latin typeface="Trebuchet MS" pitchFamily="34" charset="0"/>
        </a:defRPr>
      </a:lvl3pPr>
      <a:lvl4pPr algn="l" defTabSz="479425" rtl="0" eaLnBrk="0" fontAlgn="base" hangingPunct="0">
        <a:spcBef>
          <a:spcPct val="0"/>
        </a:spcBef>
        <a:spcAft>
          <a:spcPct val="0"/>
        </a:spcAft>
        <a:defRPr sz="7200">
          <a:solidFill>
            <a:srgbClr val="800000"/>
          </a:solidFill>
          <a:latin typeface="Trebuchet MS" pitchFamily="34" charset="0"/>
        </a:defRPr>
      </a:lvl4pPr>
      <a:lvl5pPr algn="l" defTabSz="479425" rtl="0" eaLnBrk="0" fontAlgn="base" hangingPunct="0">
        <a:spcBef>
          <a:spcPct val="0"/>
        </a:spcBef>
        <a:spcAft>
          <a:spcPct val="0"/>
        </a:spcAft>
        <a:defRPr sz="7200">
          <a:solidFill>
            <a:srgbClr val="800000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58775" indent="-358775" algn="l" defTabSz="479425" rtl="0" eaLnBrk="0" fontAlgn="base" hangingPunct="0">
        <a:spcBef>
          <a:spcPts val="105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779463" indent="-300038" algn="l" defTabSz="479425" rtl="0" eaLnBrk="0" fontAlgn="base" hangingPunct="0">
        <a:spcBef>
          <a:spcPts val="105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200150" indent="-239713" algn="l" defTabSz="479425" rtl="0" eaLnBrk="0" fontAlgn="base" hangingPunct="0">
        <a:spcBef>
          <a:spcPts val="105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79575" indent="-239713" algn="l" defTabSz="479425" rtl="0" eaLnBrk="0" fontAlgn="base" hangingPunct="0">
        <a:spcBef>
          <a:spcPts val="105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159000" indent="-239713" algn="l" defTabSz="479425" rtl="0" eaLnBrk="0" fontAlgn="base" hangingPunct="0">
        <a:spcBef>
          <a:spcPts val="105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ionianyeast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ionianyeast.home.blog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linkedin.com/company/ionian-yeast/about/?viewAsMember=true" TargetMode="External"/><Relationship Id="rId4" Type="http://schemas.openxmlformats.org/officeDocument/2006/relationships/hyperlink" Target="https://twitter.com/YeastIonia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2846388" y="1465263"/>
            <a:ext cx="14501812" cy="3073400"/>
          </a:xfrm>
        </p:spPr>
        <p:txBody>
          <a:bodyPr/>
          <a:lstStyle/>
          <a:p>
            <a:pPr algn="ctr" eaLnBrk="1" hangingPunct="1"/>
            <a:r>
              <a:rPr lang="el-GR" sz="5600" b="1">
                <a:latin typeface="Arial" charset="0"/>
              </a:rPr>
              <a:t>Ποιοτική αναβάθμιση τοπικών οίνων των Ιονίων Νήσων με χρήση γηγενών ζυμών</a:t>
            </a:r>
            <a:br>
              <a:rPr lang="el-GR" sz="5600">
                <a:latin typeface="Arial" charset="0"/>
              </a:rPr>
            </a:br>
            <a:endParaRPr lang="el-GR" sz="5600">
              <a:latin typeface="Arial" charset="0"/>
            </a:endParaRP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2379663" y="4040188"/>
            <a:ext cx="15895637" cy="48164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el-GR" sz="2000" dirty="0">
              <a:solidFill>
                <a:srgbClr val="7F7F7F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Δευτέρα 11 Νοεμβρίου 2024</a:t>
            </a: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rgbClr val="2103FB"/>
                </a:solidFill>
                <a:latin typeface="Arial" charset="0"/>
              </a:rPr>
              <a:t>Ε.Π. «Ιόνια Νησιά 2014-2020» </a:t>
            </a: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rgbClr val="2103FB"/>
                </a:solidFill>
                <a:latin typeface="Arial" charset="0"/>
              </a:rPr>
              <a:t>Δράση: Ερευνητική δραστηριότητα στον τομέα της </a:t>
            </a:r>
            <a:r>
              <a:rPr lang="el-GR" sz="2800" b="1" dirty="0" err="1">
                <a:solidFill>
                  <a:srgbClr val="2103FB"/>
                </a:solidFill>
                <a:latin typeface="Arial" charset="0"/>
              </a:rPr>
              <a:t>αγροδιατροφής</a:t>
            </a:r>
            <a:endParaRPr lang="el-GR" sz="2800" b="1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rgbClr val="2103FB"/>
                </a:solidFill>
                <a:latin typeface="Arial" charset="0"/>
              </a:rPr>
              <a:t>Κωδικός </a:t>
            </a:r>
            <a:r>
              <a:rPr lang="en-US" sz="2800" b="1" dirty="0">
                <a:solidFill>
                  <a:srgbClr val="2103FB"/>
                </a:solidFill>
                <a:latin typeface="Arial" charset="0"/>
              </a:rPr>
              <a:t>MIS 5006342</a:t>
            </a:r>
            <a:endParaRPr lang="el-GR" sz="2800" dirty="0">
              <a:solidFill>
                <a:srgbClr val="FF0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l-GR" sz="2800" b="1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rgbClr val="00FF00"/>
                </a:solidFill>
                <a:latin typeface="Arial" charset="0"/>
              </a:rPr>
              <a:t>Τμήμα Περιβάλλοντος  – Τμήμα Επιστήμης και Τεχνολογίας Τροφίμων</a:t>
            </a: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rgbClr val="00FF00"/>
                </a:solidFill>
                <a:latin typeface="Arial" charset="0"/>
              </a:rPr>
              <a:t>Σχολή Περιβάλλοντος</a:t>
            </a: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rgbClr val="00FF00"/>
                </a:solidFill>
                <a:latin typeface="Arial" charset="0"/>
              </a:rPr>
              <a:t>Ιόνιο Πανεπιστήμιο</a:t>
            </a:r>
          </a:p>
          <a:p>
            <a:pPr algn="ctr" eaLnBrk="1" hangingPunct="1">
              <a:lnSpc>
                <a:spcPct val="80000"/>
              </a:lnSpc>
            </a:pPr>
            <a:r>
              <a:rPr lang="el-GR" sz="2800" b="1" dirty="0">
                <a:solidFill>
                  <a:schemeClr val="tx1"/>
                </a:solidFill>
                <a:latin typeface="Arial" charset="0"/>
              </a:rPr>
              <a:t>Κουλουγλιώτης Διονύσιος – Επιστημονικά υπεύθυνος</a:t>
            </a:r>
            <a:endParaRPr lang="el-GR" sz="2800" b="1" dirty="0">
              <a:solidFill>
                <a:srgbClr val="00FF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l-GR" sz="2800" b="1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endParaRPr lang="el-GR" sz="2800" b="1" dirty="0">
              <a:solidFill>
                <a:srgbClr val="2103FB"/>
              </a:solidFill>
              <a:latin typeface="Arial" charset="0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39500"/>
            <a:ext cx="768508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83675" y="9056688"/>
            <a:ext cx="347027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Κακοτρύγη</a:t>
            </a:r>
            <a:r>
              <a:rPr lang="el-GR" dirty="0">
                <a:latin typeface="Arial" charset="0"/>
              </a:rPr>
              <a:t> Κέρκυρας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Σύγκριση οίνων με χρήση γηγενών ζυμών με οίνο από εμπορική ζύμη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225 στελέχη γηγενών ζυμών από τα στερεά υπόλοιπα μετά το πέρας της αυθόρμητης αλκοολικής ζύμωσης 8 τοπικών οίνων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 Επιλογή μόνο οίνων με ανώτερα οργανοληπτικά χαρακτηριστικά (συνολική βαθμολογία γευσιγνωσίας)</a:t>
            </a:r>
            <a:endParaRPr lang="en-US" sz="32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3200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555" name="Group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91228"/>
              </p:ext>
            </p:extLst>
          </p:nvPr>
        </p:nvGraphicFramePr>
        <p:xfrm>
          <a:off x="2520176" y="4192859"/>
          <a:ext cx="14496585" cy="6601520"/>
        </p:xfrm>
        <a:graphic>
          <a:graphicData uri="http://schemas.openxmlformats.org/drawingml/2006/table">
            <a:tbl>
              <a:tblPr/>
              <a:tblGrid>
                <a:gridCol w="2338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8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26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55382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Γευσιγνωσία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Συστάδα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Αντιοξειδωτική ικανότητα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    </a:t>
                      </a: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mmol Trolox/L)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Δείκτης </a:t>
                      </a:r>
                      <a:r>
                        <a:rPr kumimoji="0" lang="el-GR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φαινολικών</a:t>
                      </a: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ουσιών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Ολικές ανθοκυάνες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354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1,95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5,9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49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2,35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6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3,93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5,8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25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,07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6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15,29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05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159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6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4,71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2,38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5,7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243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Κακοτρύγη</a:t>
            </a:r>
            <a:r>
              <a:rPr lang="el-GR" dirty="0">
                <a:latin typeface="Arial" charset="0"/>
              </a:rPr>
              <a:t> Κέρκυρας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33513" y="2374900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Σύγκριση οίνων με χρήση γηγενών ζυμών με οίνο από εμπορική ζύμη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	Επιλογή μόνο οίνων με ανώτερα οργανοληπτικά χαρακτηριστικά (συνολική βαθμολογία γευσιγνωσίας)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73" name="Group 93"/>
          <p:cNvGraphicFramePr>
            <a:graphicFrameLocks noGrp="1"/>
          </p:cNvGraphicFramePr>
          <p:nvPr/>
        </p:nvGraphicFramePr>
        <p:xfrm>
          <a:off x="4478338" y="3597275"/>
          <a:ext cx="7191375" cy="6476940"/>
        </p:xfrm>
        <a:graphic>
          <a:graphicData uri="http://schemas.openxmlformats.org/drawingml/2006/table">
            <a:tbl>
              <a:tblPr/>
              <a:tblGrid>
                <a:gridCol w="230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838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Ένταση χρώματος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Τανίνες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111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0,083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159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0,091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Κακοτρύγη</a:t>
            </a:r>
            <a:r>
              <a:rPr lang="el-GR" dirty="0">
                <a:latin typeface="Arial" charset="0"/>
              </a:rPr>
              <a:t> Κέρκυρας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Σύγκριση οίνων με χρήση γηγενών ζυμών με οίνο από εμπορική ζύμη – Πτητικές ενώσεις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Μπορούμε </a:t>
            </a:r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να ξεχωρίσουμε τους οίνους </a:t>
            </a:r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61 και 70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 για τα φυσικοχημικά τους χαρακτηριστικά, αν και οι διαφορές τους 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σε σχέση με τους υπόλοιπους πέντε πειραματικούς οίνους είναι αρκετά μικρές.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l-G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l-GR" dirty="0"/>
              <a:t> 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98" name="Group 94"/>
          <p:cNvGraphicFramePr>
            <a:graphicFrameLocks noGrp="1"/>
          </p:cNvGraphicFramePr>
          <p:nvPr/>
        </p:nvGraphicFramePr>
        <p:xfrm>
          <a:off x="2324100" y="3130550"/>
          <a:ext cx="11825288" cy="5980114"/>
        </p:xfrm>
        <a:graphic>
          <a:graphicData uri="http://schemas.openxmlformats.org/drawingml/2006/table">
            <a:tbl>
              <a:tblPr/>
              <a:tblGrid>
                <a:gridCol w="173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430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Ακεταλδεϋδη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Οξικός αιθυλεστέρας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Οξικός ισοαμυλεστέρας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Ανώτερες αλκοόλες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69,2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280,7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77,0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293,2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111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70,4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286,8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76,9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336,9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58,0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291,3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159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60,3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275,0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76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61,4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N.D.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275,7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N.D.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299,4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946" y="299721"/>
            <a:ext cx="15798753" cy="1209039"/>
          </a:xfrm>
        </p:spPr>
        <p:txBody>
          <a:bodyPr/>
          <a:lstStyle/>
          <a:p>
            <a:pPr algn="ctr"/>
            <a:r>
              <a:rPr lang="el-GR" dirty="0"/>
              <a:t>Δημιουργία Τράπεζας Ζυμών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39144" y="1722120"/>
            <a:ext cx="7692340" cy="689925"/>
          </a:xfrm>
        </p:spPr>
        <p:txBody>
          <a:bodyPr/>
          <a:lstStyle/>
          <a:p>
            <a:r>
              <a:rPr lang="el-GR" sz="3600" b="1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Διατήρηση στους </a:t>
            </a:r>
            <a:r>
              <a:rPr lang="en-US" sz="3600" b="1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-80</a:t>
            </a:r>
            <a:r>
              <a:rPr lang="el-GR" sz="3600" dirty="0">
                <a:solidFill>
                  <a:srgbClr val="800000"/>
                </a:solidFill>
              </a:rPr>
              <a:t>°</a:t>
            </a:r>
            <a:r>
              <a:rPr lang="en-US" sz="3600" dirty="0">
                <a:solidFill>
                  <a:srgbClr val="800000"/>
                </a:solidFill>
              </a:rPr>
              <a:t>C</a:t>
            </a:r>
            <a:endParaRPr lang="el-GR" sz="3600" b="1" dirty="0">
              <a:solidFill>
                <a:srgbClr val="8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01984" y="2514600"/>
            <a:ext cx="7692340" cy="583692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Ανάπτυξη ζυμών σε </a:t>
            </a:r>
            <a:r>
              <a:rPr lang="en-US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YEPD </a:t>
            </a: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άγαρ</a:t>
            </a:r>
          </a:p>
          <a:p>
            <a:pPr>
              <a:buFont typeface="Wingdings" pitchFamily="2" charset="2"/>
              <a:buChar char="Ø"/>
            </a:pP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Μεταφορά μικρής ποσότητας καλλιέργειας σε </a:t>
            </a:r>
            <a:r>
              <a:rPr lang="en-US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vial </a:t>
            </a: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με 70% </a:t>
            </a:r>
            <a:r>
              <a:rPr lang="en-US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YEPD </a:t>
            </a: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υγρής μορφής και 30% γλυκερόλης.</a:t>
            </a:r>
          </a:p>
          <a:p>
            <a:pPr>
              <a:buFont typeface="Wingdings" pitchFamily="2" charset="2"/>
              <a:buChar char="Ø"/>
            </a:pP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Ανάδευση</a:t>
            </a:r>
          </a:p>
          <a:p>
            <a:pPr>
              <a:buFont typeface="Wingdings" pitchFamily="2" charset="2"/>
              <a:buChar char="Ø"/>
            </a:pP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Τοποθέτηση </a:t>
            </a:r>
            <a:r>
              <a:rPr lang="en-US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vial </a:t>
            </a: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σε ειδική θήκη</a:t>
            </a:r>
          </a:p>
          <a:p>
            <a:pPr>
              <a:buFont typeface="Wingdings" pitchFamily="2" charset="2"/>
              <a:buChar char="Ø"/>
            </a:pPr>
            <a:r>
              <a:rPr lang="el-GR" sz="3600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Φύλαξη θήκης στους -80</a:t>
            </a:r>
            <a:r>
              <a:rPr lang="el-GR" sz="3600" dirty="0">
                <a:solidFill>
                  <a:srgbClr val="800000"/>
                </a:solidFill>
              </a:rPr>
              <a:t>°</a:t>
            </a:r>
            <a:r>
              <a:rPr lang="en-US" sz="3600" dirty="0">
                <a:solidFill>
                  <a:srgbClr val="800000"/>
                </a:solidFill>
              </a:rPr>
              <a:t>C</a:t>
            </a:r>
            <a:endParaRPr lang="el-GR" sz="3600" dirty="0">
              <a:solidFill>
                <a:srgbClr val="8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9547436" y="1813560"/>
            <a:ext cx="8847244" cy="613725"/>
          </a:xfrm>
        </p:spPr>
        <p:txBody>
          <a:bodyPr/>
          <a:lstStyle/>
          <a:p>
            <a:r>
              <a:rPr lang="el-GR" sz="3600" b="1" dirty="0">
                <a:solidFill>
                  <a:srgbClr val="800000"/>
                </a:solidFill>
              </a:rPr>
              <a:t>Διατήρηση σε λυοφιλιωποιημένη μορφή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9577916" y="2533968"/>
            <a:ext cx="11011324" cy="73415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Ανάπτυξη ζυμών σε 100 </a:t>
            </a:r>
            <a:r>
              <a:rPr lang="en-US" sz="3200" dirty="0">
                <a:solidFill>
                  <a:srgbClr val="800000"/>
                </a:solidFill>
              </a:rPr>
              <a:t>ml</a:t>
            </a:r>
            <a:r>
              <a:rPr lang="el-GR" sz="3200" dirty="0">
                <a:solidFill>
                  <a:srgbClr val="800000"/>
                </a:solidFill>
              </a:rPr>
              <a:t> </a:t>
            </a:r>
            <a:r>
              <a:rPr lang="en-US" sz="3200" dirty="0">
                <a:solidFill>
                  <a:srgbClr val="800000"/>
                </a:solidFill>
              </a:rPr>
              <a:t>YEPD </a:t>
            </a:r>
            <a:r>
              <a:rPr lang="el-GR" sz="3200" dirty="0">
                <a:solidFill>
                  <a:srgbClr val="800000"/>
                </a:solidFill>
              </a:rPr>
              <a:t>υγρής μορφής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Φυγοκέντρηση (5000 </a:t>
            </a:r>
            <a:r>
              <a:rPr lang="en-US" sz="3200" dirty="0">
                <a:solidFill>
                  <a:srgbClr val="800000"/>
                </a:solidFill>
              </a:rPr>
              <a:t>x g</a:t>
            </a:r>
            <a:r>
              <a:rPr lang="el-GR" sz="3200" dirty="0">
                <a:solidFill>
                  <a:srgbClr val="800000"/>
                </a:solidFill>
              </a:rPr>
              <a:t>, 15 </a:t>
            </a:r>
            <a:r>
              <a:rPr lang="en-US" sz="3200" dirty="0">
                <a:solidFill>
                  <a:srgbClr val="800000"/>
                </a:solidFill>
              </a:rPr>
              <a:t>min</a:t>
            </a:r>
            <a:r>
              <a:rPr lang="el-GR" sz="3200" dirty="0">
                <a:solidFill>
                  <a:srgbClr val="800000"/>
                </a:solidFill>
              </a:rPr>
              <a:t>(4°</a:t>
            </a:r>
            <a:r>
              <a:rPr lang="en-US" sz="3200" dirty="0">
                <a:solidFill>
                  <a:srgbClr val="800000"/>
                </a:solidFill>
              </a:rPr>
              <a:t>C</a:t>
            </a:r>
            <a:r>
              <a:rPr lang="el-GR" sz="3200" dirty="0">
                <a:solidFill>
                  <a:srgbClr val="80000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Έκπλυση 2Χ με αλατούχο διάλυμα (0.85% NaCI)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Προσθήκη διάλυματος σουκρόζης (κρυοπροστατευτικός παράγοντας)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Μεταφορά σε φιαλίδια και τοποθέτηση στους -20°</a:t>
            </a:r>
            <a:r>
              <a:rPr lang="en-US" sz="3200" dirty="0">
                <a:solidFill>
                  <a:srgbClr val="800000"/>
                </a:solidFill>
              </a:rPr>
              <a:t>C</a:t>
            </a:r>
            <a:r>
              <a:rPr lang="el-GR" sz="3200" dirty="0">
                <a:solidFill>
                  <a:srgbClr val="800000"/>
                </a:solidFill>
              </a:rPr>
              <a:t> για 24</a:t>
            </a:r>
            <a:r>
              <a:rPr lang="en-US" sz="3200" dirty="0">
                <a:solidFill>
                  <a:srgbClr val="800000"/>
                </a:solidFill>
              </a:rPr>
              <a:t>h</a:t>
            </a:r>
            <a:endParaRPr lang="el-GR" sz="3200" dirty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Η λυοφιλίωση πραγματοποιήθηκε υπό κενό σε σύστημα </a:t>
            </a:r>
            <a:r>
              <a:rPr lang="en-US" sz="3200" dirty="0">
                <a:solidFill>
                  <a:srgbClr val="800000"/>
                </a:solidFill>
              </a:rPr>
              <a:t>Freeze Dryer</a:t>
            </a:r>
            <a:r>
              <a:rPr lang="el-GR" sz="3200" dirty="0">
                <a:solidFill>
                  <a:srgbClr val="800000"/>
                </a:solidFill>
              </a:rPr>
              <a:t> (</a:t>
            </a:r>
            <a:r>
              <a:rPr lang="en-US" sz="3200" dirty="0">
                <a:solidFill>
                  <a:srgbClr val="800000"/>
                </a:solidFill>
              </a:rPr>
              <a:t>BK</a:t>
            </a:r>
            <a:r>
              <a:rPr lang="el-GR" sz="3200" dirty="0">
                <a:solidFill>
                  <a:srgbClr val="800000"/>
                </a:solidFill>
              </a:rPr>
              <a:t>-</a:t>
            </a:r>
            <a:r>
              <a:rPr lang="en-US" sz="3200" dirty="0">
                <a:solidFill>
                  <a:srgbClr val="800000"/>
                </a:solidFill>
              </a:rPr>
              <a:t>FD</a:t>
            </a:r>
            <a:r>
              <a:rPr lang="el-GR" sz="3200" dirty="0">
                <a:solidFill>
                  <a:srgbClr val="800000"/>
                </a:solidFill>
              </a:rPr>
              <a:t>12</a:t>
            </a:r>
            <a:r>
              <a:rPr lang="en-US" sz="3200" dirty="0">
                <a:solidFill>
                  <a:srgbClr val="800000"/>
                </a:solidFill>
              </a:rPr>
              <a:t>P</a:t>
            </a:r>
            <a:r>
              <a:rPr lang="el-GR" sz="3200" dirty="0">
                <a:solidFill>
                  <a:srgbClr val="800000"/>
                </a:solidFill>
              </a:rPr>
              <a:t>, </a:t>
            </a:r>
            <a:r>
              <a:rPr lang="en-US" sz="3200" dirty="0" err="1">
                <a:solidFill>
                  <a:srgbClr val="800000"/>
                </a:solidFill>
              </a:rPr>
              <a:t>Biobase</a:t>
            </a:r>
            <a:r>
              <a:rPr lang="en-US" sz="3200" dirty="0">
                <a:solidFill>
                  <a:srgbClr val="800000"/>
                </a:solidFill>
              </a:rPr>
              <a:t> </a:t>
            </a:r>
            <a:r>
              <a:rPr lang="en-US" sz="3200" dirty="0" err="1">
                <a:solidFill>
                  <a:srgbClr val="800000"/>
                </a:solidFill>
              </a:rPr>
              <a:t>Biodustry</a:t>
            </a:r>
            <a:r>
              <a:rPr lang="en-US" sz="3200" dirty="0">
                <a:solidFill>
                  <a:srgbClr val="800000"/>
                </a:solidFill>
              </a:rPr>
              <a:t> Co</a:t>
            </a:r>
            <a:r>
              <a:rPr lang="el-GR" sz="3200" dirty="0">
                <a:solidFill>
                  <a:srgbClr val="800000"/>
                </a:solidFill>
              </a:rPr>
              <a:t>., </a:t>
            </a:r>
            <a:r>
              <a:rPr lang="en-US" sz="3200" dirty="0">
                <a:solidFill>
                  <a:srgbClr val="800000"/>
                </a:solidFill>
              </a:rPr>
              <a:t>Ltd</a:t>
            </a:r>
            <a:r>
              <a:rPr lang="el-GR" sz="3200" dirty="0">
                <a:solidFill>
                  <a:srgbClr val="800000"/>
                </a:solidFill>
              </a:rPr>
              <a:t>), υπό τις εξής συνθήκες: διάρκεια ψύξης 2</a:t>
            </a:r>
            <a:r>
              <a:rPr lang="en-US" sz="3200" dirty="0">
                <a:solidFill>
                  <a:srgbClr val="800000"/>
                </a:solidFill>
              </a:rPr>
              <a:t>h</a:t>
            </a:r>
            <a:r>
              <a:rPr lang="el-GR" sz="3200" dirty="0">
                <a:solidFill>
                  <a:srgbClr val="800000"/>
                </a:solidFill>
              </a:rPr>
              <a:t>, θερμοκρασία ψύξης -30 °</a:t>
            </a:r>
            <a:r>
              <a:rPr lang="en-US" sz="3200" dirty="0">
                <a:solidFill>
                  <a:srgbClr val="800000"/>
                </a:solidFill>
              </a:rPr>
              <a:t>C</a:t>
            </a:r>
            <a:r>
              <a:rPr lang="el-GR" sz="3200" dirty="0">
                <a:solidFill>
                  <a:srgbClr val="800000"/>
                </a:solidFill>
              </a:rPr>
              <a:t>, πίεση 0.8 mbar και χρόνο λυοφιλίωσης 24</a:t>
            </a:r>
            <a:r>
              <a:rPr lang="en-US" sz="3200" dirty="0">
                <a:solidFill>
                  <a:srgbClr val="800000"/>
                </a:solidFill>
              </a:rPr>
              <a:t>h </a:t>
            </a:r>
            <a:endParaRPr lang="el-GR" sz="3200" dirty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3200" dirty="0">
                <a:solidFill>
                  <a:srgbClr val="800000"/>
                </a:solidFill>
              </a:rPr>
              <a:t>Αποθήκευση στελεχών σε στείρους περιέκτες στους 4°</a:t>
            </a:r>
            <a:r>
              <a:rPr lang="en-US" sz="3200" dirty="0">
                <a:solidFill>
                  <a:srgbClr val="800000"/>
                </a:solidFill>
              </a:rPr>
              <a:t>C</a:t>
            </a:r>
            <a:endParaRPr lang="el-GR" sz="3200" dirty="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l-GR" sz="3200" dirty="0">
              <a:solidFill>
                <a:srgbClr val="800000"/>
              </a:solidFill>
            </a:endParaRPr>
          </a:p>
        </p:txBody>
      </p:sp>
      <p:pic>
        <p:nvPicPr>
          <p:cNvPr id="8" name="Εικόνα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720" y="8290560"/>
            <a:ext cx="4450080" cy="28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Εικόνα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0560" y="487680"/>
            <a:ext cx="2621280" cy="3489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Εικόνα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7320" y="10058400"/>
            <a:ext cx="3347720" cy="2499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92925" y="11343005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		Ομάδα έργου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33513" y="2406650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200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Κουλουγλιώτης Διονύσιος</a:t>
            </a:r>
            <a:r>
              <a:rPr lang="el-GR" sz="3200">
                <a:solidFill>
                  <a:schemeClr val="tx1"/>
                </a:solidFill>
                <a:latin typeface="Arial Narrow" pitchFamily="34" charset="0"/>
              </a:rPr>
              <a:t> – Τμήμα Περιβάλλοντος, Καθηγητής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Ηρειώτου Ευφημία</a:t>
            </a:r>
            <a:r>
              <a:rPr lang="el-GR" sz="3200">
                <a:solidFill>
                  <a:schemeClr val="tx1"/>
                </a:solidFill>
                <a:latin typeface="Arial Narrow" pitchFamily="34" charset="0"/>
              </a:rPr>
              <a:t> – Τμήμα Επιστήμης και Τεχνολογίας Τροφίμων, Αν. Καθηγήτρια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Κοψαχείλης Νικόλαος</a:t>
            </a:r>
            <a:r>
              <a:rPr lang="el-GR" sz="3200">
                <a:solidFill>
                  <a:schemeClr val="tx1"/>
                </a:solidFill>
                <a:latin typeface="Arial Narrow" pitchFamily="34" charset="0"/>
              </a:rPr>
              <a:t> – Τμήμα Επιστήμης και Τεχνολογίας Τροφίμων, Αν. Καθηγητής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Δρ. Χρυσάνθη Πατεράκη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Δρ. Λάππα Ιλιάδα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Σταματελάτος Γεράσιμος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Δάλλα Μαρία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sz="3200">
                <a:solidFill>
                  <a:schemeClr val="tx1"/>
                </a:solidFill>
                <a:latin typeface="Arial Narrow" pitchFamily="34" charset="0"/>
              </a:rPr>
              <a:t>Φοιτητές: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Αλιμπούμπα Δήμητρα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Διαμαντή Βασιλική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Καλδή Λυδία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Λάγγης Αλέξανδρος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sz="2000">
                <a:solidFill>
                  <a:schemeClr val="tx1"/>
                </a:solidFill>
                <a:latin typeface="Arial" charset="0"/>
              </a:rPr>
              <a:t>	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280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200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2000">
              <a:solidFill>
                <a:schemeClr val="tx1"/>
              </a:solidFill>
            </a:endParaRP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    Που θα μας βρείτε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33513" y="2406650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To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IonianYeas</a:t>
            </a:r>
            <a:r>
              <a:rPr lang="en-US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l-G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στο διαδίκτυο</a:t>
            </a:r>
          </a:p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Arial" charset="0"/>
              </a:rPr>
              <a:t>Site</a:t>
            </a:r>
            <a:r>
              <a:rPr lang="el-GR" sz="3200" dirty="0">
                <a:latin typeface="Arial" charset="0"/>
              </a:rPr>
              <a:t> </a:t>
            </a:r>
            <a:r>
              <a:rPr lang="el-GR" sz="3200" dirty="0">
                <a:solidFill>
                  <a:srgbClr val="00FF00"/>
                </a:solidFill>
                <a:latin typeface="Arial" charset="0"/>
                <a:hlinkClick r:id="rId2"/>
              </a:rPr>
              <a:t>https://ionianyeast.home.blog/</a:t>
            </a:r>
            <a:endParaRPr lang="en-US" sz="3200" dirty="0">
              <a:solidFill>
                <a:srgbClr val="00FF00"/>
              </a:solidFill>
              <a:latin typeface="Arial" charset="0"/>
            </a:endParaRPr>
          </a:p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Arial" charset="0"/>
              </a:rPr>
              <a:t>Facebook</a:t>
            </a:r>
            <a:r>
              <a:rPr lang="el-GR" sz="3200" dirty="0">
                <a:latin typeface="Arial" charset="0"/>
              </a:rPr>
              <a:t> </a:t>
            </a:r>
            <a:r>
              <a:rPr lang="el-GR" sz="3200" dirty="0">
                <a:latin typeface="Arial" charset="0"/>
                <a:hlinkClick r:id="rId3"/>
              </a:rPr>
              <a:t>https://www.facebook.com/ionianyeast </a:t>
            </a:r>
            <a:endParaRPr lang="en-US" sz="3200" dirty="0">
              <a:latin typeface="Arial" charset="0"/>
            </a:endParaRPr>
          </a:p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Arial" charset="0"/>
              </a:rPr>
              <a:t>Twitter</a:t>
            </a:r>
            <a:r>
              <a:rPr lang="el-GR" sz="3200" dirty="0">
                <a:latin typeface="Arial" charset="0"/>
              </a:rPr>
              <a:t> </a:t>
            </a:r>
            <a:r>
              <a:rPr lang="el-GR" sz="3200" dirty="0">
                <a:latin typeface="Arial" charset="0"/>
                <a:hlinkClick r:id="rId4"/>
              </a:rPr>
              <a:t>https://twitter.com/YeastIonian</a:t>
            </a:r>
            <a:endParaRPr lang="en-US" sz="3200" dirty="0">
              <a:latin typeface="Arial" charset="0"/>
            </a:endParaRPr>
          </a:p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Arial" charset="0"/>
              </a:rPr>
              <a:t>LinkedIn</a:t>
            </a:r>
            <a:r>
              <a:rPr lang="el-GR" sz="32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  <a:hlinkClick r:id="rId5"/>
              </a:rPr>
              <a:t>https://www.linkedin.com/company/ionian-yeast/about/?viewAsMember=true</a:t>
            </a:r>
            <a:r>
              <a:rPr lang="en-US" sz="3200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    Ευχαριστίες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25550" y="2376488"/>
            <a:ext cx="18194338" cy="84026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b="1" dirty="0">
              <a:solidFill>
                <a:srgbClr val="210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b="1" dirty="0">
              <a:solidFill>
                <a:srgbClr val="210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32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b="1" dirty="0">
              <a:solidFill>
                <a:srgbClr val="210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3200" dirty="0">
                <a:solidFill>
                  <a:srgbClr val="2103FB"/>
                </a:solidFill>
                <a:latin typeface="Arial" charset="0"/>
              </a:rPr>
              <a:t>Μέλη Ομάδας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3200" dirty="0">
                <a:solidFill>
                  <a:srgbClr val="2103FB"/>
                </a:solidFill>
                <a:latin typeface="Arial" charset="0"/>
              </a:rPr>
              <a:t>	Περιφέρεια Ιονίων Νήσων – Ευρωπαϊκή Ένωση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4000" b="1" dirty="0">
              <a:solidFill>
                <a:srgbClr val="210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3200" dirty="0">
                <a:solidFill>
                  <a:srgbClr val="2103FB"/>
                </a:solidFill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32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endParaRPr lang="en-US" dirty="0">
              <a:solidFill>
                <a:srgbClr val="2103FB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dirty="0">
              <a:solidFill>
                <a:srgbClr val="2103FB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/>
              <a:t>	</a:t>
            </a:r>
            <a:endParaRPr lang="el-GR" dirty="0">
              <a:solidFill>
                <a:srgbClr val="2103FB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/>
              <a:t> </a:t>
            </a:r>
            <a:endParaRPr lang="el-GR" sz="32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3200" dirty="0">
                <a:solidFill>
                  <a:schemeClr val="tx1"/>
                </a:solidFill>
                <a:latin typeface="Arial Narrow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800" dirty="0">
                <a:solidFill>
                  <a:schemeClr val="tx1"/>
                </a:solidFill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800" dirty="0">
                <a:solidFill>
                  <a:schemeClr val="tx1"/>
                </a:solidFill>
                <a:latin typeface="Arial" charset="0"/>
              </a:rPr>
              <a:t>	</a:t>
            </a:r>
            <a:endParaRPr lang="en-US" sz="28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2800" dirty="0">
                <a:solidFill>
                  <a:schemeClr val="tx1"/>
                </a:solidFill>
                <a:latin typeface="Arial" charset="0"/>
              </a:rPr>
              <a:t>	</a:t>
            </a: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sz="2800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2103FB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800" b="1" dirty="0">
                <a:solidFill>
                  <a:schemeClr val="tx1"/>
                </a:solidFill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2800" b="1" dirty="0">
                <a:solidFill>
                  <a:schemeClr val="tx1"/>
                </a:solidFill>
                <a:latin typeface="Arial" charset="0"/>
              </a:rPr>
              <a:t>	</a:t>
            </a:r>
            <a:endParaRPr lang="el-GR" sz="32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sz="3200" dirty="0">
              <a:solidFill>
                <a:srgbClr val="FF0000"/>
              </a:solidFill>
            </a:endParaRPr>
          </a:p>
        </p:txBody>
      </p:sp>
      <p:pic>
        <p:nvPicPr>
          <p:cNvPr id="3789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617325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72350" y="10423525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0" y="0"/>
            <a:ext cx="2275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    Αντικείμενο του έργου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33513" y="2406650"/>
            <a:ext cx="16830675" cy="8615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16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dirty="0">
                <a:solidFill>
                  <a:schemeClr val="tx1"/>
                </a:solidFill>
                <a:latin typeface="Arial" charset="0"/>
              </a:rPr>
              <a:t>Κύριο αντικείμενο του έργου ήταν η παραγωγή </a:t>
            </a:r>
            <a:r>
              <a:rPr lang="el-GR" sz="32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τριών τοπικών οίνων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 των Ιονίων Νήσων (</a:t>
            </a:r>
            <a:r>
              <a:rPr lang="el-GR" sz="32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Αυγουστιάτης</a:t>
            </a:r>
            <a:r>
              <a:rPr lang="el-GR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Ζακύνθου</a:t>
            </a:r>
            <a:r>
              <a:rPr lang="el-GR" sz="3200" b="1" dirty="0">
                <a:solidFill>
                  <a:srgbClr val="00B050"/>
                </a:solidFill>
                <a:latin typeface="Arial" charset="0"/>
              </a:rPr>
              <a:t>, </a:t>
            </a:r>
            <a:r>
              <a:rPr lang="el-GR" sz="3200" b="1" dirty="0" err="1">
                <a:solidFill>
                  <a:srgbClr val="00B050"/>
                </a:solidFill>
                <a:latin typeface="Arial" charset="0"/>
              </a:rPr>
              <a:t>Βερτζαμί</a:t>
            </a:r>
            <a:r>
              <a:rPr lang="el-GR" sz="3200" b="1" dirty="0">
                <a:solidFill>
                  <a:srgbClr val="00B050"/>
                </a:solidFill>
                <a:latin typeface="Arial" charset="0"/>
              </a:rPr>
              <a:t> Λευκάδας, </a:t>
            </a:r>
            <a:r>
              <a:rPr lang="el-GR" sz="3200" b="1" dirty="0" err="1">
                <a:solidFill>
                  <a:srgbClr val="00B050"/>
                </a:solidFill>
                <a:latin typeface="Arial" charset="0"/>
              </a:rPr>
              <a:t>Κακοτρύγης</a:t>
            </a:r>
            <a:r>
              <a:rPr lang="el-GR" sz="3200" b="1" dirty="0">
                <a:solidFill>
                  <a:srgbClr val="00B050"/>
                </a:solidFill>
                <a:latin typeface="Arial" charset="0"/>
              </a:rPr>
              <a:t> Κέρκυρας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) με τέτοιο τρόπο ώστε να αναδεικνύονται πάντα τα ιδιαίτερα τοπικά τους </a:t>
            </a:r>
            <a:r>
              <a:rPr lang="el-GR" sz="32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μοναδικά χαρακτηριστικά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 που σχετίζονται με τη </a:t>
            </a:r>
            <a:r>
              <a:rPr lang="el-GR" sz="32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γεύση και τα αρώματα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sz="32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Ζύμη οινοποίησης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: Καθορίζει σε ιδιαίτερα μεγάλο ποσοστό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(&gt; 60%)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 την σύσταση των χημικών ενώσεων που προσδίδουν στο κρασί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το χαρακτηριστικό του άρωμα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. Η χρήση εμπορικών ζυμών εξασφαλίζει την παραγωγή ενός προϊόντος με σταθερά οργανοληπτικά χαρακτηριστικά το οποίο όμως στερείται σε μεγάλο βαθμό των ιδιαίτερων αρωμάτων του τόπου προέλευσής του.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32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3200" dirty="0">
                <a:solidFill>
                  <a:schemeClr val="tx1"/>
                </a:solidFill>
                <a:latin typeface="Arial" charset="0"/>
              </a:rPr>
              <a:t>	Για την επίτευξη του στόχου εφαρμόστηκε η καινοτόμος μέθοδος της </a:t>
            </a:r>
            <a:r>
              <a:rPr lang="el-GR" sz="32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ελεγχόμενης ζύμωσης με χρησιμοποίηση των γηγενών ζυμών</a:t>
            </a:r>
            <a:r>
              <a:rPr lang="el-GR" sz="3200" dirty="0">
                <a:solidFill>
                  <a:schemeClr val="tx1"/>
                </a:solidFill>
                <a:latin typeface="Arial" charset="0"/>
              </a:rPr>
              <a:t> που υπάρχουν στους καρπούς των αντίστοιχων ποικιλιών και όχι εμπορικών ζυμών όπως είναι η συνήθης πρακτική.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32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3600" dirty="0">
                <a:solidFill>
                  <a:schemeClr val="tx1"/>
                </a:solidFill>
                <a:latin typeface="Arial" charset="0"/>
              </a:rPr>
              <a:t>Το </a:t>
            </a:r>
            <a:r>
              <a:rPr lang="el-G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τελικό προϊόν</a:t>
            </a:r>
            <a:r>
              <a:rPr lang="el-GR" sz="3600" dirty="0">
                <a:solidFill>
                  <a:schemeClr val="tx1"/>
                </a:solidFill>
                <a:latin typeface="Arial" charset="0"/>
              </a:rPr>
              <a:t> είναι </a:t>
            </a:r>
            <a:r>
              <a:rPr lang="el-GR" sz="3600" b="1" dirty="0">
                <a:solidFill>
                  <a:srgbClr val="210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ανώτεροι ποιοτικά τοπικοί οίνοι</a:t>
            </a:r>
            <a:r>
              <a:rPr lang="el-GR" sz="3600" dirty="0">
                <a:solidFill>
                  <a:schemeClr val="tx1"/>
                </a:solidFill>
                <a:latin typeface="Arial" charset="0"/>
              </a:rPr>
              <a:t> καθώς θα διαθέτουν στον </a:t>
            </a:r>
            <a:r>
              <a:rPr lang="el-GR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μέγιστο βαθμό</a:t>
            </a:r>
            <a:r>
              <a:rPr lang="el-GR" sz="3600" dirty="0">
                <a:solidFill>
                  <a:schemeClr val="tx1"/>
                </a:solidFill>
                <a:latin typeface="Arial" charset="0"/>
              </a:rPr>
              <a:t> όλα τα παραδοσιακά τοπικά χαρακτηριστικά που τους κάνουν μοναδικούς </a:t>
            </a:r>
            <a:r>
              <a:rPr lang="el-GR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(“</a:t>
            </a:r>
            <a:r>
              <a:rPr lang="en-US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terroir</a:t>
            </a:r>
            <a:r>
              <a:rPr lang="el-GR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”).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1600" dirty="0">
              <a:solidFill>
                <a:schemeClr val="tx1"/>
              </a:solidFill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    Φάσεις έργου – Ενότητες εργασίας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33513" y="2406650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12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sz="1200" dirty="0"/>
              <a:t>	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Απομόνωσ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η και </a:t>
            </a:r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χαρακτηρισμός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 γηγενών ζυμών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Επιλογή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 καταλληλότερων στελεχών για οινοποίηση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(30 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καταλληλότερων στελεχών για οινοποίηση)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Παραγωγή οίνων με </a:t>
            </a:r>
            <a:r>
              <a:rPr lang="el-GR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μικροοινοποιήσεις</a:t>
            </a:r>
            <a:endParaRPr lang="el-GR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Χαρακτηρισμό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ς οίνων: </a:t>
            </a:r>
            <a:r>
              <a:rPr lang="el-G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Οργανοληπτικά χαρακτηριστικά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l-G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Χημική σύσταση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l-G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Αντιοξειδωτική ικανότητα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Δημιουργία </a:t>
            </a:r>
            <a:r>
              <a:rPr lang="el-GR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τράπεζας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 ζυμών – Αξιοποίηση αποτελεσμάτων έργου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el-GR" u="sng" dirty="0">
                <a:solidFill>
                  <a:schemeClr val="tx1"/>
                </a:solidFill>
                <a:latin typeface="Arial" charset="0"/>
              </a:rPr>
              <a:t>Δράσεις </a:t>
            </a:r>
            <a:r>
              <a:rPr lang="el-GR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διάχυσης</a:t>
            </a:r>
            <a:r>
              <a:rPr lang="el-GR" u="sng" dirty="0">
                <a:solidFill>
                  <a:schemeClr val="tx1"/>
                </a:solidFill>
                <a:latin typeface="Arial" charset="0"/>
              </a:rPr>
              <a:t> αποτελεσμάτων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	Δημοσιεύσεις σε διεθνή περιοδικά (Δύο δημοσιεύσεις στα περιοδικά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Journal of Food Chemistry and Nanotechnology 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και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Current Opinion in Food Science – 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Άνοιξη 2020)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	Παρουσιάσεις σε διεθνή συνέδρια (Αναρτημένες ανακοινώσεις: 1.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IFT 2018, Chicago 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ΗΠΑ, Ιούλιος 2018 και 2. 18</a:t>
            </a:r>
            <a:r>
              <a:rPr lang="en-US" baseline="30000" dirty="0" err="1">
                <a:solidFill>
                  <a:schemeClr val="tx1"/>
                </a:solidFill>
                <a:latin typeface="Arial" charset="0"/>
              </a:rPr>
              <a:t>th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Congress and Expo on Applied Microbiology, 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Σεπτέμβριος 2020)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	Εκδηλώσεις ενημέρωσης (30/5/2021 - 6/6/2021 - 13/6/2021)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el-GR" sz="2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el-GR" sz="2800" dirty="0">
                <a:solidFill>
                  <a:schemeClr val="tx1"/>
                </a:solidFill>
                <a:latin typeface="Arial" charset="0"/>
              </a:rPr>
              <a:t>	</a:t>
            </a:r>
            <a:endParaRPr lang="el-GR" sz="20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Αυγουστιάτη</a:t>
            </a:r>
            <a:r>
              <a:rPr lang="el-GR" dirty="0">
                <a:latin typeface="Arial" charset="0"/>
              </a:rPr>
              <a:t> Ζακύνθου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Σύγκριση οίνων με χρήση γηγενών ζυμών με οίνο από εμπορική ζύμη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209 στελέχη γηγενών ζυμών από τα στερεά υπόλοιπα μετά το πέρας της αυθόρμητης αλκοολικής ζύμωσης 10 τοπικών οίνων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Επιλογή μόνο οίνων με ανώτερα οργανοληπτικά χαρακτηριστικά (συνολική βαθμολογία γευσιγνωσίας)</a:t>
            </a:r>
            <a:endParaRPr lang="en-US" sz="32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3200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590" name="Group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664586"/>
              </p:ext>
            </p:extLst>
          </p:nvPr>
        </p:nvGraphicFramePr>
        <p:xfrm>
          <a:off x="2324100" y="4215161"/>
          <a:ext cx="14320838" cy="6348732"/>
        </p:xfrm>
        <a:graphic>
          <a:graphicData uri="http://schemas.openxmlformats.org/drawingml/2006/table">
            <a:tbl>
              <a:tblPr/>
              <a:tblGrid>
                <a:gridCol w="230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2139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Γευσιγνωσία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Συστάδα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Αντιοξειδωτική ικανότητα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    </a:t>
                      </a: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mmol Trolox/L)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Δείκτης φαινολικών ουσιών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Ολικές ανθοκυάνες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333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14,43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0,76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6,78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13,7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390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14,71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0,85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6,45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20,8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467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15,14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0,85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6,43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26,6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473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14,50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0,95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6,33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34,5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487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02D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15,43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0,91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6,90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20,8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14,21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0,85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6,92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20,8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Αυγουστιάτη</a:t>
            </a:r>
            <a:r>
              <a:rPr lang="el-GR" dirty="0">
                <a:latin typeface="Arial" charset="0"/>
              </a:rPr>
              <a:t> Ζακύνθου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	Σύγκριση οίνων με χρήση γηγενών ζυμών με οίνο από εμπορική ζύμη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  	Επιλογή μόνο οίνων με ανώτερα οργανοληπτικά χαρακτηριστικά (συνολική βαθμολογία γευσιγνωσίας)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092" name="Group 108"/>
          <p:cNvGraphicFramePr>
            <a:graphicFrameLocks noGrp="1"/>
          </p:cNvGraphicFramePr>
          <p:nvPr/>
        </p:nvGraphicFramePr>
        <p:xfrm>
          <a:off x="2324100" y="3533775"/>
          <a:ext cx="11825288" cy="6411852"/>
        </p:xfrm>
        <a:graphic>
          <a:graphicData uri="http://schemas.openxmlformats.org/drawingml/2006/table">
            <a:tbl>
              <a:tblPr/>
              <a:tblGrid>
                <a:gridCol w="230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4778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Ένταση χρώματος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Απόχρωση χρώματος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Τανίνες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Δείκτης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HCl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(%)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333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0,282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0,973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390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1,099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467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1,281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473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487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02D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0,332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0,972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13,6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Αυγουστιάτη</a:t>
            </a:r>
            <a:r>
              <a:rPr lang="el-GR" dirty="0">
                <a:latin typeface="Arial" charset="0"/>
              </a:rPr>
              <a:t> Ζακύνθου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	Σύγκριση οίνων με χρήση γηγενών ζυμών με οίνο από εμπορική ζύμη</a:t>
            </a:r>
          </a:p>
          <a:p>
            <a:pPr eaLnBrk="1" hangingPunct="1"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  	Επιλογή μόνο οίνων με ανώτερα οργανοληπτικά χαρακτηριστικά (συνολική βαθμολογία γευσιγνωσίας)</a:t>
            </a: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l-GR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	Ο οίνος από τη </a:t>
            </a:r>
            <a:r>
              <a:rPr lang="el-GR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γηγενή ζύμη 487</a:t>
            </a:r>
            <a:r>
              <a:rPr lang="el-GR">
                <a:solidFill>
                  <a:schemeClr val="tx1"/>
                </a:solidFill>
                <a:latin typeface="Arial" charset="0"/>
              </a:rPr>
              <a:t> φαίνεται να διαθέτει συνολικά τέτοια φυσικοχημικά χαρακτηριστικά και χημική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	σύσταση που </a:t>
            </a:r>
            <a:r>
              <a:rPr lang="el-GR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τον ξεχωρίζουν</a:t>
            </a:r>
            <a:r>
              <a:rPr lang="el-GR">
                <a:solidFill>
                  <a:schemeClr val="tx1"/>
                </a:solidFill>
                <a:latin typeface="Arial" charset="0"/>
              </a:rPr>
              <a:t> έναντι των υπολοίπων τεσσάρων καθώς και έναντι εκείνου που παράχθηκε με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l-GR">
                <a:solidFill>
                  <a:schemeClr val="tx1"/>
                </a:solidFill>
                <a:latin typeface="Arial" charset="0"/>
              </a:rPr>
              <a:t>	εμπορική ζύμη. Επιπλέον, έλαβε και </a:t>
            </a:r>
            <a:r>
              <a:rPr lang="el-GR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τον ανώτερο βαθμό στην δοκιμή της γευσιγνωσίας 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3176" name="Group 168"/>
          <p:cNvGraphicFramePr>
            <a:graphicFrameLocks noGrp="1"/>
          </p:cNvGraphicFramePr>
          <p:nvPr/>
        </p:nvGraphicFramePr>
        <p:xfrm>
          <a:off x="2324100" y="3533775"/>
          <a:ext cx="11825288" cy="5318064"/>
        </p:xfrm>
        <a:graphic>
          <a:graphicData uri="http://schemas.openxmlformats.org/drawingml/2006/table">
            <a:tbl>
              <a:tblPr/>
              <a:tblGrid>
                <a:gridCol w="230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98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Ακεταλδεϋδη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Οξικός αιθυλεστέρας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Οξικός ισοαμυλεστέρας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Ανώτερες αλκοόλες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333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02D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17,5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85,7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1,3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192,7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390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296,2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467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02D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7,4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74,2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254,6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473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16,1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56,1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&lt;1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321,1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487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02D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12,5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47,2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1,2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339,4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348,0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Βερτζαμί</a:t>
            </a:r>
            <a:r>
              <a:rPr lang="el-GR" dirty="0">
                <a:latin typeface="Arial" charset="0"/>
              </a:rPr>
              <a:t> Λευκάδας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Σύγκριση οίνων με χρήση γηγενών ζυμών με οίνο από εμπορική ζύμη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231 στελέχη γηγενών ζυμών από τα στερεά υπόλοιπα μετά το πέρας της αυθόρμητης αλκοολικής ζύμωσης 5 τοπικών οίνων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Επιλογή μόνο οίνων με ανώτερα οργανοληπτικά χαρακτηριστικά (συνολική βαθμολογία γευσιγνωσίας)</a:t>
            </a:r>
            <a:endParaRPr lang="en-US" sz="32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l-GR" dirty="0"/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784" name="Group 3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10443"/>
              </p:ext>
            </p:extLst>
          </p:nvPr>
        </p:nvGraphicFramePr>
        <p:xfrm>
          <a:off x="2453268" y="3969834"/>
          <a:ext cx="13515278" cy="6601318"/>
        </p:xfrm>
        <a:graphic>
          <a:graphicData uri="http://schemas.openxmlformats.org/drawingml/2006/table">
            <a:tbl>
              <a:tblPr/>
              <a:tblGrid>
                <a:gridCol w="1910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6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9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9877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Γευσιγνωσία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Συστάδα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Αντιοξειδωτική ικανότητα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    </a:t>
                      </a: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mmol Trolox/L)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Δείκτης φαινολικών ουσιών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Ολικές ανθοκυάνες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86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15,07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7,9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24,6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099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611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7,4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16,6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969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658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02D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17,1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10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693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7,5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17,1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06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14,4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06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817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4,43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8,8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19,3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066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Βερτζαμί</a:t>
            </a:r>
            <a:r>
              <a:rPr lang="el-GR" dirty="0">
                <a:latin typeface="Arial" charset="0"/>
              </a:rPr>
              <a:t> Λευκάδας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Σύγκριση οίνων με χρήση γηγενών ζυμών με οίνο από εμπορική ζύμη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  	Επιλογή μόνο οίνων με ανώτερα οργανοληπτικά χαρακτηριστικά (συνολική βαθμολογία γευσιγνωσίας)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50" name="Group 70"/>
          <p:cNvGraphicFramePr>
            <a:graphicFrameLocks noGrp="1"/>
          </p:cNvGraphicFramePr>
          <p:nvPr/>
        </p:nvGraphicFramePr>
        <p:xfrm>
          <a:off x="2324100" y="3533775"/>
          <a:ext cx="11825288" cy="7232590"/>
        </p:xfrm>
        <a:graphic>
          <a:graphicData uri="http://schemas.openxmlformats.org/drawingml/2006/table">
            <a:tbl>
              <a:tblPr/>
              <a:tblGrid>
                <a:gridCol w="230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4778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Ένταση χρώματος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Απόχρωση χρώματος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Τανίνες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g/L)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Δείκτης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HCl</a:t>
                      </a: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(%)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1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605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0,589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0,897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0,794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15,0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0,550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658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0,680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1,54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0,580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0,550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0,344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817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0,586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2,99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</a:t>
                      </a: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1316038" y="457200"/>
            <a:ext cx="18308637" cy="2465388"/>
          </a:xfrm>
        </p:spPr>
        <p:txBody>
          <a:bodyPr/>
          <a:lstStyle/>
          <a:p>
            <a:pPr eaLnBrk="1" hangingPunct="1"/>
            <a:r>
              <a:rPr lang="el-GR" dirty="0">
                <a:latin typeface="Arial" charset="0"/>
              </a:rPr>
              <a:t>    Ανασκόπηση </a:t>
            </a:r>
            <a:r>
              <a:rPr lang="el-GR" dirty="0" err="1">
                <a:latin typeface="Arial" charset="0"/>
              </a:rPr>
              <a:t>Βερτζαμί</a:t>
            </a:r>
            <a:r>
              <a:rPr lang="el-GR" dirty="0">
                <a:latin typeface="Arial" charset="0"/>
              </a:rPr>
              <a:t> Λευκάδας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7638" y="2390775"/>
            <a:ext cx="16764000" cy="85820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Σύγκριση οίνων με χρήση γηγενών ζυμών με οίνο από εμπορική ζύμη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– 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Πτητικές ενώσεις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	</a:t>
            </a:r>
            <a:endParaRPr lang="el-GR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Ο οίνος από τη </a:t>
            </a:r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γηγενή ζύμη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658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 φαίνεται να διαθέτει συνολικά τέτοια φυσικοχημικά χαρακτηριστικά και χημική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σύσταση που </a:t>
            </a:r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τον ξεχωρίζουν</a:t>
            </a:r>
            <a:r>
              <a:rPr lang="el-GR" dirty="0">
                <a:solidFill>
                  <a:schemeClr val="tx1"/>
                </a:solidFill>
                <a:latin typeface="Arial" charset="0"/>
              </a:rPr>
              <a:t> έναντι των υπολοίπων τεσσάρων καθώς και έναντι εκείνου που παράχθηκε με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l-GR" dirty="0">
                <a:solidFill>
                  <a:schemeClr val="tx1"/>
                </a:solidFill>
                <a:latin typeface="Arial" charset="0"/>
              </a:rPr>
              <a:t>	εμπορική ζύμη. Επιπλέον, έλαβε και </a:t>
            </a:r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τον ανώτερο βαθμό στην δοκιμή της γευσιγνωσίας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2925" y="11241088"/>
            <a:ext cx="583088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88238" y="10521950"/>
            <a:ext cx="1574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612" name="Group 108"/>
          <p:cNvGraphicFramePr>
            <a:graphicFrameLocks noGrp="1"/>
          </p:cNvGraphicFramePr>
          <p:nvPr/>
        </p:nvGraphicFramePr>
        <p:xfrm>
          <a:off x="2324100" y="3052763"/>
          <a:ext cx="11825288" cy="6083302"/>
        </p:xfrm>
        <a:graphic>
          <a:graphicData uri="http://schemas.openxmlformats.org/drawingml/2006/table">
            <a:tbl>
              <a:tblPr/>
              <a:tblGrid>
                <a:gridCol w="230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04975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Αριθμός Ζύμης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Ακεταλδεϋδη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Οξικός αιθυλεστέρας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Οξικός ισοαμυλεστέρας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8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Ανώτερες αλκοόλες 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103F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mg/L)</a:t>
                      </a:r>
                      <a:endParaRPr kumimoji="0" lang="el-GR" sz="2000" b="1" i="0" u="none" strike="noStrike" cap="none" normalizeH="0" baseline="0">
                        <a:ln>
                          <a:noFill/>
                        </a:ln>
                        <a:solidFill>
                          <a:srgbClr val="2103FB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605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4,8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78,0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358,6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611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3,0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83,1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352,9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658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11,1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76,0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346,5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26,3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94,0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351,5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24,2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331,4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21,6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92,0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360,5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Εμπορική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122,0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Ν.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9425" rtl="0" eaLnBrk="0" fontAlgn="base" latinLnBrk="0" hangingPunct="0">
                        <a:lnSpc>
                          <a:spcPct val="100000"/>
                        </a:lnSpc>
                        <a:spcBef>
                          <a:spcPts val="10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326,9</a:t>
                      </a:r>
                      <a:endParaRPr kumimoji="0" lang="el-G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Y-presentation-template.potx" id="{9C9B09B0-1F71-4417-BE38-06E81E3F7F81}" vid="{C603AA5C-8176-48B0-B4A2-22BB796F96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5783</TotalTime>
  <Words>1646</Words>
  <Application>Microsoft Office PowerPoint</Application>
  <PresentationFormat>Προσαρμογή</PresentationFormat>
  <Paragraphs>615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Trebuchet MS</vt:lpstr>
      <vt:lpstr>Wingdings</vt:lpstr>
      <vt:lpstr>Wingdings 3</vt:lpstr>
      <vt:lpstr>Facet</vt:lpstr>
      <vt:lpstr>Ποιοτική αναβάθμιση τοπικών οίνων των Ιονίων Νήσων με χρήση γηγενών ζυμών </vt:lpstr>
      <vt:lpstr>    Αντικείμενο του έργου</vt:lpstr>
      <vt:lpstr>    Φάσεις έργου – Ενότητες εργασίας</vt:lpstr>
      <vt:lpstr>    Ανασκόπηση Αυγουστιάτη Ζακύνθου</vt:lpstr>
      <vt:lpstr>    Ανασκόπηση Αυγουστιάτη Ζακύνθου</vt:lpstr>
      <vt:lpstr>    Ανασκόπηση Αυγουστιάτη Ζακύνθου</vt:lpstr>
      <vt:lpstr>    Ανασκόπηση Βερτζαμί Λευκάδας</vt:lpstr>
      <vt:lpstr>    Ανασκόπηση Βερτζαμί Λευκάδας</vt:lpstr>
      <vt:lpstr>    Ανασκόπηση Βερτζαμί Λευκάδας</vt:lpstr>
      <vt:lpstr>    Ανασκόπηση Κακοτρύγη Κέρκυρας</vt:lpstr>
      <vt:lpstr>    Ανασκόπηση Κακοτρύγη Κέρκυρας</vt:lpstr>
      <vt:lpstr>    Ανασκόπηση Κακοτρύγη Κέρκυρας</vt:lpstr>
      <vt:lpstr>Δημιουργία Τράπεζας Ζυμών</vt:lpstr>
      <vt:lpstr>  Ομάδα έργου</vt:lpstr>
      <vt:lpstr>    Που θα μας βρείτε</vt:lpstr>
      <vt:lpstr>    Ευχαριστίες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Makis Stamatelatos</dc:creator>
  <cp:lastModifiedBy>DIONYSIOS KOULOUGLIOTIS</cp:lastModifiedBy>
  <cp:revision>120</cp:revision>
  <dcterms:created xsi:type="dcterms:W3CDTF">2019-02-07T14:06:46Z</dcterms:created>
  <dcterms:modified xsi:type="dcterms:W3CDTF">2024-11-09T17:00:34Z</dcterms:modified>
</cp:coreProperties>
</file>