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75" r:id="rId4"/>
    <p:sldId id="278" r:id="rId5"/>
    <p:sldId id="279" r:id="rId6"/>
    <p:sldId id="280" r:id="rId7"/>
    <p:sldId id="286" r:id="rId8"/>
    <p:sldId id="287" r:id="rId9"/>
    <p:sldId id="288" r:id="rId10"/>
    <p:sldId id="289" r:id="rId11"/>
    <p:sldId id="290" r:id="rId12"/>
    <p:sldId id="291" r:id="rId13"/>
    <p:sldId id="285" r:id="rId14"/>
    <p:sldId id="274" r:id="rId15"/>
    <p:sldId id="276" r:id="rId16"/>
    <p:sldId id="273" r:id="rId17"/>
  </p:sldIdLst>
  <p:sldSz cx="22758400" cy="12801600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7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FF"/>
    <a:srgbClr val="0066FF"/>
    <a:srgbClr val="FF0000"/>
    <a:srgbClr val="00FF00"/>
    <a:srgbClr val="2103FB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 autoAdjust="0"/>
  </p:normalViewPr>
  <p:slideViewPr>
    <p:cSldViewPr snapToGrid="0">
      <p:cViewPr varScale="1">
        <p:scale>
          <a:sx n="43" d="100"/>
          <a:sy n="43" d="100"/>
        </p:scale>
        <p:origin x="60" y="612"/>
      </p:cViewPr>
      <p:guideLst>
        <p:guide orient="horz" pos="4032"/>
        <p:guide pos="7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20638" y="-15875"/>
            <a:ext cx="22821901" cy="12833350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732" y="4175683"/>
              <a:ext cx="4022314" cy="268227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3021" y="36"/>
              <a:ext cx="1218941" cy="6857926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850" y="36"/>
              <a:ext cx="2269488" cy="6866431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036" y="-8468"/>
              <a:ext cx="1948009" cy="6866431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7984" y="3919702"/>
              <a:ext cx="2513786" cy="2938261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491" y="-8468"/>
              <a:ext cx="2142555" cy="6866431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5769" y="-8468"/>
              <a:ext cx="857277" cy="6866431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6984" y="-8468"/>
              <a:ext cx="1067131" cy="6866431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60400" y="4893453"/>
              <a:ext cx="1093921" cy="196451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56" cy="5697930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3927" y="4488465"/>
            <a:ext cx="14502056" cy="3073097"/>
          </a:xfrm>
        </p:spPr>
        <p:txBody>
          <a:bodyPr anchor="b">
            <a:noAutofit/>
          </a:bodyPr>
          <a:lstStyle>
            <a:lvl1pPr algn="r">
              <a:defRPr sz="5670"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3927" y="7561559"/>
            <a:ext cx="14502056" cy="2047545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0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49CA0-A46C-4D02-9DCA-11A6FABA6FC4}" type="datetimeFigureOut">
              <a:rPr lang="en-US"/>
              <a:pPr>
                <a:defRPr/>
              </a:pPr>
              <a:t>11/8/2024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FD1D-37AD-4B99-9F0C-59CFE1F54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226" y="1137921"/>
            <a:ext cx="15798756" cy="6353387"/>
          </a:xfrm>
        </p:spPr>
        <p:txBody>
          <a:bodyPr anchor="ctr">
            <a:normAutofit/>
          </a:bodyPr>
          <a:lstStyle>
            <a:lvl1pPr algn="l">
              <a:defRPr sz="462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7226" y="8344747"/>
            <a:ext cx="15798756" cy="2932462"/>
          </a:xfrm>
        </p:spPr>
        <p:txBody>
          <a:bodyPr anchor="ctr"/>
          <a:lstStyle>
            <a:lvl1pPr marL="0" indent="0" algn="l">
              <a:buNone/>
              <a:defRPr sz="18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D2CD-DE09-45E4-8703-FE1E4A5BAA82}" type="datetimeFigureOut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FB557-B485-4723-AA74-A56B18717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1201738" y="1474788"/>
            <a:ext cx="1138237" cy="1092200"/>
          </a:xfrm>
          <a:prstGeom prst="rect">
            <a:avLst/>
          </a:prstGeom>
        </p:spPr>
        <p:txBody>
          <a:bodyPr lIns="96012" tIns="48006" rIns="96012" bIns="48006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4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16794163" y="5387975"/>
            <a:ext cx="1138237" cy="1092200"/>
          </a:xfrm>
          <a:prstGeom prst="rect">
            <a:avLst/>
          </a:prstGeom>
        </p:spPr>
        <p:txBody>
          <a:bodyPr lIns="96012" tIns="48006" rIns="96012" bIns="48006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4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603" y="1137921"/>
            <a:ext cx="15112986" cy="5642187"/>
          </a:xfrm>
        </p:spPr>
        <p:txBody>
          <a:bodyPr anchor="ctr">
            <a:normAutofit/>
          </a:bodyPr>
          <a:lstStyle>
            <a:lvl1pPr algn="l">
              <a:defRPr sz="462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740452" y="6780107"/>
            <a:ext cx="13489289" cy="7112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FontTx/>
              <a:buNone/>
              <a:defRPr/>
            </a:lvl2pPr>
            <a:lvl3pPr marL="960120" indent="0">
              <a:buFontTx/>
              <a:buNone/>
              <a:defRPr/>
            </a:lvl3pPr>
            <a:lvl4pPr marL="1440180" indent="0">
              <a:buFontTx/>
              <a:buNone/>
              <a:defRPr/>
            </a:lvl4pPr>
            <a:lvl5pPr marL="192024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7223" y="8344747"/>
            <a:ext cx="15798758" cy="2932462"/>
          </a:xfrm>
        </p:spPr>
        <p:txBody>
          <a:bodyPr anchor="ctr"/>
          <a:lstStyle>
            <a:lvl1pPr marL="0" indent="0" algn="l">
              <a:buNone/>
              <a:defRPr sz="18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EB642-D320-49CE-B902-BCF4C149E662}" type="datetimeFigureOut">
              <a:rPr lang="en-US"/>
              <a:pPr>
                <a:defRPr/>
              </a:pPr>
              <a:t>11/8/2024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59454-D695-466D-B6A4-612F158FE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223" y="3606378"/>
            <a:ext cx="15798758" cy="4844859"/>
          </a:xfrm>
        </p:spPr>
        <p:txBody>
          <a:bodyPr anchor="b">
            <a:normAutofit/>
          </a:bodyPr>
          <a:lstStyle>
            <a:lvl1pPr algn="l">
              <a:defRPr sz="462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7223" y="8451237"/>
            <a:ext cx="15798758" cy="2825973"/>
          </a:xfrm>
        </p:spPr>
        <p:txBody>
          <a:bodyPr/>
          <a:lstStyle>
            <a:lvl1pPr marL="0" indent="0" algn="l">
              <a:buNone/>
              <a:defRPr sz="18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95623-AECB-461B-BAAE-4C4ADF8A7C7A}" type="datetimeFigureOut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95B18-6DE3-4ED5-A079-6517CDF8C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1201738" y="1474788"/>
            <a:ext cx="1138237" cy="1092200"/>
          </a:xfrm>
          <a:prstGeom prst="rect">
            <a:avLst/>
          </a:prstGeom>
        </p:spPr>
        <p:txBody>
          <a:bodyPr lIns="96012" tIns="48006" rIns="96012" bIns="48006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4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16794163" y="5387975"/>
            <a:ext cx="1138237" cy="1092200"/>
          </a:xfrm>
          <a:prstGeom prst="rect">
            <a:avLst/>
          </a:prstGeom>
        </p:spPr>
        <p:txBody>
          <a:bodyPr lIns="96012" tIns="48006" rIns="96012" bIns="48006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4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603" y="1137921"/>
            <a:ext cx="15112986" cy="5642187"/>
          </a:xfrm>
        </p:spPr>
        <p:txBody>
          <a:bodyPr anchor="ctr">
            <a:normAutofit/>
          </a:bodyPr>
          <a:lstStyle>
            <a:lvl1pPr algn="l">
              <a:defRPr sz="462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17220" y="7491306"/>
            <a:ext cx="15798760" cy="9599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FontTx/>
              <a:buNone/>
              <a:defRPr/>
            </a:lvl2pPr>
            <a:lvl3pPr marL="960120" indent="0">
              <a:buFontTx/>
              <a:buNone/>
              <a:defRPr/>
            </a:lvl3pPr>
            <a:lvl4pPr marL="1440180" indent="0">
              <a:buFontTx/>
              <a:buNone/>
              <a:defRPr/>
            </a:lvl4pPr>
            <a:lvl5pPr marL="192024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7223" y="8451237"/>
            <a:ext cx="15798758" cy="2825973"/>
          </a:xfrm>
        </p:spPr>
        <p:txBody>
          <a:bodyPr/>
          <a:lstStyle>
            <a:lvl1pPr marL="0" indent="0" algn="l">
              <a:buNone/>
              <a:defRPr sz="18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B7189-1F8E-46C8-A850-C6D48E8A1D7D}" type="datetimeFigureOut">
              <a:rPr lang="en-US"/>
              <a:pPr>
                <a:defRPr/>
              </a:pPr>
              <a:t>11/8/2024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99EE-98C3-40B4-AC3D-2005C8FF1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2779" y="1137921"/>
            <a:ext cx="15783201" cy="5642187"/>
          </a:xfrm>
        </p:spPr>
        <p:txBody>
          <a:bodyPr anchor="ctr">
            <a:normAutofit/>
          </a:bodyPr>
          <a:lstStyle>
            <a:lvl1pPr algn="l">
              <a:defRPr sz="462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17220" y="7491306"/>
            <a:ext cx="15798760" cy="9599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20">
                <a:solidFill>
                  <a:schemeClr val="accent1"/>
                </a:solidFill>
              </a:defRPr>
            </a:lvl1pPr>
            <a:lvl2pPr marL="480060" indent="0">
              <a:buFontTx/>
              <a:buNone/>
              <a:defRPr/>
            </a:lvl2pPr>
            <a:lvl3pPr marL="960120" indent="0">
              <a:buFontTx/>
              <a:buNone/>
              <a:defRPr/>
            </a:lvl3pPr>
            <a:lvl4pPr marL="1440180" indent="0">
              <a:buFontTx/>
              <a:buNone/>
              <a:defRPr/>
            </a:lvl4pPr>
            <a:lvl5pPr marL="192024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7223" y="8451237"/>
            <a:ext cx="15798758" cy="2825973"/>
          </a:xfrm>
        </p:spPr>
        <p:txBody>
          <a:bodyPr/>
          <a:lstStyle>
            <a:lvl1pPr marL="0" indent="0" algn="l">
              <a:buNone/>
              <a:defRPr sz="18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0E3BA-879F-484F-A7FD-1ED249C2E3DF}" type="datetimeFigureOut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3AF8F-7E9C-43AE-AB0D-66A4040C7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D9F31-EBA3-4FF3-B267-D16168B7FEFB}" type="datetimeFigureOut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CD2A8-5263-4868-9F1C-6179D88FA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876865" y="1137922"/>
            <a:ext cx="2436155" cy="9802709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7225" y="1137922"/>
            <a:ext cx="12929842" cy="98027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3037F-FEF4-4170-B43B-A8762A6FA562}" type="datetimeFigureOut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CE54A-156C-4B95-A5C2-F25099FFD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65F00-AABD-4613-8E96-E034BAA11921}" type="datetimeFigureOut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D8B6-0711-4E08-AC2F-DF1B437A9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223" y="5041621"/>
            <a:ext cx="15798758" cy="3409618"/>
          </a:xfrm>
        </p:spPr>
        <p:txBody>
          <a:bodyPr anchor="b"/>
          <a:lstStyle>
            <a:lvl1pPr algn="l">
              <a:defRPr sz="4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7223" y="8451236"/>
            <a:ext cx="15798758" cy="1606080"/>
          </a:xfrm>
        </p:spPr>
        <p:txBody>
          <a:bodyPr/>
          <a:lstStyle>
            <a:lvl1pPr marL="0" indent="0" algn="l">
              <a:buNone/>
              <a:defRPr sz="2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87C2B-FC7D-4DB0-A5BF-166CACE12E92}" type="datetimeFigureOut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07697-7F20-475C-9E7D-E2EE6AC95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226" y="1137921"/>
            <a:ext cx="15798756" cy="246549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7229" y="4033099"/>
            <a:ext cx="7685959" cy="7244108"/>
          </a:xfrm>
        </p:spPr>
        <p:txBody>
          <a:bodyPr/>
          <a:lstStyle>
            <a:lvl1pPr>
              <a:defRPr sz="1890"/>
            </a:lvl1pPr>
            <a:lvl2pPr>
              <a:defRPr sz="1680"/>
            </a:lvl2pPr>
            <a:lvl3pPr>
              <a:defRPr sz="1470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30018" y="4033102"/>
            <a:ext cx="7685964" cy="7244110"/>
          </a:xfrm>
        </p:spPr>
        <p:txBody>
          <a:bodyPr/>
          <a:lstStyle>
            <a:lvl1pPr>
              <a:defRPr sz="1890"/>
            </a:lvl1pPr>
            <a:lvl2pPr>
              <a:defRPr sz="1680"/>
            </a:lvl2pPr>
            <a:lvl3pPr>
              <a:defRPr sz="1470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4ABF2-599E-4C2B-9E89-32A4F152CCA1}" type="datetimeFigureOut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6EB6A-C3BD-49E3-92AA-5EDC170B2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226" y="1137921"/>
            <a:ext cx="15798753" cy="246549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7224" y="4033836"/>
            <a:ext cx="7692340" cy="1075689"/>
          </a:xfrm>
        </p:spPr>
        <p:txBody>
          <a:bodyPr anchor="b">
            <a:noAutofit/>
          </a:bodyPr>
          <a:lstStyle>
            <a:lvl1pPr marL="0" indent="0">
              <a:buNone/>
              <a:defRPr sz="2520" b="0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7224" y="5109528"/>
            <a:ext cx="7692340" cy="61676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623637" y="4033836"/>
            <a:ext cx="7692340" cy="1075689"/>
          </a:xfrm>
        </p:spPr>
        <p:txBody>
          <a:bodyPr anchor="b">
            <a:noAutofit/>
          </a:bodyPr>
          <a:lstStyle>
            <a:lvl1pPr marL="0" indent="0">
              <a:buNone/>
              <a:defRPr sz="2520" b="0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623637" y="5109528"/>
            <a:ext cx="7692340" cy="61676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1FF13-01F8-49E1-8981-036BCE311E12}" type="datetimeFigureOut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30564-379B-4A2F-B497-E82696C0A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224" y="1137921"/>
            <a:ext cx="15798756" cy="246549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18427-7707-4A18-9369-620779EA1DB3}" type="datetimeFigureOut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701CE-9F43-4ED9-8854-19CB2944B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0093A-A1E1-4D83-A9F4-40FB4A508EAC}" type="datetimeFigureOut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44B7C-67ED-4E1D-9D27-4AE8916FB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225" y="2797394"/>
            <a:ext cx="6944453" cy="2386470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8509" y="961194"/>
            <a:ext cx="8427470" cy="103160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7225" y="5183864"/>
            <a:ext cx="6944453" cy="4824305"/>
          </a:xfrm>
        </p:spPr>
        <p:txBody>
          <a:bodyPr/>
          <a:lstStyle>
            <a:lvl1pPr marL="0" indent="0">
              <a:buNone/>
              <a:defRPr sz="147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C8C44-3894-4317-9EE2-86998C120A81}" type="datetimeFigureOut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0E3B5-DEBE-4B7E-BEC9-7E061B7EA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224" y="8961121"/>
            <a:ext cx="15798756" cy="1057911"/>
          </a:xfrm>
        </p:spPr>
        <p:txBody>
          <a:bodyPr anchor="b">
            <a:normAutofit/>
          </a:bodyPr>
          <a:lstStyle>
            <a:lvl1pPr algn="l">
              <a:defRPr sz="252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17224" y="1137920"/>
            <a:ext cx="15798756" cy="7178674"/>
          </a:xfrm>
        </p:spPr>
        <p:txBody>
          <a:bodyPr rtlCol="0">
            <a:normAutofit/>
          </a:bodyPr>
          <a:lstStyle>
            <a:lvl1pPr marL="0" indent="0" algn="ctr">
              <a:buNone/>
              <a:defRPr sz="1680"/>
            </a:lvl1pPr>
            <a:lvl2pPr marL="480060" indent="0">
              <a:buNone/>
              <a:defRPr sz="1680"/>
            </a:lvl2pPr>
            <a:lvl3pPr marL="960120" indent="0">
              <a:buNone/>
              <a:defRPr sz="1680"/>
            </a:lvl3pPr>
            <a:lvl4pPr marL="1440180" indent="0">
              <a:buNone/>
              <a:defRPr sz="1680"/>
            </a:lvl4pPr>
            <a:lvl5pPr marL="1920240" indent="0">
              <a:buNone/>
              <a:defRPr sz="1680"/>
            </a:lvl5pPr>
            <a:lvl6pPr marL="2400300" indent="0">
              <a:buNone/>
              <a:defRPr sz="1680"/>
            </a:lvl6pPr>
            <a:lvl7pPr marL="2880360" indent="0">
              <a:buNone/>
              <a:defRPr sz="1680"/>
            </a:lvl7pPr>
            <a:lvl8pPr marL="3360420" indent="0">
              <a:buNone/>
              <a:defRPr sz="1680"/>
            </a:lvl8pPr>
            <a:lvl9pPr marL="3840480" indent="0">
              <a:buNone/>
              <a:defRPr sz="168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7224" y="10019031"/>
            <a:ext cx="15798756" cy="1258178"/>
          </a:xfrm>
        </p:spPr>
        <p:txBody>
          <a:bodyPr/>
          <a:lstStyle>
            <a:lvl1pPr marL="0" indent="0">
              <a:buNone/>
              <a:defRPr sz="126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FB9A7-FCB0-4F0A-9D1D-E304A44A80A4}" type="datetimeFigureOut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AFFE4-3148-4DE9-9BC7-C1FADF85F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20638" y="-15875"/>
            <a:ext cx="22804438" cy="12833350"/>
            <a:chOff x="-8467" y="-8468"/>
            <a:chExt cx="9162850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50"/>
              <a:ext cx="457345" cy="285321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800000">
                <a:alpha val="8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766" y="4175683"/>
              <a:ext cx="4022341" cy="268227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431" y="36"/>
              <a:ext cx="1219587" cy="6857926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reeform 13"/>
            <p:cNvSpPr/>
            <p:nvPr/>
          </p:nvSpPr>
          <p:spPr>
            <a:xfrm>
              <a:off x="8295824" y="-8468"/>
              <a:ext cx="857283" cy="6866431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39" y="-8468"/>
              <a:ext cx="1067139" cy="6866431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00000">
                <a:alpha val="6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454" y="4893453"/>
              <a:ext cx="1093929" cy="196451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517650" y="1138238"/>
            <a:ext cx="18308638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7650" y="4033838"/>
            <a:ext cx="18308638" cy="724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14788" y="11293475"/>
            <a:ext cx="1701800" cy="681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A22885-564C-47B6-B786-FF1804371485}" type="datetimeFigureOut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7650" y="11277600"/>
            <a:ext cx="14919325" cy="681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554700" y="11293475"/>
            <a:ext cx="1276350" cy="681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E378C0-3AF4-4F1E-82E4-C61F7BF90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2"/>
          <p:cNvPicPr>
            <a:picLocks noChangeAspect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20905788" y="11149013"/>
            <a:ext cx="1798637" cy="166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0" r:id="rId2"/>
    <p:sldLayoutId id="2147483699" r:id="rId3"/>
    <p:sldLayoutId id="2147483698" r:id="rId4"/>
    <p:sldLayoutId id="2147483697" r:id="rId5"/>
    <p:sldLayoutId id="2147483696" r:id="rId6"/>
    <p:sldLayoutId id="2147483695" r:id="rId7"/>
    <p:sldLayoutId id="2147483694" r:id="rId8"/>
    <p:sldLayoutId id="2147483693" r:id="rId9"/>
    <p:sldLayoutId id="2147483692" r:id="rId10"/>
    <p:sldLayoutId id="2147483702" r:id="rId11"/>
    <p:sldLayoutId id="2147483691" r:id="rId12"/>
    <p:sldLayoutId id="2147483703" r:id="rId13"/>
    <p:sldLayoutId id="2147483690" r:id="rId14"/>
    <p:sldLayoutId id="2147483689" r:id="rId15"/>
    <p:sldLayoutId id="2147483688" r:id="rId16"/>
  </p:sldLayoutIdLst>
  <p:txStyles>
    <p:titleStyle>
      <a:lvl1pPr algn="l" defTabSz="479425" rtl="0" eaLnBrk="0" fontAlgn="base" hangingPunct="0">
        <a:spcBef>
          <a:spcPct val="0"/>
        </a:spcBef>
        <a:spcAft>
          <a:spcPct val="0"/>
        </a:spcAft>
        <a:defRPr sz="7200" kern="1200">
          <a:solidFill>
            <a:srgbClr val="800000"/>
          </a:solidFill>
          <a:latin typeface="+mj-lt"/>
          <a:ea typeface="+mj-ea"/>
          <a:cs typeface="+mj-cs"/>
        </a:defRPr>
      </a:lvl1pPr>
      <a:lvl2pPr algn="l" defTabSz="479425" rtl="0" eaLnBrk="0" fontAlgn="base" hangingPunct="0">
        <a:spcBef>
          <a:spcPct val="0"/>
        </a:spcBef>
        <a:spcAft>
          <a:spcPct val="0"/>
        </a:spcAft>
        <a:defRPr sz="7200">
          <a:solidFill>
            <a:srgbClr val="800000"/>
          </a:solidFill>
          <a:latin typeface="Trebuchet MS" pitchFamily="34" charset="0"/>
        </a:defRPr>
      </a:lvl2pPr>
      <a:lvl3pPr algn="l" defTabSz="479425" rtl="0" eaLnBrk="0" fontAlgn="base" hangingPunct="0">
        <a:spcBef>
          <a:spcPct val="0"/>
        </a:spcBef>
        <a:spcAft>
          <a:spcPct val="0"/>
        </a:spcAft>
        <a:defRPr sz="7200">
          <a:solidFill>
            <a:srgbClr val="800000"/>
          </a:solidFill>
          <a:latin typeface="Trebuchet MS" pitchFamily="34" charset="0"/>
        </a:defRPr>
      </a:lvl3pPr>
      <a:lvl4pPr algn="l" defTabSz="479425" rtl="0" eaLnBrk="0" fontAlgn="base" hangingPunct="0">
        <a:spcBef>
          <a:spcPct val="0"/>
        </a:spcBef>
        <a:spcAft>
          <a:spcPct val="0"/>
        </a:spcAft>
        <a:defRPr sz="7200">
          <a:solidFill>
            <a:srgbClr val="800000"/>
          </a:solidFill>
          <a:latin typeface="Trebuchet MS" pitchFamily="34" charset="0"/>
        </a:defRPr>
      </a:lvl4pPr>
      <a:lvl5pPr algn="l" defTabSz="479425" rtl="0" eaLnBrk="0" fontAlgn="base" hangingPunct="0">
        <a:spcBef>
          <a:spcPct val="0"/>
        </a:spcBef>
        <a:spcAft>
          <a:spcPct val="0"/>
        </a:spcAft>
        <a:defRPr sz="7200">
          <a:solidFill>
            <a:srgbClr val="800000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58775" indent="-358775" algn="l" defTabSz="479425" rtl="0" eaLnBrk="0" fontAlgn="base" hangingPunct="0">
        <a:spcBef>
          <a:spcPts val="105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2400" kern="1200">
          <a:solidFill>
            <a:srgbClr val="404040"/>
          </a:solidFill>
          <a:latin typeface="+mn-lt"/>
          <a:ea typeface="+mn-ea"/>
          <a:cs typeface="+mn-cs"/>
        </a:defRPr>
      </a:lvl1pPr>
      <a:lvl2pPr marL="779463" indent="-300038" algn="l" defTabSz="479425" rtl="0" eaLnBrk="0" fontAlgn="base" hangingPunct="0">
        <a:spcBef>
          <a:spcPts val="105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200150" indent="-239713" algn="l" defTabSz="479425" rtl="0" eaLnBrk="0" fontAlgn="base" hangingPunct="0">
        <a:spcBef>
          <a:spcPts val="105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79575" indent="-239713" algn="l" defTabSz="479425" rtl="0" eaLnBrk="0" fontAlgn="base" hangingPunct="0">
        <a:spcBef>
          <a:spcPts val="105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159000" indent="-239713" algn="l" defTabSz="479425" rtl="0" eaLnBrk="0" fontAlgn="base" hangingPunct="0">
        <a:spcBef>
          <a:spcPts val="105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64033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12039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0045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08051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ionianyeast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ionianyeast.home.blog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s://www.linkedin.com/company/ionian-yeast/about/?viewAsMember=true" TargetMode="External"/><Relationship Id="rId4" Type="http://schemas.openxmlformats.org/officeDocument/2006/relationships/hyperlink" Target="https://twitter.com/YeastIonian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2846388" y="1465263"/>
            <a:ext cx="14501812" cy="3073400"/>
          </a:xfrm>
        </p:spPr>
        <p:txBody>
          <a:bodyPr/>
          <a:lstStyle/>
          <a:p>
            <a:pPr algn="ctr" eaLnBrk="1" hangingPunct="1"/>
            <a:r>
              <a:rPr lang="el-GR" sz="5600" b="1">
                <a:latin typeface="Arial" charset="0"/>
              </a:rPr>
              <a:t>Ποιοτική αναβάθμιση τοπικών οίνων των Ιονίων Νήσων με χρήση γηγενών ζυμών</a:t>
            </a:r>
            <a:br>
              <a:rPr lang="el-GR" sz="5600">
                <a:latin typeface="Arial" charset="0"/>
              </a:rPr>
            </a:br>
            <a:endParaRPr lang="el-GR" sz="5600">
              <a:latin typeface="Arial" charset="0"/>
            </a:endParaRPr>
          </a:p>
        </p:txBody>
      </p:sp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2379663" y="4040188"/>
            <a:ext cx="15895637" cy="48164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el-GR" sz="2000" dirty="0">
              <a:solidFill>
                <a:srgbClr val="7F7F7F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l-GR" sz="2800" dirty="0">
                <a:solidFill>
                  <a:srgbClr val="FF0000"/>
                </a:solidFill>
                <a:latin typeface="Arial" charset="0"/>
              </a:rPr>
              <a:t>Δευτέρα 11 Νοεμβρίου 2024</a:t>
            </a:r>
          </a:p>
          <a:p>
            <a:pPr algn="ctr" eaLnBrk="1" hangingPunct="1">
              <a:lnSpc>
                <a:spcPct val="80000"/>
              </a:lnSpc>
            </a:pPr>
            <a:r>
              <a:rPr lang="el-GR" sz="2800" b="1" dirty="0">
                <a:solidFill>
                  <a:srgbClr val="2103FB"/>
                </a:solidFill>
                <a:latin typeface="Arial" charset="0"/>
              </a:rPr>
              <a:t>Ε.Π. «Ιόνια Νησιά 2014-2020» </a:t>
            </a:r>
          </a:p>
          <a:p>
            <a:pPr algn="ctr" eaLnBrk="1" hangingPunct="1">
              <a:lnSpc>
                <a:spcPct val="80000"/>
              </a:lnSpc>
            </a:pPr>
            <a:r>
              <a:rPr lang="el-GR" sz="2800" b="1" dirty="0">
                <a:solidFill>
                  <a:srgbClr val="2103FB"/>
                </a:solidFill>
                <a:latin typeface="Arial" charset="0"/>
              </a:rPr>
              <a:t>Δράση: Ερευνητική δραστηριότητα στον τομέα της </a:t>
            </a:r>
            <a:r>
              <a:rPr lang="el-GR" sz="2800" b="1" dirty="0" err="1">
                <a:solidFill>
                  <a:srgbClr val="2103FB"/>
                </a:solidFill>
                <a:latin typeface="Arial" charset="0"/>
              </a:rPr>
              <a:t>αγροδιατροφής</a:t>
            </a:r>
            <a:endParaRPr lang="el-GR" sz="2800" b="1" dirty="0">
              <a:solidFill>
                <a:srgbClr val="2103FB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l-GR" sz="2800" b="1" dirty="0">
                <a:solidFill>
                  <a:srgbClr val="2103FB"/>
                </a:solidFill>
                <a:latin typeface="Arial" charset="0"/>
              </a:rPr>
              <a:t>Κωδικός </a:t>
            </a:r>
            <a:r>
              <a:rPr lang="en-US" sz="2800" b="1" dirty="0">
                <a:solidFill>
                  <a:srgbClr val="2103FB"/>
                </a:solidFill>
                <a:latin typeface="Arial" charset="0"/>
              </a:rPr>
              <a:t>MIS 5006342</a:t>
            </a:r>
            <a:endParaRPr lang="el-GR" sz="2800" dirty="0">
              <a:solidFill>
                <a:srgbClr val="FF0000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l-GR" sz="2800" b="1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l-GR" sz="2800" b="1" dirty="0">
                <a:solidFill>
                  <a:srgbClr val="00FF00"/>
                </a:solidFill>
                <a:latin typeface="Arial" charset="0"/>
              </a:rPr>
              <a:t>Τμήμα Περιβάλλοντος  – Τμήμα Επιστήμης και Τεχνολογίας Τροφίμων</a:t>
            </a:r>
          </a:p>
          <a:p>
            <a:pPr algn="ctr" eaLnBrk="1" hangingPunct="1">
              <a:lnSpc>
                <a:spcPct val="80000"/>
              </a:lnSpc>
            </a:pPr>
            <a:r>
              <a:rPr lang="el-GR" sz="2800" b="1" dirty="0">
                <a:solidFill>
                  <a:srgbClr val="00FF00"/>
                </a:solidFill>
                <a:latin typeface="Arial" charset="0"/>
              </a:rPr>
              <a:t>Σχολή Περιβάλλοντος</a:t>
            </a:r>
          </a:p>
          <a:p>
            <a:pPr algn="ctr" eaLnBrk="1" hangingPunct="1">
              <a:lnSpc>
                <a:spcPct val="80000"/>
              </a:lnSpc>
            </a:pPr>
            <a:r>
              <a:rPr lang="el-GR" sz="2800" b="1" dirty="0">
                <a:solidFill>
                  <a:srgbClr val="00FF00"/>
                </a:solidFill>
                <a:latin typeface="Arial" charset="0"/>
              </a:rPr>
              <a:t>Ιόνιο Πανεπιστήμιο</a:t>
            </a:r>
          </a:p>
          <a:p>
            <a:pPr algn="ctr" eaLnBrk="1" hangingPunct="1">
              <a:lnSpc>
                <a:spcPct val="80000"/>
              </a:lnSpc>
            </a:pPr>
            <a:r>
              <a:rPr lang="el-GR" sz="2800" b="1" dirty="0">
                <a:solidFill>
                  <a:schemeClr val="tx1"/>
                </a:solidFill>
                <a:latin typeface="Arial" charset="0"/>
              </a:rPr>
              <a:t>Κουλουγλιώτης Διονύσιος – Επιστημονικά υπεύθυνος</a:t>
            </a:r>
            <a:endParaRPr lang="el-GR" sz="2800" b="1" dirty="0">
              <a:solidFill>
                <a:srgbClr val="00FF00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l-GR" sz="2800" b="1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l-GR" sz="2800" b="1" dirty="0">
              <a:solidFill>
                <a:srgbClr val="2103FB"/>
              </a:solidFill>
              <a:latin typeface="Arial" charset="0"/>
            </a:endParaRP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239500"/>
            <a:ext cx="7685088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83675" y="9056688"/>
            <a:ext cx="3470275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1316038" y="457200"/>
            <a:ext cx="18308637" cy="2465388"/>
          </a:xfrm>
        </p:spPr>
        <p:txBody>
          <a:bodyPr/>
          <a:lstStyle/>
          <a:p>
            <a:pPr eaLnBrk="1" hangingPunct="1"/>
            <a:r>
              <a:rPr lang="el-GR" dirty="0">
                <a:latin typeface="Arial" charset="0"/>
              </a:rPr>
              <a:t>    Ανασκόπηση </a:t>
            </a:r>
            <a:r>
              <a:rPr lang="el-GR" dirty="0" err="1">
                <a:latin typeface="Arial" charset="0"/>
              </a:rPr>
              <a:t>Κακοτρύγη</a:t>
            </a:r>
            <a:r>
              <a:rPr lang="el-GR" dirty="0">
                <a:latin typeface="Arial" charset="0"/>
              </a:rPr>
              <a:t> Κέρκυρας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17638" y="2390775"/>
            <a:ext cx="16764000" cy="8582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  Σύγκριση οίνων με χρήση γηγενών ζυμών με οίνο από εμπορική ζύμη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  225 στελέχη γηγενών ζυμών από τα στερεά υπόλοιπα μετά το πέρας της αυθόρμητης αλκοολικής ζύμωσης 8 τοπικών οίνων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   Επιλογή μόνο οίνων με ανώτερα οργανοληπτικά χαρακτηριστικά (συνολική βαθμολογία γευσιγνωσίας)</a:t>
            </a:r>
            <a:endParaRPr lang="en-US" sz="32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3200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2925" y="11241088"/>
            <a:ext cx="5830888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88238" y="10521950"/>
            <a:ext cx="1574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555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291228"/>
              </p:ext>
            </p:extLst>
          </p:nvPr>
        </p:nvGraphicFramePr>
        <p:xfrm>
          <a:off x="2520176" y="4192859"/>
          <a:ext cx="14496585" cy="6601520"/>
        </p:xfrm>
        <a:graphic>
          <a:graphicData uri="http://schemas.openxmlformats.org/drawingml/2006/table">
            <a:tbl>
              <a:tblPr/>
              <a:tblGrid>
                <a:gridCol w="2338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9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286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6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55382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Αριθμός Ζύμης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Γευσιγνωσία</a:t>
                      </a: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Συστάδα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Αντιοξειδωτική ικανότητα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     </a:t>
                      </a: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mmol Trolox/L)</a:t>
                      </a: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8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Δείκτης </a:t>
                      </a:r>
                      <a:r>
                        <a:rPr kumimoji="0" lang="el-GR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φαινολικών</a:t>
                      </a: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ουσιών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Ολικές ανθοκυάνες 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mg/L)</a:t>
                      </a: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354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14,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1,95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949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14,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2,35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6,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765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3,93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256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,07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6,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765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124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15,29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053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159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14,79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560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168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4,71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2,38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5,7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32436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Εμπορική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3,57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316038" y="457200"/>
            <a:ext cx="18308637" cy="2465388"/>
          </a:xfrm>
        </p:spPr>
        <p:txBody>
          <a:bodyPr/>
          <a:lstStyle/>
          <a:p>
            <a:pPr eaLnBrk="1" hangingPunct="1"/>
            <a:r>
              <a:rPr lang="el-GR" dirty="0">
                <a:latin typeface="Arial" charset="0"/>
              </a:rPr>
              <a:t>    Ανασκόπηση </a:t>
            </a:r>
            <a:r>
              <a:rPr lang="el-GR" dirty="0" err="1">
                <a:latin typeface="Arial" charset="0"/>
              </a:rPr>
              <a:t>Κακοτρύγη</a:t>
            </a:r>
            <a:r>
              <a:rPr lang="el-GR" dirty="0">
                <a:latin typeface="Arial" charset="0"/>
              </a:rPr>
              <a:t> Κέρκυρας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33513" y="2374900"/>
            <a:ext cx="16764000" cy="8582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	Σύγκριση οίνων με χρήση γηγενών ζυμών με οίνο από εμπορική ζύμη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  	Επιλογή μόνο οίνων με ανώτερα οργανοληπτικά χαρακτηριστικά (συνολική βαθμολογία γευσιγνωσίας)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2925" y="11241088"/>
            <a:ext cx="5830888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88238" y="10521950"/>
            <a:ext cx="1574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73" name="Group 93"/>
          <p:cNvGraphicFramePr>
            <a:graphicFrameLocks noGrp="1"/>
          </p:cNvGraphicFramePr>
          <p:nvPr/>
        </p:nvGraphicFramePr>
        <p:xfrm>
          <a:off x="4478338" y="3597275"/>
          <a:ext cx="7191375" cy="6476940"/>
        </p:xfrm>
        <a:graphic>
          <a:graphicData uri="http://schemas.openxmlformats.org/drawingml/2006/table">
            <a:tbl>
              <a:tblPr/>
              <a:tblGrid>
                <a:gridCol w="2309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2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9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8388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Αριθμός Ζύμης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Ένταση χρώματος</a:t>
                      </a: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Τανίνες</a:t>
                      </a: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g/L)</a:t>
                      </a: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8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0,096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0,071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</a:t>
                      </a: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111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0,086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</a:t>
                      </a: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0,080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</a:t>
                      </a: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124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0,083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159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0,075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168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0,091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</a:t>
                      </a: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Εμπορική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0,079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</a:t>
                      </a: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1316038" y="457200"/>
            <a:ext cx="18308637" cy="2465388"/>
          </a:xfrm>
        </p:spPr>
        <p:txBody>
          <a:bodyPr/>
          <a:lstStyle/>
          <a:p>
            <a:pPr eaLnBrk="1" hangingPunct="1"/>
            <a:r>
              <a:rPr lang="el-GR" dirty="0">
                <a:latin typeface="Arial" charset="0"/>
              </a:rPr>
              <a:t>    Ανασκόπηση </a:t>
            </a:r>
            <a:r>
              <a:rPr lang="el-GR" dirty="0" err="1">
                <a:latin typeface="Arial" charset="0"/>
              </a:rPr>
              <a:t>Κακοτρύγη</a:t>
            </a:r>
            <a:r>
              <a:rPr lang="el-GR" dirty="0">
                <a:latin typeface="Arial" charset="0"/>
              </a:rPr>
              <a:t> Κέρκυρας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17638" y="2390775"/>
            <a:ext cx="16764000" cy="85820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  <a:defRPr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	Σύγκριση οίνων με χρήση γηγενών ζυμών με οίνο από εμπορική ζύμη – Πτητικές ενώσεις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el-GR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	Μπορούμε </a:t>
            </a:r>
            <a:r>
              <a:rPr lang="el-GR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να ξεχωρίσουμε τους οίνους </a:t>
            </a:r>
            <a:r>
              <a: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61 και 70</a:t>
            </a:r>
            <a:r>
              <a:rPr lang="el-GR" dirty="0">
                <a:solidFill>
                  <a:schemeClr val="tx1"/>
                </a:solidFill>
                <a:latin typeface="Arial" charset="0"/>
              </a:rPr>
              <a:t> για τα φυσικοχημικά τους χαρακτηριστικά, αν και οι διαφορές τους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	σε σχέση με τους υπόλοιπους πέντε πειραματικούς οίνους είναι αρκετά μικρές.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l-G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el-GR" dirty="0"/>
              <a:t> 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2925" y="11241088"/>
            <a:ext cx="5830888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88238" y="10521950"/>
            <a:ext cx="1574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98" name="Group 94"/>
          <p:cNvGraphicFramePr>
            <a:graphicFrameLocks noGrp="1"/>
          </p:cNvGraphicFramePr>
          <p:nvPr/>
        </p:nvGraphicFramePr>
        <p:xfrm>
          <a:off x="2324100" y="3130550"/>
          <a:ext cx="11825288" cy="5980114"/>
        </p:xfrm>
        <a:graphic>
          <a:graphicData uri="http://schemas.openxmlformats.org/drawingml/2006/table">
            <a:tbl>
              <a:tblPr/>
              <a:tblGrid>
                <a:gridCol w="173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8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9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43063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Αριθμός Ζύμης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Ακεταλδεϋδη 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mg/L)</a:t>
                      </a: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Οξικός αιθυλεστέρας 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mg/L)</a:t>
                      </a: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Οξικός ισοαμυλεστέρας 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mg/L)</a:t>
                      </a: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8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Ανώτερες αλκοόλες 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mg/L)</a:t>
                      </a: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56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69,2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&lt;1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280,7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59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77,0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&lt;1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293,2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111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62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70,4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&lt;1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286,8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76,9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&lt;1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336,9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124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74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58,0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&lt;1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291,3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159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77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60,3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&lt;1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275,0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168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76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61,4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N.D.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275,7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Εμπορική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N.D.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299,4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946" y="299721"/>
            <a:ext cx="15798753" cy="1209039"/>
          </a:xfrm>
        </p:spPr>
        <p:txBody>
          <a:bodyPr/>
          <a:lstStyle/>
          <a:p>
            <a:pPr algn="ctr"/>
            <a:r>
              <a:rPr lang="el-GR" dirty="0"/>
              <a:t>Δημιουργία Τράπεζας Ζυμών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639144" y="1722120"/>
            <a:ext cx="7692340" cy="689925"/>
          </a:xfrm>
        </p:spPr>
        <p:txBody>
          <a:bodyPr/>
          <a:lstStyle/>
          <a:p>
            <a:r>
              <a:rPr lang="el-GR" sz="3600" b="1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Διατήρηση στους </a:t>
            </a:r>
            <a:r>
              <a:rPr lang="en-US" sz="3600" b="1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-80</a:t>
            </a:r>
            <a:r>
              <a:rPr lang="el-GR" sz="3600" dirty="0">
                <a:solidFill>
                  <a:srgbClr val="800000"/>
                </a:solidFill>
              </a:rPr>
              <a:t>°</a:t>
            </a:r>
            <a:r>
              <a:rPr lang="en-US" sz="3600" dirty="0">
                <a:solidFill>
                  <a:srgbClr val="800000"/>
                </a:solidFill>
              </a:rPr>
              <a:t>C</a:t>
            </a:r>
            <a:endParaRPr lang="el-GR" sz="36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01984" y="2514600"/>
            <a:ext cx="7692340" cy="583692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sz="360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Ανάπτυξη ζυμών σε </a:t>
            </a:r>
            <a:r>
              <a:rPr lang="en-US" sz="360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YEPD </a:t>
            </a:r>
            <a:r>
              <a:rPr lang="el-GR" sz="360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άγαρ</a:t>
            </a:r>
          </a:p>
          <a:p>
            <a:pPr>
              <a:buFont typeface="Wingdings" pitchFamily="2" charset="2"/>
              <a:buChar char="Ø"/>
            </a:pPr>
            <a:r>
              <a:rPr lang="el-GR" sz="360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Μεταφορά μικρής ποσότητας καλλιέργειας σε </a:t>
            </a:r>
            <a:r>
              <a:rPr lang="en-US" sz="360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vial </a:t>
            </a:r>
            <a:r>
              <a:rPr lang="el-GR" sz="360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με 70% </a:t>
            </a:r>
            <a:r>
              <a:rPr lang="en-US" sz="360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YEPD </a:t>
            </a:r>
            <a:r>
              <a:rPr lang="el-GR" sz="360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υγρής μορφής και 30% γλυκερόλης.</a:t>
            </a:r>
          </a:p>
          <a:p>
            <a:pPr>
              <a:buFont typeface="Wingdings" pitchFamily="2" charset="2"/>
              <a:buChar char="Ø"/>
            </a:pPr>
            <a:r>
              <a:rPr lang="el-GR" sz="360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Ανάδευση</a:t>
            </a:r>
          </a:p>
          <a:p>
            <a:pPr>
              <a:buFont typeface="Wingdings" pitchFamily="2" charset="2"/>
              <a:buChar char="Ø"/>
            </a:pPr>
            <a:r>
              <a:rPr lang="el-GR" sz="360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Τοποθέτηση </a:t>
            </a:r>
            <a:r>
              <a:rPr lang="en-US" sz="360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vial </a:t>
            </a:r>
            <a:r>
              <a:rPr lang="el-GR" sz="360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σε ειδική θήκη</a:t>
            </a:r>
          </a:p>
          <a:p>
            <a:pPr>
              <a:buFont typeface="Wingdings" pitchFamily="2" charset="2"/>
              <a:buChar char="Ø"/>
            </a:pPr>
            <a:r>
              <a:rPr lang="el-GR" sz="360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Φύλαξη θήκης στους -80</a:t>
            </a:r>
            <a:r>
              <a:rPr lang="el-GR" sz="3600" dirty="0">
                <a:solidFill>
                  <a:srgbClr val="800000"/>
                </a:solidFill>
              </a:rPr>
              <a:t>°</a:t>
            </a:r>
            <a:r>
              <a:rPr lang="en-US" sz="3600" dirty="0">
                <a:solidFill>
                  <a:srgbClr val="800000"/>
                </a:solidFill>
              </a:rPr>
              <a:t>C</a:t>
            </a:r>
            <a:endParaRPr lang="el-GR" sz="3600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9547436" y="1813560"/>
            <a:ext cx="8847244" cy="613725"/>
          </a:xfrm>
        </p:spPr>
        <p:txBody>
          <a:bodyPr/>
          <a:lstStyle/>
          <a:p>
            <a:r>
              <a:rPr lang="el-GR" sz="3600" b="1" dirty="0">
                <a:solidFill>
                  <a:srgbClr val="800000"/>
                </a:solidFill>
              </a:rPr>
              <a:t>Διατήρηση σε λυοφιλιωποιημένη μορφή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9577916" y="2533968"/>
            <a:ext cx="11011324" cy="73415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sz="3200" dirty="0">
                <a:solidFill>
                  <a:srgbClr val="800000"/>
                </a:solidFill>
              </a:rPr>
              <a:t>Ανάπτυξη ζυμών σε 100 </a:t>
            </a:r>
            <a:r>
              <a:rPr lang="en-US" sz="3200" dirty="0">
                <a:solidFill>
                  <a:srgbClr val="800000"/>
                </a:solidFill>
              </a:rPr>
              <a:t>ml</a:t>
            </a:r>
            <a:r>
              <a:rPr lang="el-GR" sz="3200" dirty="0">
                <a:solidFill>
                  <a:srgbClr val="800000"/>
                </a:solidFill>
              </a:rPr>
              <a:t> </a:t>
            </a:r>
            <a:r>
              <a:rPr lang="en-US" sz="3200" dirty="0">
                <a:solidFill>
                  <a:srgbClr val="800000"/>
                </a:solidFill>
              </a:rPr>
              <a:t>YEPD </a:t>
            </a:r>
            <a:r>
              <a:rPr lang="el-GR" sz="3200" dirty="0">
                <a:solidFill>
                  <a:srgbClr val="800000"/>
                </a:solidFill>
              </a:rPr>
              <a:t>υγρής μορφής</a:t>
            </a:r>
          </a:p>
          <a:p>
            <a:pPr>
              <a:buFont typeface="Wingdings" pitchFamily="2" charset="2"/>
              <a:buChar char="Ø"/>
            </a:pPr>
            <a:r>
              <a:rPr lang="el-GR" sz="3200" dirty="0">
                <a:solidFill>
                  <a:srgbClr val="800000"/>
                </a:solidFill>
              </a:rPr>
              <a:t>Φυγοκέντρηση (5000 </a:t>
            </a:r>
            <a:r>
              <a:rPr lang="en-US" sz="3200" dirty="0">
                <a:solidFill>
                  <a:srgbClr val="800000"/>
                </a:solidFill>
              </a:rPr>
              <a:t>x g</a:t>
            </a:r>
            <a:r>
              <a:rPr lang="el-GR" sz="3200" dirty="0">
                <a:solidFill>
                  <a:srgbClr val="800000"/>
                </a:solidFill>
              </a:rPr>
              <a:t>, 15 </a:t>
            </a:r>
            <a:r>
              <a:rPr lang="en-US" sz="3200" dirty="0">
                <a:solidFill>
                  <a:srgbClr val="800000"/>
                </a:solidFill>
              </a:rPr>
              <a:t>min</a:t>
            </a:r>
            <a:r>
              <a:rPr lang="el-GR" sz="3200" dirty="0">
                <a:solidFill>
                  <a:srgbClr val="800000"/>
                </a:solidFill>
              </a:rPr>
              <a:t>(4°</a:t>
            </a:r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l-GR" sz="3200" dirty="0">
                <a:solidFill>
                  <a:srgbClr val="800000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el-GR" sz="3200" dirty="0">
                <a:solidFill>
                  <a:srgbClr val="800000"/>
                </a:solidFill>
              </a:rPr>
              <a:t>Έκπλυση 2Χ με αλατούχο διάλυμα (0.85% NaCI)</a:t>
            </a:r>
          </a:p>
          <a:p>
            <a:pPr>
              <a:buFont typeface="Wingdings" pitchFamily="2" charset="2"/>
              <a:buChar char="Ø"/>
            </a:pPr>
            <a:r>
              <a:rPr lang="el-GR" sz="3200" dirty="0">
                <a:solidFill>
                  <a:srgbClr val="800000"/>
                </a:solidFill>
              </a:rPr>
              <a:t>Προσθήκη διάλυματος σουκρόζης (κρυοπροστατευτικός παράγοντας)</a:t>
            </a:r>
          </a:p>
          <a:p>
            <a:pPr>
              <a:buFont typeface="Wingdings" pitchFamily="2" charset="2"/>
              <a:buChar char="Ø"/>
            </a:pPr>
            <a:r>
              <a:rPr lang="el-GR" sz="3200" dirty="0">
                <a:solidFill>
                  <a:srgbClr val="800000"/>
                </a:solidFill>
              </a:rPr>
              <a:t>Μεταφορά σε φιαλίδια και τοποθέτηση στους -20°</a:t>
            </a:r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l-GR" sz="3200" dirty="0">
                <a:solidFill>
                  <a:srgbClr val="800000"/>
                </a:solidFill>
              </a:rPr>
              <a:t> για 24</a:t>
            </a:r>
            <a:r>
              <a:rPr lang="en-US" sz="3200" dirty="0">
                <a:solidFill>
                  <a:srgbClr val="800000"/>
                </a:solidFill>
              </a:rPr>
              <a:t>h</a:t>
            </a:r>
            <a:endParaRPr lang="el-GR" sz="3200" dirty="0">
              <a:solidFill>
                <a:srgbClr val="8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sz="3200" dirty="0">
                <a:solidFill>
                  <a:srgbClr val="800000"/>
                </a:solidFill>
              </a:rPr>
              <a:t>Η λυοφιλίωση πραγματοποιήθηκε υπό κενό σε σύστημα </a:t>
            </a:r>
            <a:r>
              <a:rPr lang="en-US" sz="3200" dirty="0">
                <a:solidFill>
                  <a:srgbClr val="800000"/>
                </a:solidFill>
              </a:rPr>
              <a:t>Freeze Dryer</a:t>
            </a:r>
            <a:r>
              <a:rPr lang="el-GR" sz="3200" dirty="0">
                <a:solidFill>
                  <a:srgbClr val="800000"/>
                </a:solidFill>
              </a:rPr>
              <a:t> (</a:t>
            </a:r>
            <a:r>
              <a:rPr lang="en-US" sz="3200" dirty="0">
                <a:solidFill>
                  <a:srgbClr val="800000"/>
                </a:solidFill>
              </a:rPr>
              <a:t>BK</a:t>
            </a:r>
            <a:r>
              <a:rPr lang="el-GR" sz="3200" dirty="0">
                <a:solidFill>
                  <a:srgbClr val="800000"/>
                </a:solidFill>
              </a:rPr>
              <a:t>-</a:t>
            </a:r>
            <a:r>
              <a:rPr lang="en-US" sz="3200" dirty="0">
                <a:solidFill>
                  <a:srgbClr val="800000"/>
                </a:solidFill>
              </a:rPr>
              <a:t>FD</a:t>
            </a:r>
            <a:r>
              <a:rPr lang="el-GR" sz="3200" dirty="0">
                <a:solidFill>
                  <a:srgbClr val="800000"/>
                </a:solidFill>
              </a:rPr>
              <a:t>12</a:t>
            </a:r>
            <a:r>
              <a:rPr lang="en-US" sz="3200" dirty="0">
                <a:solidFill>
                  <a:srgbClr val="800000"/>
                </a:solidFill>
              </a:rPr>
              <a:t>P</a:t>
            </a:r>
            <a:r>
              <a:rPr lang="el-GR" sz="3200" dirty="0">
                <a:solidFill>
                  <a:srgbClr val="800000"/>
                </a:solidFill>
              </a:rPr>
              <a:t>, </a:t>
            </a:r>
            <a:r>
              <a:rPr lang="en-US" sz="3200" dirty="0" err="1">
                <a:solidFill>
                  <a:srgbClr val="800000"/>
                </a:solidFill>
              </a:rPr>
              <a:t>Biobase</a:t>
            </a:r>
            <a:r>
              <a:rPr lang="en-US" sz="3200" dirty="0">
                <a:solidFill>
                  <a:srgbClr val="800000"/>
                </a:solidFill>
              </a:rPr>
              <a:t> </a:t>
            </a:r>
            <a:r>
              <a:rPr lang="en-US" sz="3200" dirty="0" err="1">
                <a:solidFill>
                  <a:srgbClr val="800000"/>
                </a:solidFill>
              </a:rPr>
              <a:t>Biodustry</a:t>
            </a:r>
            <a:r>
              <a:rPr lang="en-US" sz="3200" dirty="0">
                <a:solidFill>
                  <a:srgbClr val="800000"/>
                </a:solidFill>
              </a:rPr>
              <a:t> Co</a:t>
            </a:r>
            <a:r>
              <a:rPr lang="el-GR" sz="3200" dirty="0">
                <a:solidFill>
                  <a:srgbClr val="800000"/>
                </a:solidFill>
              </a:rPr>
              <a:t>., </a:t>
            </a:r>
            <a:r>
              <a:rPr lang="en-US" sz="3200" dirty="0">
                <a:solidFill>
                  <a:srgbClr val="800000"/>
                </a:solidFill>
              </a:rPr>
              <a:t>Ltd</a:t>
            </a:r>
            <a:r>
              <a:rPr lang="el-GR" sz="3200" dirty="0">
                <a:solidFill>
                  <a:srgbClr val="800000"/>
                </a:solidFill>
              </a:rPr>
              <a:t>), υπό τις εξής συνθήκες: διάρκεια ψύξης 2</a:t>
            </a:r>
            <a:r>
              <a:rPr lang="en-US" sz="3200" dirty="0">
                <a:solidFill>
                  <a:srgbClr val="800000"/>
                </a:solidFill>
              </a:rPr>
              <a:t>h</a:t>
            </a:r>
            <a:r>
              <a:rPr lang="el-GR" sz="3200" dirty="0">
                <a:solidFill>
                  <a:srgbClr val="800000"/>
                </a:solidFill>
              </a:rPr>
              <a:t>, θερμοκρασία ψύξης -30 °</a:t>
            </a:r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l-GR" sz="3200" dirty="0">
                <a:solidFill>
                  <a:srgbClr val="800000"/>
                </a:solidFill>
              </a:rPr>
              <a:t>, πίεση 0.8 mbar και χρόνο λυοφιλίωσης 24</a:t>
            </a:r>
            <a:r>
              <a:rPr lang="en-US" sz="3200" dirty="0">
                <a:solidFill>
                  <a:srgbClr val="800000"/>
                </a:solidFill>
              </a:rPr>
              <a:t>h </a:t>
            </a:r>
            <a:endParaRPr lang="el-GR" sz="3200" dirty="0">
              <a:solidFill>
                <a:srgbClr val="8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sz="3200" dirty="0">
                <a:solidFill>
                  <a:srgbClr val="800000"/>
                </a:solidFill>
              </a:rPr>
              <a:t>Αποθήκευση στελεχών σε στείρους περιέκτες στους 4°</a:t>
            </a:r>
            <a:r>
              <a:rPr lang="en-US" sz="3200" dirty="0">
                <a:solidFill>
                  <a:srgbClr val="800000"/>
                </a:solidFill>
              </a:rPr>
              <a:t>C</a:t>
            </a:r>
            <a:endParaRPr lang="el-GR" sz="3200" dirty="0">
              <a:solidFill>
                <a:srgbClr val="8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l-GR" sz="3200" dirty="0">
              <a:solidFill>
                <a:srgbClr val="800000"/>
              </a:solidFill>
            </a:endParaRPr>
          </a:p>
        </p:txBody>
      </p:sp>
      <p:pic>
        <p:nvPicPr>
          <p:cNvPr id="8" name="Εικόνα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720" y="8290560"/>
            <a:ext cx="4450080" cy="281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Εικόνα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0560" y="487680"/>
            <a:ext cx="2621280" cy="3489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Εικόνα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7320" y="10058400"/>
            <a:ext cx="3347720" cy="2499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92925" y="11343005"/>
            <a:ext cx="5830888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1316038" y="457200"/>
            <a:ext cx="18308637" cy="2465388"/>
          </a:xfrm>
        </p:spPr>
        <p:txBody>
          <a:bodyPr/>
          <a:lstStyle/>
          <a:p>
            <a:pPr eaLnBrk="1" hangingPunct="1"/>
            <a:r>
              <a:rPr lang="el-GR">
                <a:latin typeface="Arial" charset="0"/>
              </a:rPr>
              <a:t>		Ομάδα έργου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33513" y="2406650"/>
            <a:ext cx="16764000" cy="8582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el-GR" sz="200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Κουλουγλιώτης Διονύσιος</a:t>
            </a:r>
            <a:r>
              <a:rPr lang="el-GR" sz="3200">
                <a:solidFill>
                  <a:schemeClr val="tx1"/>
                </a:solidFill>
                <a:latin typeface="Arial Narrow" pitchFamily="34" charset="0"/>
              </a:rPr>
              <a:t> – Τμήμα Περιβάλλοντος, Καθηγητής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Ηρειώτου Ευφημία</a:t>
            </a:r>
            <a:r>
              <a:rPr lang="el-GR" sz="3200">
                <a:solidFill>
                  <a:schemeClr val="tx1"/>
                </a:solidFill>
                <a:latin typeface="Arial Narrow" pitchFamily="34" charset="0"/>
              </a:rPr>
              <a:t> – Τμήμα Επιστήμης και Τεχνολογίας Τροφίμων, Αν. Καθηγήτρια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Κοψαχείλης Νικόλαος</a:t>
            </a:r>
            <a:r>
              <a:rPr lang="el-GR" sz="3200">
                <a:solidFill>
                  <a:schemeClr val="tx1"/>
                </a:solidFill>
                <a:latin typeface="Arial Narrow" pitchFamily="34" charset="0"/>
              </a:rPr>
              <a:t> – Τμήμα Επιστήμης και Τεχνολογίας Τροφίμων, Αν. Καθηγητής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3200" b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Δρ. Χρυσάνθη Πατεράκη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3200" b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Δρ. Λάππα Ιλιάδα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3200" b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Σταματελάτος Γεράσιμος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3200" b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Δάλλα Μαρία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l-GR" sz="3200">
                <a:solidFill>
                  <a:schemeClr val="tx1"/>
                </a:solidFill>
                <a:latin typeface="Arial Narrow" pitchFamily="34" charset="0"/>
              </a:rPr>
              <a:t>Φοιτητές: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32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Αλιμπούμπα Δήμητρα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32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Διαμαντή Βασιλική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32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Καλδή Λυδία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32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Λάγγης Αλέξανδρος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l-GR" sz="2000">
                <a:solidFill>
                  <a:schemeClr val="tx1"/>
                </a:solidFill>
                <a:latin typeface="Arial" charset="0"/>
              </a:rPr>
              <a:t>	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2800">
                <a:solidFill>
                  <a:schemeClr val="tx1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000">
                <a:solidFill>
                  <a:schemeClr val="tx1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el-GR" sz="200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el-GR" sz="2000">
              <a:solidFill>
                <a:schemeClr val="tx1"/>
              </a:solidFill>
            </a:endParaRP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2925" y="11241088"/>
            <a:ext cx="5830888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88238" y="10521950"/>
            <a:ext cx="1574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>
          <a:xfrm>
            <a:off x="1316038" y="457200"/>
            <a:ext cx="18308637" cy="2465388"/>
          </a:xfrm>
        </p:spPr>
        <p:txBody>
          <a:bodyPr/>
          <a:lstStyle/>
          <a:p>
            <a:pPr eaLnBrk="1" hangingPunct="1"/>
            <a:r>
              <a:rPr lang="el-GR">
                <a:latin typeface="Arial" charset="0"/>
              </a:rPr>
              <a:t>    Που θα μας βρείτε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33513" y="2406650"/>
            <a:ext cx="16764000" cy="8582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To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IonianYeas</a:t>
            </a:r>
            <a:r>
              <a:rPr lang="en-US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l-GR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στο διαδίκτυο</a:t>
            </a:r>
          </a:p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Arial" charset="0"/>
              </a:rPr>
              <a:t>Site</a:t>
            </a:r>
            <a:r>
              <a:rPr lang="el-GR" sz="3200" dirty="0">
                <a:latin typeface="Arial" charset="0"/>
              </a:rPr>
              <a:t> </a:t>
            </a:r>
            <a:r>
              <a:rPr lang="el-GR" sz="3200" dirty="0">
                <a:solidFill>
                  <a:srgbClr val="00FF00"/>
                </a:solidFill>
                <a:latin typeface="Arial" charset="0"/>
                <a:hlinkClick r:id="rId2"/>
              </a:rPr>
              <a:t>https://ionianyeast.home.blog/</a:t>
            </a:r>
            <a:endParaRPr lang="en-US" sz="3200" dirty="0">
              <a:solidFill>
                <a:srgbClr val="00FF00"/>
              </a:solidFill>
              <a:latin typeface="Arial" charset="0"/>
            </a:endParaRPr>
          </a:p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Arial" charset="0"/>
              </a:rPr>
              <a:t>Facebook</a:t>
            </a:r>
            <a:r>
              <a:rPr lang="el-GR" sz="3200" dirty="0">
                <a:latin typeface="Arial" charset="0"/>
              </a:rPr>
              <a:t> </a:t>
            </a:r>
            <a:r>
              <a:rPr lang="el-GR" sz="3200" dirty="0">
                <a:latin typeface="Arial" charset="0"/>
                <a:hlinkClick r:id="rId3"/>
              </a:rPr>
              <a:t>https://www.facebook.com/ionianyeast </a:t>
            </a:r>
            <a:endParaRPr lang="en-US" sz="3200" dirty="0">
              <a:latin typeface="Arial" charset="0"/>
            </a:endParaRPr>
          </a:p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Arial" charset="0"/>
              </a:rPr>
              <a:t>Twitter</a:t>
            </a:r>
            <a:r>
              <a:rPr lang="el-GR" sz="3200" dirty="0">
                <a:latin typeface="Arial" charset="0"/>
              </a:rPr>
              <a:t> </a:t>
            </a:r>
            <a:r>
              <a:rPr lang="el-GR" sz="3200" dirty="0">
                <a:latin typeface="Arial" charset="0"/>
                <a:hlinkClick r:id="rId4"/>
              </a:rPr>
              <a:t>https://twitter.com/YeastIonian</a:t>
            </a:r>
            <a:endParaRPr lang="en-US" sz="3200" dirty="0">
              <a:latin typeface="Arial" charset="0"/>
            </a:endParaRPr>
          </a:p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Arial" charset="0"/>
              </a:rPr>
              <a:t>LinkedIn</a:t>
            </a:r>
            <a:r>
              <a:rPr lang="el-GR" sz="3200" dirty="0">
                <a:latin typeface="Arial" charset="0"/>
              </a:rPr>
              <a:t> </a:t>
            </a:r>
            <a:r>
              <a:rPr lang="en-US" sz="3200" dirty="0">
                <a:latin typeface="Arial" charset="0"/>
                <a:hlinkClick r:id="rId5"/>
              </a:rPr>
              <a:t>https://www.linkedin.com/company/ionian-yeast/about/?viewAsMember=true</a:t>
            </a:r>
            <a:r>
              <a:rPr lang="en-US" sz="3200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el-GR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92925" y="11241088"/>
            <a:ext cx="5830888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1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188238" y="10521950"/>
            <a:ext cx="1574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 idx="4294967295"/>
          </p:nvPr>
        </p:nvSpPr>
        <p:spPr>
          <a:xfrm>
            <a:off x="1316038" y="457200"/>
            <a:ext cx="18308637" cy="2465388"/>
          </a:xfrm>
        </p:spPr>
        <p:txBody>
          <a:bodyPr/>
          <a:lstStyle/>
          <a:p>
            <a:pPr eaLnBrk="1" hangingPunct="1"/>
            <a:r>
              <a:rPr lang="el-GR">
                <a:latin typeface="Arial" charset="0"/>
              </a:rPr>
              <a:t>    Ευχαριστίες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25550" y="2376488"/>
            <a:ext cx="18194338" cy="840263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3200" b="1" dirty="0">
              <a:solidFill>
                <a:srgbClr val="2103F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3200" b="1" dirty="0">
              <a:solidFill>
                <a:srgbClr val="2103F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sz="3200" b="1" dirty="0">
                <a:solidFill>
                  <a:srgbClr val="2103F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3200" b="1" dirty="0">
              <a:solidFill>
                <a:srgbClr val="2103F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sz="3200" dirty="0">
                <a:solidFill>
                  <a:srgbClr val="2103FB"/>
                </a:solidFill>
                <a:latin typeface="Arial" charset="0"/>
              </a:rPr>
              <a:t>Μέλη Ομάδας</a:t>
            </a: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3200" dirty="0">
              <a:solidFill>
                <a:srgbClr val="2103FB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sz="3200" dirty="0">
                <a:solidFill>
                  <a:srgbClr val="2103FB"/>
                </a:solidFill>
                <a:latin typeface="Arial" charset="0"/>
              </a:rPr>
              <a:t>	Περιφέρεια Ιονίων Νήσων – Ευρωπαϊκή Ένωση</a:t>
            </a: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3200" dirty="0">
              <a:solidFill>
                <a:srgbClr val="2103FB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3200" dirty="0">
              <a:solidFill>
                <a:srgbClr val="2103FB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4000" b="1" dirty="0">
              <a:solidFill>
                <a:srgbClr val="2103F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3200" dirty="0">
              <a:solidFill>
                <a:srgbClr val="2103FB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3200" dirty="0">
              <a:solidFill>
                <a:srgbClr val="2103FB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3200" dirty="0">
              <a:solidFill>
                <a:srgbClr val="2103FB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3200" dirty="0">
              <a:solidFill>
                <a:srgbClr val="2103FB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sz="3200" dirty="0">
                <a:solidFill>
                  <a:srgbClr val="2103FB"/>
                </a:solidFill>
                <a:latin typeface="Arial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sz="3200" b="1" dirty="0">
                <a:solidFill>
                  <a:srgbClr val="2103F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endParaRPr lang="en-US" dirty="0">
              <a:solidFill>
                <a:srgbClr val="2103FB"/>
              </a:solidFill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dirty="0">
              <a:solidFill>
                <a:srgbClr val="2103FB"/>
              </a:solidFill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dirty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dirty="0"/>
              <a:t>	</a:t>
            </a:r>
            <a:endParaRPr lang="el-GR" dirty="0">
              <a:solidFill>
                <a:srgbClr val="2103FB"/>
              </a:solidFill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dirty="0"/>
              <a:t> </a:t>
            </a:r>
            <a:endParaRPr lang="el-GR" sz="32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sz="3200" dirty="0">
                <a:solidFill>
                  <a:schemeClr val="tx1"/>
                </a:solidFill>
                <a:latin typeface="Arial Narrow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32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800" dirty="0">
                <a:solidFill>
                  <a:schemeClr val="tx1"/>
                </a:solidFill>
                <a:latin typeface="Arial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800" dirty="0">
                <a:solidFill>
                  <a:schemeClr val="tx1"/>
                </a:solidFill>
                <a:latin typeface="Arial" charset="0"/>
              </a:rPr>
              <a:t>	</a:t>
            </a: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sz="2800" dirty="0">
                <a:solidFill>
                  <a:schemeClr val="tx1"/>
                </a:solidFill>
                <a:latin typeface="Arial" charset="0"/>
              </a:rPr>
              <a:t>	</a:t>
            </a:r>
            <a:endParaRPr lang="el-GR" sz="2800" dirty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sz="2800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>
              <a:solidFill>
                <a:srgbClr val="2103FB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3200" dirty="0">
              <a:solidFill>
                <a:srgbClr val="2103FB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3200" dirty="0">
              <a:solidFill>
                <a:srgbClr val="2103FB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3200" dirty="0">
              <a:solidFill>
                <a:srgbClr val="2103FB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3200" dirty="0">
              <a:solidFill>
                <a:srgbClr val="2103FB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3200" dirty="0">
              <a:solidFill>
                <a:srgbClr val="2103FB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3200" dirty="0">
              <a:solidFill>
                <a:srgbClr val="2103FB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3200" dirty="0">
              <a:solidFill>
                <a:srgbClr val="2103FB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3200" dirty="0">
              <a:solidFill>
                <a:srgbClr val="2103FB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800" b="1" dirty="0">
                <a:solidFill>
                  <a:schemeClr val="tx1"/>
                </a:solidFill>
                <a:latin typeface="Arial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800" b="1" dirty="0">
                <a:solidFill>
                  <a:schemeClr val="tx1"/>
                </a:solidFill>
                <a:latin typeface="Arial" charset="0"/>
              </a:rPr>
              <a:t>	</a:t>
            </a:r>
            <a:endParaRPr lang="el-GR" sz="32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32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28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sz="3200" dirty="0">
              <a:solidFill>
                <a:srgbClr val="FF0000"/>
              </a:solidFill>
            </a:endParaRPr>
          </a:p>
        </p:txBody>
      </p:sp>
      <p:pic>
        <p:nvPicPr>
          <p:cNvPr id="3789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617325"/>
            <a:ext cx="5830888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72350" y="10423525"/>
            <a:ext cx="1574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0" y="0"/>
            <a:ext cx="22758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1316038" y="457200"/>
            <a:ext cx="18308637" cy="2465388"/>
          </a:xfrm>
        </p:spPr>
        <p:txBody>
          <a:bodyPr/>
          <a:lstStyle/>
          <a:p>
            <a:pPr eaLnBrk="1" hangingPunct="1"/>
            <a:r>
              <a:rPr lang="el-GR">
                <a:latin typeface="Arial" charset="0"/>
              </a:rPr>
              <a:t>    Αντικείμενο του έργου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33513" y="2406650"/>
            <a:ext cx="16830675" cy="8615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el-GR" sz="16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3200" dirty="0">
                <a:solidFill>
                  <a:schemeClr val="tx1"/>
                </a:solidFill>
                <a:latin typeface="Arial" charset="0"/>
              </a:rPr>
              <a:t>Κύριο αντικείμενο του έργου ήταν η παραγωγή </a:t>
            </a:r>
            <a:r>
              <a:rPr lang="el-GR" sz="3200" b="1" dirty="0">
                <a:solidFill>
                  <a:srgbClr val="2103F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τριών τοπικών οίνων</a:t>
            </a:r>
            <a:r>
              <a:rPr lang="el-GR" sz="3200" dirty="0">
                <a:solidFill>
                  <a:schemeClr val="tx1"/>
                </a:solidFill>
                <a:latin typeface="Arial" charset="0"/>
              </a:rPr>
              <a:t> των Ιονίων Νήσων (</a:t>
            </a:r>
            <a:r>
              <a:rPr lang="el-GR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Αυγουστιάτης</a:t>
            </a:r>
            <a:r>
              <a:rPr lang="el-GR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Ζακύνθου</a:t>
            </a:r>
            <a:r>
              <a:rPr lang="el-GR" sz="3200" b="1" dirty="0">
                <a:solidFill>
                  <a:srgbClr val="00B050"/>
                </a:solidFill>
                <a:latin typeface="Arial" charset="0"/>
              </a:rPr>
              <a:t>, </a:t>
            </a:r>
            <a:r>
              <a:rPr lang="el-GR" sz="3200" b="1" dirty="0" err="1">
                <a:solidFill>
                  <a:srgbClr val="00B050"/>
                </a:solidFill>
                <a:latin typeface="Arial" charset="0"/>
              </a:rPr>
              <a:t>Βερτζαμί</a:t>
            </a:r>
            <a:r>
              <a:rPr lang="el-GR" sz="3200" b="1" dirty="0">
                <a:solidFill>
                  <a:srgbClr val="00B050"/>
                </a:solidFill>
                <a:latin typeface="Arial" charset="0"/>
              </a:rPr>
              <a:t> Λευκάδας, </a:t>
            </a:r>
            <a:r>
              <a:rPr lang="el-GR" sz="3200" b="1" dirty="0" err="1">
                <a:solidFill>
                  <a:srgbClr val="00B050"/>
                </a:solidFill>
                <a:latin typeface="Arial" charset="0"/>
              </a:rPr>
              <a:t>Κακοτρύγης</a:t>
            </a:r>
            <a:r>
              <a:rPr lang="el-GR" sz="3200" b="1" dirty="0">
                <a:solidFill>
                  <a:srgbClr val="00B050"/>
                </a:solidFill>
                <a:latin typeface="Arial" charset="0"/>
              </a:rPr>
              <a:t> Κέρκυρας</a:t>
            </a:r>
            <a:r>
              <a:rPr lang="el-GR" sz="3200" dirty="0">
                <a:solidFill>
                  <a:schemeClr val="tx1"/>
                </a:solidFill>
                <a:latin typeface="Arial" charset="0"/>
              </a:rPr>
              <a:t>) με τέτοιο τρόπο ώστε να αναδεικνύονται πάντα τα ιδιαίτερα τοπικά τους </a:t>
            </a:r>
            <a:r>
              <a:rPr lang="el-GR" sz="3200" b="1" dirty="0">
                <a:solidFill>
                  <a:srgbClr val="2103F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μοναδικά χαρακτηριστικά</a:t>
            </a:r>
            <a:r>
              <a:rPr lang="el-GR" sz="3200" dirty="0">
                <a:solidFill>
                  <a:schemeClr val="tx1"/>
                </a:solidFill>
                <a:latin typeface="Arial" charset="0"/>
              </a:rPr>
              <a:t> που σχετίζονται με τη </a:t>
            </a:r>
            <a:r>
              <a:rPr lang="el-GR" sz="3200" b="1" dirty="0">
                <a:solidFill>
                  <a:srgbClr val="2103F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γεύση και τα αρώματα</a:t>
            </a:r>
            <a:r>
              <a:rPr lang="el-GR" sz="32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l-GR" sz="320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3200" b="1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Ζύμη οινοποίησης</a:t>
            </a:r>
            <a:r>
              <a:rPr lang="el-GR" sz="3200" dirty="0">
                <a:solidFill>
                  <a:schemeClr val="tx1"/>
                </a:solidFill>
                <a:latin typeface="Arial" charset="0"/>
              </a:rPr>
              <a:t>: Καθορίζει σε ιδιαίτερα μεγάλο ποσοστό </a:t>
            </a:r>
            <a:r>
              <a:rPr lang="el-G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(&gt; 60%)</a:t>
            </a:r>
            <a:r>
              <a:rPr lang="el-GR" sz="3200" dirty="0">
                <a:solidFill>
                  <a:schemeClr val="tx1"/>
                </a:solidFill>
                <a:latin typeface="Arial" charset="0"/>
              </a:rPr>
              <a:t> την σύσταση των χημικών ενώσεων που προσδίδουν στο κρασί </a:t>
            </a:r>
            <a:r>
              <a:rPr lang="el-G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το χαρακτηριστικό του άρωμα</a:t>
            </a:r>
            <a:r>
              <a:rPr lang="el-GR" sz="3200" dirty="0">
                <a:solidFill>
                  <a:schemeClr val="tx1"/>
                </a:solidFill>
                <a:latin typeface="Arial" charset="0"/>
              </a:rPr>
              <a:t>. Η χρήση εμπορικών ζυμών εξασφαλίζει την παραγωγή ενός προϊόντος με σταθερά οργανοληπτικά χαρακτηριστικά το οποίο όμως στερείται σε μεγάλο βαθμό των ιδιαίτερων αρωμάτων του τόπου προέλευσής του.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el-GR" sz="32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3200" dirty="0">
                <a:solidFill>
                  <a:schemeClr val="tx1"/>
                </a:solidFill>
                <a:latin typeface="Arial" charset="0"/>
              </a:rPr>
              <a:t>	Για την επίτευξη του στόχου εφαρμόστηκε η καινοτόμος μέθοδος της </a:t>
            </a:r>
            <a:r>
              <a:rPr lang="el-GR" sz="3200" b="1" dirty="0">
                <a:solidFill>
                  <a:srgbClr val="2103F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ελεγχόμενης ζύμωσης με χρησιμοποίηση των γηγενών ζυμών</a:t>
            </a:r>
            <a:r>
              <a:rPr lang="el-GR" sz="3200" dirty="0">
                <a:solidFill>
                  <a:schemeClr val="tx1"/>
                </a:solidFill>
                <a:latin typeface="Arial" charset="0"/>
              </a:rPr>
              <a:t> που υπάρχουν στους καρπούς των αντίστοιχων ποικιλιών και όχι εμπορικών ζυμών όπως είναι η συνήθης πρακτική.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el-GR" sz="32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3600" dirty="0">
                <a:solidFill>
                  <a:schemeClr val="tx1"/>
                </a:solidFill>
                <a:latin typeface="Arial" charset="0"/>
              </a:rPr>
              <a:t>Το </a:t>
            </a:r>
            <a:r>
              <a:rPr lang="el-G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τελικό προϊόν</a:t>
            </a:r>
            <a:r>
              <a:rPr lang="el-GR" sz="3600" dirty="0">
                <a:solidFill>
                  <a:schemeClr val="tx1"/>
                </a:solidFill>
                <a:latin typeface="Arial" charset="0"/>
              </a:rPr>
              <a:t> είναι </a:t>
            </a:r>
            <a:r>
              <a:rPr lang="el-GR" sz="3600" b="1" dirty="0">
                <a:solidFill>
                  <a:srgbClr val="2103F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ανώτεροι ποιοτικά τοπικοί οίνοι</a:t>
            </a:r>
            <a:r>
              <a:rPr lang="el-GR" sz="3600" dirty="0">
                <a:solidFill>
                  <a:schemeClr val="tx1"/>
                </a:solidFill>
                <a:latin typeface="Arial" charset="0"/>
              </a:rPr>
              <a:t> καθώς θα διαθέτουν στον </a:t>
            </a:r>
            <a:r>
              <a:rPr lang="el-GR" sz="3600" b="1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μέγιστο βαθμό</a:t>
            </a:r>
            <a:r>
              <a:rPr lang="el-GR" sz="3600" dirty="0">
                <a:solidFill>
                  <a:schemeClr val="tx1"/>
                </a:solidFill>
                <a:latin typeface="Arial" charset="0"/>
              </a:rPr>
              <a:t> όλα τα παραδοσιακά τοπικά χαρακτηριστικά που τους κάνουν μοναδικούς </a:t>
            </a:r>
            <a:r>
              <a:rPr lang="el-GR" sz="3600" b="1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(“</a:t>
            </a:r>
            <a:r>
              <a:rPr lang="en-US" sz="3600" b="1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terroir</a:t>
            </a:r>
            <a:r>
              <a:rPr lang="el-GR" sz="3600" b="1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”).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  <a:defRPr/>
            </a:pPr>
            <a:endParaRPr lang="el-GR" sz="1600" dirty="0">
              <a:solidFill>
                <a:schemeClr val="tx1"/>
              </a:solidFill>
            </a:endParaRP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2925" y="11241088"/>
            <a:ext cx="5830888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88238" y="10521950"/>
            <a:ext cx="1574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316038" y="457200"/>
            <a:ext cx="18308637" cy="2465388"/>
          </a:xfrm>
        </p:spPr>
        <p:txBody>
          <a:bodyPr/>
          <a:lstStyle/>
          <a:p>
            <a:pPr eaLnBrk="1" hangingPunct="1"/>
            <a:r>
              <a:rPr lang="el-GR">
                <a:latin typeface="Arial" charset="0"/>
              </a:rPr>
              <a:t>    Φάσεις έργου – Ενότητες εργασίας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33513" y="2406650"/>
            <a:ext cx="16764000" cy="8582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el-GR" sz="12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l-GR" sz="1200" dirty="0"/>
              <a:t>	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Απομόνωσ</a:t>
            </a:r>
            <a:r>
              <a:rPr lang="el-GR" dirty="0">
                <a:solidFill>
                  <a:schemeClr val="tx1"/>
                </a:solidFill>
                <a:latin typeface="Arial" charset="0"/>
              </a:rPr>
              <a:t>η και </a:t>
            </a:r>
            <a:r>
              <a:rPr lang="el-GR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χαρακτηρισμός</a:t>
            </a:r>
            <a:r>
              <a:rPr lang="el-GR" dirty="0">
                <a:solidFill>
                  <a:schemeClr val="tx1"/>
                </a:solidFill>
                <a:latin typeface="Arial" charset="0"/>
              </a:rPr>
              <a:t> γηγενών ζυμών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el-GR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Επιλογή</a:t>
            </a:r>
            <a:r>
              <a:rPr lang="el-GR" dirty="0">
                <a:solidFill>
                  <a:schemeClr val="tx1"/>
                </a:solidFill>
                <a:latin typeface="Arial" charset="0"/>
              </a:rPr>
              <a:t> καταλληλότερων στελεχών για οινοποίηση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(30 </a:t>
            </a:r>
            <a:r>
              <a:rPr lang="el-GR" dirty="0">
                <a:solidFill>
                  <a:schemeClr val="tx1"/>
                </a:solidFill>
                <a:latin typeface="Arial" charset="0"/>
              </a:rPr>
              <a:t>καταλληλότερων στελεχών για οινοποίηση)</a:t>
            </a:r>
          </a:p>
          <a:p>
            <a:pPr eaLnBrk="1" hangingPunct="1">
              <a:lnSpc>
                <a:spcPct val="80000"/>
              </a:lnSpc>
              <a:defRPr/>
            </a:pPr>
            <a:endParaRPr lang="el-GR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Παραγωγή οίνων με </a:t>
            </a:r>
            <a:r>
              <a:rPr lang="el-G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μικροοινοποιήσεις</a:t>
            </a:r>
            <a:endParaRPr lang="el-GR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Χαρακτηρισμό</a:t>
            </a:r>
            <a:r>
              <a:rPr lang="el-GR" dirty="0">
                <a:solidFill>
                  <a:schemeClr val="tx1"/>
                </a:solidFill>
                <a:latin typeface="Arial" charset="0"/>
              </a:rPr>
              <a:t>ς οίνων: </a:t>
            </a:r>
            <a:r>
              <a:rPr lang="el-G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Οργανοληπτικά χαρακτηριστικά</a:t>
            </a:r>
            <a:r>
              <a:rPr lang="el-GR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l-G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Χημική σύσταση</a:t>
            </a:r>
            <a:r>
              <a:rPr lang="el-GR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l-G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Αντιοξειδωτική ικανότητα</a:t>
            </a:r>
          </a:p>
          <a:p>
            <a:pPr eaLnBrk="1" hangingPunct="1">
              <a:lnSpc>
                <a:spcPct val="80000"/>
              </a:lnSpc>
              <a:defRPr/>
            </a:pPr>
            <a:endParaRPr lang="el-GR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Δημιουργία </a:t>
            </a:r>
            <a:r>
              <a:rPr lang="el-GR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τράπεζας</a:t>
            </a:r>
            <a:r>
              <a:rPr lang="el-GR" dirty="0">
                <a:solidFill>
                  <a:schemeClr val="tx1"/>
                </a:solidFill>
                <a:latin typeface="Arial" charset="0"/>
              </a:rPr>
              <a:t> ζυμών – Αξιοποίηση αποτελεσμάτων έργου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el-GR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el-GR" u="sng" dirty="0">
                <a:solidFill>
                  <a:schemeClr val="tx1"/>
                </a:solidFill>
                <a:latin typeface="Arial" charset="0"/>
              </a:rPr>
              <a:t>Δράσεις </a:t>
            </a:r>
            <a:r>
              <a:rPr lang="el-GR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διάχυσης</a:t>
            </a:r>
            <a:r>
              <a:rPr lang="el-GR" u="sng" dirty="0">
                <a:solidFill>
                  <a:schemeClr val="tx1"/>
                </a:solidFill>
                <a:latin typeface="Arial" charset="0"/>
              </a:rPr>
              <a:t> αποτελεσμάτων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		Δημοσιεύσεις σε διεθνή περιοδικά (Δύο δημοσιεύσεις στα περιοδικά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Journal of Food Chemistry and Nanotechnology </a:t>
            </a:r>
            <a:r>
              <a:rPr lang="el-GR" dirty="0">
                <a:solidFill>
                  <a:schemeClr val="tx1"/>
                </a:solidFill>
                <a:latin typeface="Arial" charset="0"/>
              </a:rPr>
              <a:t>και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Current Opinion in Food Science – </a:t>
            </a:r>
            <a:r>
              <a:rPr lang="el-GR" dirty="0">
                <a:solidFill>
                  <a:schemeClr val="tx1"/>
                </a:solidFill>
                <a:latin typeface="Arial" charset="0"/>
              </a:rPr>
              <a:t>Άνοιξη 2020)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		Παρουσιάσεις σε διεθνή συνέδρια (Αναρτημένες ανακοινώσεις: 1.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IFT 2018, Chicago </a:t>
            </a:r>
            <a:r>
              <a:rPr lang="el-GR" dirty="0">
                <a:solidFill>
                  <a:schemeClr val="tx1"/>
                </a:solidFill>
                <a:latin typeface="Arial" charset="0"/>
              </a:rPr>
              <a:t>ΗΠΑ, Ιούλιος 2018 και 2. 18</a:t>
            </a:r>
            <a:r>
              <a:rPr lang="en-US" baseline="30000" dirty="0" err="1">
                <a:solidFill>
                  <a:schemeClr val="tx1"/>
                </a:solidFill>
                <a:latin typeface="Arial" charset="0"/>
              </a:rPr>
              <a:t>th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Congress and Expo on Applied Microbiology, </a:t>
            </a:r>
            <a:r>
              <a:rPr lang="el-GR" dirty="0">
                <a:solidFill>
                  <a:schemeClr val="tx1"/>
                </a:solidFill>
                <a:latin typeface="Arial" charset="0"/>
              </a:rPr>
              <a:t>Σεπτέμβριος 2020)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l-GR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	Εκδηλώσεις ενημέρωσης (30/5/2021 - 6/6/2021 - 13/6/2021)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el-GR" sz="20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l-GR" sz="2800" dirty="0">
                <a:solidFill>
                  <a:schemeClr val="tx1"/>
                </a:solidFill>
                <a:latin typeface="Arial" charset="0"/>
              </a:rPr>
              <a:t>	</a:t>
            </a:r>
            <a:endParaRPr lang="el-GR" sz="20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2925" y="11241088"/>
            <a:ext cx="5830888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88238" y="10521950"/>
            <a:ext cx="1574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1316038" y="457200"/>
            <a:ext cx="18308637" cy="2465388"/>
          </a:xfrm>
        </p:spPr>
        <p:txBody>
          <a:bodyPr/>
          <a:lstStyle/>
          <a:p>
            <a:pPr eaLnBrk="1" hangingPunct="1"/>
            <a:r>
              <a:rPr lang="el-GR" dirty="0">
                <a:latin typeface="Arial" charset="0"/>
              </a:rPr>
              <a:t>    Ανασκόπηση </a:t>
            </a:r>
            <a:r>
              <a:rPr lang="el-GR" dirty="0" err="1">
                <a:latin typeface="Arial" charset="0"/>
              </a:rPr>
              <a:t>Αυγουστιάτη</a:t>
            </a:r>
            <a:r>
              <a:rPr lang="el-GR" dirty="0">
                <a:latin typeface="Arial" charset="0"/>
              </a:rPr>
              <a:t> Ζακύνθου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17638" y="2390775"/>
            <a:ext cx="16764000" cy="8582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  Σύγκριση οίνων με χρήση γηγενών ζυμών με οίνο από εμπορική ζύμη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  209 στελέχη γηγενών ζυμών από τα στερεά υπόλοιπα μετά το πέρας της αυθόρμητης αλκοολικής ζύμωσης 10 τοπικών οίνων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  Επιλογή μόνο οίνων με ανώτερα οργανοληπτικά χαρακτηριστικά (συνολική βαθμολογία γευσιγνωσίας)</a:t>
            </a:r>
            <a:endParaRPr lang="en-US" sz="32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3200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2925" y="11241088"/>
            <a:ext cx="5830888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88238" y="10521950"/>
            <a:ext cx="1574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590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664586"/>
              </p:ext>
            </p:extLst>
          </p:nvPr>
        </p:nvGraphicFramePr>
        <p:xfrm>
          <a:off x="2324100" y="4215161"/>
          <a:ext cx="14320838" cy="6348732"/>
        </p:xfrm>
        <a:graphic>
          <a:graphicData uri="http://schemas.openxmlformats.org/drawingml/2006/table">
            <a:tbl>
              <a:tblPr/>
              <a:tblGrid>
                <a:gridCol w="2309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8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9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2139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Αριθμός Ζύμης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Γευσιγνωσία</a:t>
                      </a: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Συστάδα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Αντιοξειδωτική ικανότητα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     </a:t>
                      </a: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mmol Trolox/L)</a:t>
                      </a: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8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Δείκτης φαινολικών ουσιών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Ολικές ανθοκυάνες 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mg/L)</a:t>
                      </a: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813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14,43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0,76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6,78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13,7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175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390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14,71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0,85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6,45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20,8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467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15,14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0,85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6,43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26,6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473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14,50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0,95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6,33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34,5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0738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487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02D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15,43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0,91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6,90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20,8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0738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Εμπορική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14,21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0,85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6,92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20,8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>
          <a:xfrm>
            <a:off x="1316038" y="457200"/>
            <a:ext cx="18308637" cy="2465388"/>
          </a:xfrm>
        </p:spPr>
        <p:txBody>
          <a:bodyPr/>
          <a:lstStyle/>
          <a:p>
            <a:pPr eaLnBrk="1" hangingPunct="1"/>
            <a:r>
              <a:rPr lang="el-GR" dirty="0">
                <a:latin typeface="Arial" charset="0"/>
              </a:rPr>
              <a:t>    Ανασκόπηση </a:t>
            </a:r>
            <a:r>
              <a:rPr lang="el-GR" dirty="0" err="1">
                <a:latin typeface="Arial" charset="0"/>
              </a:rPr>
              <a:t>Αυγουστιάτη</a:t>
            </a:r>
            <a:r>
              <a:rPr lang="el-GR" dirty="0">
                <a:latin typeface="Arial" charset="0"/>
              </a:rPr>
              <a:t> Ζακύνθου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17638" y="2390775"/>
            <a:ext cx="16764000" cy="8582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>
                <a:solidFill>
                  <a:schemeClr val="tx1"/>
                </a:solidFill>
                <a:latin typeface="Arial" charset="0"/>
              </a:rPr>
              <a:t>	Σύγκριση οίνων με χρήση γηγενών ζυμών με οίνο από εμπορική ζύμη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>
                <a:solidFill>
                  <a:schemeClr val="tx1"/>
                </a:solidFill>
                <a:latin typeface="Arial" charset="0"/>
              </a:rPr>
              <a:t>  	Επιλογή μόνο οίνων με ανώτερα οργανοληπτικά χαρακτηριστικά (συνολική βαθμολογία γευσιγνωσίας)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2925" y="11241088"/>
            <a:ext cx="5830888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88238" y="10521950"/>
            <a:ext cx="1574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2092" name="Group 108"/>
          <p:cNvGraphicFramePr>
            <a:graphicFrameLocks noGrp="1"/>
          </p:cNvGraphicFramePr>
          <p:nvPr/>
        </p:nvGraphicFramePr>
        <p:xfrm>
          <a:off x="2324100" y="3533775"/>
          <a:ext cx="11825288" cy="6411852"/>
        </p:xfrm>
        <a:graphic>
          <a:graphicData uri="http://schemas.openxmlformats.org/drawingml/2006/table">
            <a:tbl>
              <a:tblPr/>
              <a:tblGrid>
                <a:gridCol w="2309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8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9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47788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Αριθμός Ζύμης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Ένταση χρώματος</a:t>
                      </a: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Απόχρωση χρώματος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Τανίνες</a:t>
                      </a: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g/L)</a:t>
                      </a: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8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Δείκτης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HCl</a:t>
                      </a: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(%)</a:t>
                      </a: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813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333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0,282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0,973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175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390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0,189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1,099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467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1,281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</a:t>
                      </a: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473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0,239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</a:t>
                      </a: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0738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487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02D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0,332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0,972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13,6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0738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Εμπορική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0,764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</a:t>
                      </a: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>
          <a:xfrm>
            <a:off x="1316038" y="457200"/>
            <a:ext cx="18308637" cy="2465388"/>
          </a:xfrm>
        </p:spPr>
        <p:txBody>
          <a:bodyPr/>
          <a:lstStyle/>
          <a:p>
            <a:pPr eaLnBrk="1" hangingPunct="1"/>
            <a:r>
              <a:rPr lang="el-GR" dirty="0">
                <a:latin typeface="Arial" charset="0"/>
              </a:rPr>
              <a:t>    Ανασκόπηση </a:t>
            </a:r>
            <a:r>
              <a:rPr lang="el-GR" dirty="0" err="1">
                <a:latin typeface="Arial" charset="0"/>
              </a:rPr>
              <a:t>Αυγουστιάτη</a:t>
            </a:r>
            <a:r>
              <a:rPr lang="el-GR" dirty="0">
                <a:latin typeface="Arial" charset="0"/>
              </a:rPr>
              <a:t> Ζακύνθου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17638" y="2390775"/>
            <a:ext cx="16764000" cy="85820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l-GR">
                <a:solidFill>
                  <a:schemeClr val="tx1"/>
                </a:solidFill>
                <a:latin typeface="Arial" charset="0"/>
              </a:rPr>
              <a:t>	Σύγκριση οίνων με χρήση γηγενών ζυμών με οίνο από εμπορική ζύμη</a:t>
            </a:r>
          </a:p>
          <a:p>
            <a:pPr eaLnBrk="1" hangingPunct="1">
              <a:buFont typeface="Wingdings 3" pitchFamily="18" charset="2"/>
              <a:buNone/>
            </a:pPr>
            <a:r>
              <a:rPr lang="el-GR">
                <a:solidFill>
                  <a:schemeClr val="tx1"/>
                </a:solidFill>
                <a:latin typeface="Arial" charset="0"/>
              </a:rPr>
              <a:t>  	Επιλογή μόνο οίνων με ανώτερα οργανοληπτικά χαρακτηριστικά (συνολική βαθμολογία γευσιγνωσίας)</a:t>
            </a:r>
            <a:endParaRPr lang="en-US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l-GR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l-GR">
                <a:solidFill>
                  <a:schemeClr val="tx1"/>
                </a:solidFill>
                <a:latin typeface="Arial" charset="0"/>
              </a:rPr>
              <a:t>	Ο οίνος από τη </a:t>
            </a:r>
            <a:r>
              <a:rPr lang="el-GR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γηγενή ζύμη 487</a:t>
            </a:r>
            <a:r>
              <a:rPr lang="el-GR">
                <a:solidFill>
                  <a:schemeClr val="tx1"/>
                </a:solidFill>
                <a:latin typeface="Arial" charset="0"/>
              </a:rPr>
              <a:t> φαίνεται να διαθέτει συνολικά τέτοια φυσικοχημικά χαρακτηριστικά και χημική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l-GR">
                <a:solidFill>
                  <a:schemeClr val="tx1"/>
                </a:solidFill>
                <a:latin typeface="Arial" charset="0"/>
              </a:rPr>
              <a:t>	σύσταση που </a:t>
            </a:r>
            <a:r>
              <a:rPr lang="el-GR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τον ξεχωρίζουν</a:t>
            </a:r>
            <a:r>
              <a:rPr lang="el-GR">
                <a:solidFill>
                  <a:schemeClr val="tx1"/>
                </a:solidFill>
                <a:latin typeface="Arial" charset="0"/>
              </a:rPr>
              <a:t> έναντι των υπολοίπων τεσσάρων καθώς και έναντι εκείνου που παράχθηκε με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l-GR">
                <a:solidFill>
                  <a:schemeClr val="tx1"/>
                </a:solidFill>
                <a:latin typeface="Arial" charset="0"/>
              </a:rPr>
              <a:t>	εμπορική ζύμη. Επιπλέον, έλαβε και </a:t>
            </a:r>
            <a:r>
              <a:rPr lang="el-GR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τον ανώτερο βαθμό στην δοκιμή της γευσιγνωσίας 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2925" y="11241088"/>
            <a:ext cx="5830888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88238" y="10521950"/>
            <a:ext cx="1574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3176" name="Group 168"/>
          <p:cNvGraphicFramePr>
            <a:graphicFrameLocks noGrp="1"/>
          </p:cNvGraphicFramePr>
          <p:nvPr/>
        </p:nvGraphicFramePr>
        <p:xfrm>
          <a:off x="2324100" y="3533775"/>
          <a:ext cx="11825288" cy="5318064"/>
        </p:xfrm>
        <a:graphic>
          <a:graphicData uri="http://schemas.openxmlformats.org/drawingml/2006/table">
            <a:tbl>
              <a:tblPr/>
              <a:tblGrid>
                <a:gridCol w="2309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8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9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9838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Αριθμός Ζύμης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Ακεταλδεϋδη 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mg/L)</a:t>
                      </a: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Οξικός αιθυλεστέρας 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mg/L)</a:t>
                      </a: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Οξικός ισοαμυλεστέρας 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mg/L)</a:t>
                      </a: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8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Ανώτερες αλκοόλες 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mg/L)</a:t>
                      </a: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333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02D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17,5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85,7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1,3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192,7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390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12,5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1,1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296,2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467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02D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7,4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74,2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1,1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254,6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473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16,1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56,1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&lt;1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321,1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487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02D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12,5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47,2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1,2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339,4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Εμπορική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27,1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95,1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348,0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1316038" y="457200"/>
            <a:ext cx="18308637" cy="2465388"/>
          </a:xfrm>
        </p:spPr>
        <p:txBody>
          <a:bodyPr/>
          <a:lstStyle/>
          <a:p>
            <a:pPr eaLnBrk="1" hangingPunct="1"/>
            <a:r>
              <a:rPr lang="el-GR" dirty="0">
                <a:latin typeface="Arial" charset="0"/>
              </a:rPr>
              <a:t>    Ανασκόπηση </a:t>
            </a:r>
            <a:r>
              <a:rPr lang="el-GR" dirty="0" err="1">
                <a:latin typeface="Arial" charset="0"/>
              </a:rPr>
              <a:t>Βερτζαμί</a:t>
            </a:r>
            <a:r>
              <a:rPr lang="el-GR" dirty="0">
                <a:latin typeface="Arial" charset="0"/>
              </a:rPr>
              <a:t> Λευκάδας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17638" y="2390775"/>
            <a:ext cx="16764000" cy="8582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  Σύγκριση οίνων με χρήση γηγενών ζυμών με οίνο από εμπορική ζύμη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  231 στελέχη γηγενών ζυμών από τα στερεά υπόλοιπα μετά το πέρας της αυθόρμητης αλκοολικής ζύμωσης 5 τοπικών οίνων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  Επιλογή μόνο οίνων με ανώτερα οργανοληπτικά χαρακτηριστικά (συνολική βαθμολογία γευσιγνωσίας)</a:t>
            </a:r>
            <a:endParaRPr lang="en-US" sz="3200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l-GR" dirty="0"/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2925" y="11241088"/>
            <a:ext cx="5830888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88238" y="10521950"/>
            <a:ext cx="1574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784" name="Group 3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610443"/>
              </p:ext>
            </p:extLst>
          </p:nvPr>
        </p:nvGraphicFramePr>
        <p:xfrm>
          <a:off x="2453268" y="3969834"/>
          <a:ext cx="13515278" cy="6601318"/>
        </p:xfrm>
        <a:graphic>
          <a:graphicData uri="http://schemas.openxmlformats.org/drawingml/2006/table">
            <a:tbl>
              <a:tblPr/>
              <a:tblGrid>
                <a:gridCol w="1910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3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6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89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51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9877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Αριθμός Ζύμης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Γευσιγνωσία</a:t>
                      </a: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Συστάδα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Αντιοξειδωτική ικανότητα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     </a:t>
                      </a: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mmol Trolox/L)</a:t>
                      </a: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Δείκτης φαινολικών ουσιών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Ολικές ανθοκυάνες 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mg/L)</a:t>
                      </a: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866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605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15,07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24,6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099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611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14,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1,46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16,6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969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658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02D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15,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1,67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17,1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106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693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14,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1,67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17,1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066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776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14,86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1,47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8066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817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4,43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1,31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19,3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8066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Εμπορική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3,71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316038" y="457200"/>
            <a:ext cx="18308637" cy="2465388"/>
          </a:xfrm>
        </p:spPr>
        <p:txBody>
          <a:bodyPr/>
          <a:lstStyle/>
          <a:p>
            <a:pPr eaLnBrk="1" hangingPunct="1"/>
            <a:r>
              <a:rPr lang="el-GR" dirty="0">
                <a:latin typeface="Arial" charset="0"/>
              </a:rPr>
              <a:t>    Ανασκόπηση </a:t>
            </a:r>
            <a:r>
              <a:rPr lang="el-GR" dirty="0" err="1">
                <a:latin typeface="Arial" charset="0"/>
              </a:rPr>
              <a:t>Βερτζαμί</a:t>
            </a:r>
            <a:r>
              <a:rPr lang="el-GR" dirty="0">
                <a:latin typeface="Arial" charset="0"/>
              </a:rPr>
              <a:t> Λευκάδας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17638" y="2390775"/>
            <a:ext cx="16764000" cy="8582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	Σύγκριση οίνων με χρήση γηγενών ζυμών με οίνο από εμπορική ζύμη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  	Επιλογή μόνο οίνων με ανώτερα οργανοληπτικά χαρακτηριστικά (συνολική βαθμολογία γευσιγνωσίας)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2925" y="11241088"/>
            <a:ext cx="5830888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88238" y="10521950"/>
            <a:ext cx="1574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50" name="Group 70"/>
          <p:cNvGraphicFramePr>
            <a:graphicFrameLocks noGrp="1"/>
          </p:cNvGraphicFramePr>
          <p:nvPr/>
        </p:nvGraphicFramePr>
        <p:xfrm>
          <a:off x="2324100" y="3533775"/>
          <a:ext cx="11825288" cy="7232590"/>
        </p:xfrm>
        <a:graphic>
          <a:graphicData uri="http://schemas.openxmlformats.org/drawingml/2006/table">
            <a:tbl>
              <a:tblPr/>
              <a:tblGrid>
                <a:gridCol w="2309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8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9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47788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Αριθμός Ζύμης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Ένταση χρώματος</a:t>
                      </a: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Απόχρωση χρώματος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Τανίνες</a:t>
                      </a: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g/L)</a:t>
                      </a: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8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Δείκτης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HCl</a:t>
                      </a: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(%)</a:t>
                      </a: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813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605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0,589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0,897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0,794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15,0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175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0,550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1,092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658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0,680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1,038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1,54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0,580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</a:t>
                      </a: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4,08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0738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776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0,550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1,080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0,344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4,41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0738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817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0,586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2,99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0738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Εμπορική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</a:t>
                      </a: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1316038" y="457200"/>
            <a:ext cx="18308637" cy="2465388"/>
          </a:xfrm>
        </p:spPr>
        <p:txBody>
          <a:bodyPr/>
          <a:lstStyle/>
          <a:p>
            <a:pPr eaLnBrk="1" hangingPunct="1"/>
            <a:r>
              <a:rPr lang="el-GR" dirty="0">
                <a:latin typeface="Arial" charset="0"/>
              </a:rPr>
              <a:t>    Ανασκόπηση </a:t>
            </a:r>
            <a:r>
              <a:rPr lang="el-GR" dirty="0" err="1">
                <a:latin typeface="Arial" charset="0"/>
              </a:rPr>
              <a:t>Βερτζαμί</a:t>
            </a:r>
            <a:r>
              <a:rPr lang="el-GR" dirty="0">
                <a:latin typeface="Arial" charset="0"/>
              </a:rPr>
              <a:t> Λευκάδας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17638" y="2390775"/>
            <a:ext cx="16764000" cy="85820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Σύγκριση οίνων με χρήση γηγενών ζυμών με οίνο από εμπορική ζύμη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– </a:t>
            </a:r>
            <a:r>
              <a:rPr lang="el-GR" dirty="0">
                <a:solidFill>
                  <a:schemeClr val="tx1"/>
                </a:solidFill>
                <a:latin typeface="Arial" charset="0"/>
              </a:rPr>
              <a:t>Πτητικές ενώσεις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	</a:t>
            </a:r>
            <a:endParaRPr lang="el-GR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	Ο οίνος από τη </a:t>
            </a:r>
            <a:r>
              <a: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γηγενή ζύμη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658</a:t>
            </a:r>
            <a:r>
              <a:rPr lang="el-GR" dirty="0">
                <a:solidFill>
                  <a:schemeClr val="tx1"/>
                </a:solidFill>
                <a:latin typeface="Arial" charset="0"/>
              </a:rPr>
              <a:t> φαίνεται να διαθέτει συνολικά τέτοια φυσικοχημικά χαρακτηριστικά και χημική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	σύσταση που </a:t>
            </a:r>
            <a:r>
              <a: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τον ξεχωρίζουν</a:t>
            </a:r>
            <a:r>
              <a:rPr lang="el-GR" dirty="0">
                <a:solidFill>
                  <a:schemeClr val="tx1"/>
                </a:solidFill>
                <a:latin typeface="Arial" charset="0"/>
              </a:rPr>
              <a:t> έναντι των υπολοίπων τεσσάρων καθώς και έναντι εκείνου που παράχθηκε με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l-GR" dirty="0">
                <a:solidFill>
                  <a:schemeClr val="tx1"/>
                </a:solidFill>
                <a:latin typeface="Arial" charset="0"/>
              </a:rPr>
              <a:t>	εμπορική ζύμη. Επιπλέον, έλαβε και </a:t>
            </a:r>
            <a:r>
              <a: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τον ανώτερο βαθμό στην δοκιμή της γευσιγνωσίας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2925" y="11241088"/>
            <a:ext cx="5830888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88238" y="10521950"/>
            <a:ext cx="1574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612" name="Group 108"/>
          <p:cNvGraphicFramePr>
            <a:graphicFrameLocks noGrp="1"/>
          </p:cNvGraphicFramePr>
          <p:nvPr/>
        </p:nvGraphicFramePr>
        <p:xfrm>
          <a:off x="2324100" y="3052763"/>
          <a:ext cx="11825288" cy="6083302"/>
        </p:xfrm>
        <a:graphic>
          <a:graphicData uri="http://schemas.openxmlformats.org/drawingml/2006/table">
            <a:tbl>
              <a:tblPr/>
              <a:tblGrid>
                <a:gridCol w="2309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8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9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04975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Αριθμός Ζύμης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Ακεταλδεϋδη 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mg/L)</a:t>
                      </a: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Οξικός αιθυλεστέρας 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mg/L)</a:t>
                      </a: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Οξικός ισοαμυλεστέρας 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mg/L)</a:t>
                      </a:r>
                      <a:endParaRPr kumimoji="0" lang="el-GR" sz="8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Ανώτερες αλκοόλες 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103F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mg/L)</a:t>
                      </a: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rgbClr val="2103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605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78,0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Ν.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D.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358,6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611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83,1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Ν.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D.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352,9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658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11,1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76,0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Ν.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D.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346,5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26,3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94,0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Ν.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D.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351,5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776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24,2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99,0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Ν.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D.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331,4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817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21,6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92,0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Ν.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D.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360,5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Εμπορική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122,0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Ν.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D.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9425" rtl="0" eaLnBrk="0" fontAlgn="base" latinLnBrk="0" hangingPunct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326,9</a:t>
                      </a: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Y-presentation-template.potx" id="{9C9B09B0-1F71-4417-BE38-06E81E3F7F81}" vid="{C603AA5C-8176-48B0-B4A2-22BB796F96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5783</TotalTime>
  <Words>1646</Words>
  <Application>Microsoft Office PowerPoint</Application>
  <PresentationFormat>Προσαρμογή</PresentationFormat>
  <Paragraphs>615</Paragraphs>
  <Slides>16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Trebuchet MS</vt:lpstr>
      <vt:lpstr>Wingdings</vt:lpstr>
      <vt:lpstr>Wingdings 3</vt:lpstr>
      <vt:lpstr>Facet</vt:lpstr>
      <vt:lpstr>Ποιοτική αναβάθμιση τοπικών οίνων των Ιονίων Νήσων με χρήση γηγενών ζυμών </vt:lpstr>
      <vt:lpstr>    Αντικείμενο του έργου</vt:lpstr>
      <vt:lpstr>    Φάσεις έργου – Ενότητες εργασίας</vt:lpstr>
      <vt:lpstr>    Ανασκόπηση Αυγουστιάτη Ζακύνθου</vt:lpstr>
      <vt:lpstr>    Ανασκόπηση Αυγουστιάτη Ζακύνθου</vt:lpstr>
      <vt:lpstr>    Ανασκόπηση Αυγουστιάτη Ζακύνθου</vt:lpstr>
      <vt:lpstr>    Ανασκόπηση Βερτζαμί Λευκάδας</vt:lpstr>
      <vt:lpstr>    Ανασκόπηση Βερτζαμί Λευκάδας</vt:lpstr>
      <vt:lpstr>    Ανασκόπηση Βερτζαμί Λευκάδας</vt:lpstr>
      <vt:lpstr>    Ανασκόπηση Κακοτρύγη Κέρκυρας</vt:lpstr>
      <vt:lpstr>    Ανασκόπηση Κακοτρύγη Κέρκυρας</vt:lpstr>
      <vt:lpstr>    Ανασκόπηση Κακοτρύγη Κέρκυρας</vt:lpstr>
      <vt:lpstr>Δημιουργία Τράπεζας Ζυμών</vt:lpstr>
      <vt:lpstr>  Ομάδα έργου</vt:lpstr>
      <vt:lpstr>    Που θα μας βρείτε</vt:lpstr>
      <vt:lpstr>    Ευχαριστίες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Makis Stamatelatos</dc:creator>
  <cp:lastModifiedBy>DIONYSIOS KOULOUGLIOTIS</cp:lastModifiedBy>
  <cp:revision>120</cp:revision>
  <dcterms:created xsi:type="dcterms:W3CDTF">2019-02-07T14:06:46Z</dcterms:created>
  <dcterms:modified xsi:type="dcterms:W3CDTF">2024-11-09T17:00:34Z</dcterms:modified>
</cp:coreProperties>
</file>