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8" r:id="rId4"/>
    <p:sldId id="269" r:id="rId5"/>
    <p:sldId id="278" r:id="rId6"/>
    <p:sldId id="283" r:id="rId7"/>
    <p:sldId id="282" r:id="rId8"/>
    <p:sldId id="284" r:id="rId9"/>
    <p:sldId id="261" r:id="rId10"/>
    <p:sldId id="273" r:id="rId11"/>
    <p:sldId id="274" r:id="rId12"/>
    <p:sldId id="262" r:id="rId13"/>
    <p:sldId id="288" r:id="rId14"/>
    <p:sldId id="289" r:id="rId15"/>
    <p:sldId id="290" r:id="rId16"/>
    <p:sldId id="291" r:id="rId17"/>
    <p:sldId id="292" r:id="rId18"/>
    <p:sldId id="276" r:id="rId19"/>
    <p:sldId id="29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Ik1KPgHAhU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C9418-B097-874F-2D5C-010D67D19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7680" y="1506732"/>
            <a:ext cx="5698533" cy="850436"/>
          </a:xfrm>
        </p:spPr>
        <p:txBody>
          <a:bodyPr>
            <a:noAutofit/>
          </a:bodyPr>
          <a:lstStyle/>
          <a:p>
            <a:r>
              <a:rPr lang="el-GR" sz="6600" dirty="0" err="1">
                <a:latin typeface="Bahnschrift SemiBold Condensed" panose="020B0502040204020203" pitchFamily="34" charset="0"/>
              </a:rPr>
              <a:t>Ελαιοπαρατηρητής</a:t>
            </a:r>
            <a:endParaRPr lang="el-GR" sz="6600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Picture 4" descr="A picture containing font, text, graphics, logo&#10;&#10;Description automatically generated">
            <a:extLst>
              <a:ext uri="{FF2B5EF4-FFF2-40B4-BE49-F238E27FC236}">
                <a16:creationId xmlns:a16="http://schemas.microsoft.com/office/drawing/2014/main" id="{B71DD361-E46D-4565-8E76-0BACE132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25" y="432417"/>
            <a:ext cx="2754655" cy="1074315"/>
          </a:xfrm>
          <a:prstGeom prst="rect">
            <a:avLst/>
          </a:prstGeom>
        </p:spPr>
      </p:pic>
      <p:pic>
        <p:nvPicPr>
          <p:cNvPr id="10" name="Picture 9" descr="A picture containing map, text, sketch, diagram&#10;&#10;Description automatically generated">
            <a:extLst>
              <a:ext uri="{FF2B5EF4-FFF2-40B4-BE49-F238E27FC236}">
                <a16:creationId xmlns:a16="http://schemas.microsoft.com/office/drawing/2014/main" id="{02FEB731-0AA5-A13B-9949-FE387823A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13" y="2823945"/>
            <a:ext cx="3301877" cy="3340567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στιγμιότυπο οθόνης, γραμματοσειρά, Μπελ ηλεκτρίκ&#10;&#10;Περιγραφή που δημιουργήθηκε αυτόματα">
            <a:extLst>
              <a:ext uri="{FF2B5EF4-FFF2-40B4-BE49-F238E27FC236}">
                <a16:creationId xmlns:a16="http://schemas.microsoft.com/office/drawing/2014/main" id="{82F0A156-0D98-1284-445C-890C3EB18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660" y="4680715"/>
            <a:ext cx="5225913" cy="1310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0C010F-FB8C-B146-F824-26293BE1B255}"/>
              </a:ext>
            </a:extLst>
          </p:cNvPr>
          <p:cNvSpPr txBox="1"/>
          <p:nvPr/>
        </p:nvSpPr>
        <p:spPr>
          <a:xfrm>
            <a:off x="3911290" y="2767280"/>
            <a:ext cx="60967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b="1" dirty="0">
                <a:solidFill>
                  <a:srgbClr val="92D050"/>
                </a:solidFill>
              </a:rPr>
              <a:t>Ανάπτυξη</a:t>
            </a:r>
            <a:r>
              <a:rPr lang="en-US" sz="2000" b="1" dirty="0">
                <a:solidFill>
                  <a:srgbClr val="92D050"/>
                </a:solidFill>
              </a:rPr>
              <a:t> έξυπνης εφαρμογής για την απομακρυσμένη παρακολούθηση και πρόβλεψη σε πραγματικό χρόνο της δακοπροσβολής και των ασθενειών του ελαιώνα </a:t>
            </a:r>
          </a:p>
        </p:txBody>
      </p:sp>
    </p:spTree>
    <p:extLst>
      <p:ext uri="{BB962C8B-B14F-4D97-AF65-F5344CB8AC3E}">
        <p14:creationId xmlns:p14="http://schemas.microsoft.com/office/powerpoint/2010/main" val="1122515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4018-A81A-3642-20B2-519AA0C88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46" y="609600"/>
            <a:ext cx="3729076" cy="1320800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Bahnschrift SemiBold Condensed" panose="020B0502040204020203" pitchFamily="34" charset="0"/>
              </a:rPr>
              <a:t>AI </a:t>
            </a:r>
            <a:r>
              <a:rPr lang="el-GR" dirty="0">
                <a:latin typeface="Bahnschrift SemiBold Condensed" panose="020B0502040204020203" pitchFamily="34" charset="0"/>
              </a:rPr>
              <a:t>για Αναγνώριση Δάκου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86DA1-F77B-8A16-7AA7-AB883E9CD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67" y="2160589"/>
            <a:ext cx="3720916" cy="35607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0" dirty="0" err="1">
                <a:effectLst/>
                <a:latin typeface="Bahnschrift SemiBold Condensedίως κείμενο)"/>
              </a:rPr>
              <a:t>Dacus</a:t>
            </a:r>
            <a:r>
              <a:rPr lang="en-US" b="1" i="0" dirty="0">
                <a:effectLst/>
                <a:latin typeface="Bahnschrift SemiBold Condensedίως κείμενο)"/>
              </a:rPr>
              <a:t> Image Recognition Research (DIRT) API</a:t>
            </a:r>
          </a:p>
          <a:p>
            <a:r>
              <a:rPr lang="en-US" dirty="0"/>
              <a:t>API </a:t>
            </a:r>
            <a:r>
              <a:rPr lang="el-GR" dirty="0"/>
              <a:t>για την αναγνώριση του πλήθους δάκου από φωτογραφίες.</a:t>
            </a:r>
          </a:p>
        </p:txBody>
      </p:sp>
      <p:pic>
        <p:nvPicPr>
          <p:cNvPr id="5" name="Picture 4" descr="A picture containing sink, plumbing fixture, yellow, bathroom&#10;&#10;Description automatically generated">
            <a:extLst>
              <a:ext uri="{FF2B5EF4-FFF2-40B4-BE49-F238E27FC236}">
                <a16:creationId xmlns:a16="http://schemas.microsoft.com/office/drawing/2014/main" id="{F5C9F24F-F193-9D7B-8E83-F46AF5633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035" y="1583033"/>
            <a:ext cx="4602747" cy="318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0C3FD-0BCF-82A5-BC6E-1CAFBE2B0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l-GR" dirty="0">
                <a:latin typeface="Bahnschrift SemiBold Condensed" panose="020B0502040204020203" pitchFamily="34" charset="0"/>
              </a:rPr>
              <a:t>Υπολογισμός πρόβλεψης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661A4-4BA0-82A0-F9C4-0634CF785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el-GR" dirty="0">
                <a:latin typeface="Bahnschrift SemiBold Condensedίως κείμενο)"/>
              </a:rPr>
              <a:t>Στοχαστικό μοντέλο
Υπολογισμός της χωρικής κατανομής του πληθυσμού του δάκου
Υπολογισμός γεννήσεων-θανάτων του δάκου με βάση το </a:t>
            </a:r>
            <a:r>
              <a:rPr lang="el-GR" dirty="0" err="1">
                <a:latin typeface="Bahnschrift SemiBold Condensedίως κείμενο)"/>
              </a:rPr>
              <a:t>μικροκλίμα</a:t>
            </a:r>
            <a:r>
              <a:rPr lang="el-GR" dirty="0">
                <a:latin typeface="Bahnschrift SemiBold Condensedίως κείμενο)"/>
              </a:rPr>
              <a:t>
Σύστημα Υποστήριξης Αποφάσεων</a:t>
            </a:r>
          </a:p>
        </p:txBody>
      </p:sp>
      <p:pic>
        <p:nvPicPr>
          <p:cNvPr id="5" name="Εικόνα 4" descr="Εικόνα που περιέχει εξωτερικός χώρος/ύπαιθρος, ουρανός, δέντρο, φυτό&#10;&#10;Περιγραφή που δημιουργήθηκε αυτόματα">
            <a:extLst>
              <a:ext uri="{FF2B5EF4-FFF2-40B4-BE49-F238E27FC236}">
                <a16:creationId xmlns:a16="http://schemas.microsoft.com/office/drawing/2014/main" id="{2F0529A3-48C0-C93B-E635-F80D48D8C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71" r="2" b="11626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2" name="Isosceles Triangle 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8622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0DEBD-BF6A-F65B-52F3-0F7F281F0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471" y="233820"/>
            <a:ext cx="8596668" cy="1320800"/>
          </a:xfrm>
        </p:spPr>
        <p:txBody>
          <a:bodyPr/>
          <a:lstStyle/>
          <a:p>
            <a:r>
              <a:rPr lang="en-US" dirty="0">
                <a:latin typeface="Bahnschrift SemiBold Condensed" panose="020B0502040204020203" pitchFamily="34" charset="0"/>
              </a:rPr>
              <a:t>User Interface</a:t>
            </a:r>
            <a:endParaRPr lang="el-GR" dirty="0">
              <a:latin typeface="Bahnschrift SemiBold Condense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F44C9-6519-898A-8BDB-F8CE04C99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45" y="995668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Χάρτης παρακολούθησης θέσεων </a:t>
            </a:r>
            <a:r>
              <a:rPr lang="el-GR" dirty="0" err="1"/>
              <a:t>ελαιοπαρατηρητών</a:t>
            </a:r>
            <a:endParaRPr lang="el-GR" dirty="0"/>
          </a:p>
          <a:p>
            <a:r>
              <a:rPr lang="el-GR" dirty="0"/>
              <a:t>Αναλυτική αναφορά θέσεων</a:t>
            </a:r>
          </a:p>
          <a:p>
            <a:r>
              <a:rPr lang="el-GR" dirty="0"/>
              <a:t>Παρουσίαση πλήθος δάκου σε πραγματικό χρόνο</a:t>
            </a:r>
          </a:p>
          <a:p>
            <a:r>
              <a:rPr lang="el-GR" dirty="0"/>
              <a:t>Επιλογή χρόνου εμφάνισης δεδομένων</a:t>
            </a:r>
          </a:p>
          <a:p>
            <a:r>
              <a:rPr lang="el-GR" dirty="0"/>
              <a:t>Παρουσίαση ημερομηνίας πρόβλεψης πλήθος δάκου</a:t>
            </a:r>
            <a:endParaRPr lang="el-GR" dirty="0">
              <a:latin typeface="Bahnschrift SemiBold Condensedίως κείμενο)"/>
            </a:endParaRPr>
          </a:p>
        </p:txBody>
      </p:sp>
      <p:grpSp>
        <p:nvGrpSpPr>
          <p:cNvPr id="4" name="Group 70">
            <a:extLst>
              <a:ext uri="{FF2B5EF4-FFF2-40B4-BE49-F238E27FC236}">
                <a16:creationId xmlns:a16="http://schemas.microsoft.com/office/drawing/2014/main" id="{30CEE4A8-7AD2-DE6B-509B-2727725FF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B9F482-59AC-45E8-0075-BD039B3EC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052840-8D13-6BCD-B57F-3D09FC289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>
              <a:extLst>
                <a:ext uri="{FF2B5EF4-FFF2-40B4-BE49-F238E27FC236}">
                  <a16:creationId xmlns:a16="http://schemas.microsoft.com/office/drawing/2014/main" id="{F9EEA0B6-B5C6-9BA5-B2A3-1FD3738F0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8" name="Rectangle 25">
              <a:extLst>
                <a:ext uri="{FF2B5EF4-FFF2-40B4-BE49-F238E27FC236}">
                  <a16:creationId xmlns:a16="http://schemas.microsoft.com/office/drawing/2014/main" id="{9FBC5441-7B5B-96AC-B2F4-292736681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A5E2F2A9-4BFF-F48C-FA8C-888F89DBA0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0" name="Rectangle 27">
              <a:extLst>
                <a:ext uri="{FF2B5EF4-FFF2-40B4-BE49-F238E27FC236}">
                  <a16:creationId xmlns:a16="http://schemas.microsoft.com/office/drawing/2014/main" id="{D3415CE4-EC81-2F46-1156-E4AFB514C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1" name="Rectangle 28">
              <a:extLst>
                <a:ext uri="{FF2B5EF4-FFF2-40B4-BE49-F238E27FC236}">
                  <a16:creationId xmlns:a16="http://schemas.microsoft.com/office/drawing/2014/main" id="{23E7C7BF-D21A-E10B-FC2F-D192D432E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A09CF046-5470-3CD4-13C9-2ACDBA15C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E80FD2A-D3DC-FA64-DC07-E44D16413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E573D343-E418-5D0E-4638-85EC9397C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</p:grpSp>
      <p:pic>
        <p:nvPicPr>
          <p:cNvPr id="16" name="Content Placeholder 8" descr="A picture containing text, water, aerial photography, aerial&#10;&#10;Description automatically generated">
            <a:extLst>
              <a:ext uri="{FF2B5EF4-FFF2-40B4-BE49-F238E27FC236}">
                <a16:creationId xmlns:a16="http://schemas.microsoft.com/office/drawing/2014/main" id="{2CA32F10-DBA5-BFCB-FF16-F97B5D6C9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628" y="471874"/>
            <a:ext cx="6106653" cy="3658873"/>
          </a:xfrm>
          <a:prstGeom prst="rect">
            <a:avLst/>
          </a:prstGeom>
        </p:spPr>
      </p:pic>
      <p:pic>
        <p:nvPicPr>
          <p:cNvPr id="17" name="Εικόνα 3" descr="Εικόνα που περιέχει κείμενο, στιγμιότυπο οθόνης, γράφημα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F4A3DC94-5963-F429-C753-1A98D3507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90" y="3519813"/>
            <a:ext cx="6815015" cy="301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67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BF886-1132-4D15-50B0-666311981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3600" dirty="0" err="1"/>
              <a:t>Τεχνοβλαστός</a:t>
            </a:r>
            <a:r>
              <a:rPr lang="el-GR" sz="3600" dirty="0"/>
              <a:t> του Ιονίου Πανεπιστημίου</a:t>
            </a:r>
          </a:p>
          <a:p>
            <a:r>
              <a:rPr lang="el-GR" sz="3600" dirty="0"/>
              <a:t>Ιδρύθηκε βασισμένος και στα αποτελέσματα του έργου </a:t>
            </a:r>
            <a:r>
              <a:rPr lang="el-GR" sz="3600" dirty="0" err="1"/>
              <a:t>Ελαιοπαρατηρητής</a:t>
            </a:r>
            <a:endParaRPr lang="el-GR" sz="3600" dirty="0"/>
          </a:p>
          <a:p>
            <a:endParaRPr lang="el-GR" dirty="0"/>
          </a:p>
        </p:txBody>
      </p:sp>
      <p:pic>
        <p:nvPicPr>
          <p:cNvPr id="4" name="Picture 3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FEAF9125-30D6-D6A3-9319-CA26DD76B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00" y="539015"/>
            <a:ext cx="8671553" cy="117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91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with images on it&#10;&#10;Description automatically generated">
            <a:extLst>
              <a:ext uri="{FF2B5EF4-FFF2-40B4-BE49-F238E27FC236}">
                <a16:creationId xmlns:a16="http://schemas.microsoft.com/office/drawing/2014/main" id="{47784F65-881F-E1A8-02FF-734DC8677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4" r="2" b="37003"/>
          <a:stretch/>
        </p:blipFill>
        <p:spPr>
          <a:xfrm>
            <a:off x="5114669" y="3085782"/>
            <a:ext cx="7075141" cy="3929406"/>
          </a:xfrm>
          <a:prstGeom prst="rect">
            <a:avLst/>
          </a:prstGeom>
        </p:spPr>
      </p:pic>
      <p:pic>
        <p:nvPicPr>
          <p:cNvPr id="5" name="Picture 4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98F7BA92-E40A-2876-1973-A60BEA5CC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" r="8202" b="2"/>
          <a:stretch/>
        </p:blipFill>
        <p:spPr>
          <a:xfrm>
            <a:off x="820748" y="2878355"/>
            <a:ext cx="4010830" cy="3343135"/>
          </a:xfrm>
          <a:prstGeom prst="rect">
            <a:avLst/>
          </a:prstGeom>
        </p:spPr>
      </p:pic>
      <p:pic>
        <p:nvPicPr>
          <p:cNvPr id="6" name="Picture 2" descr="image">
            <a:extLst>
              <a:ext uri="{FF2B5EF4-FFF2-40B4-BE49-F238E27FC236}">
                <a16:creationId xmlns:a16="http://schemas.microsoft.com/office/drawing/2014/main" id="{9449BA14-0793-1047-A69D-C8B6460A7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79" b="-2"/>
          <a:stretch/>
        </p:blipFill>
        <p:spPr bwMode="auto">
          <a:xfrm>
            <a:off x="5915320" y="0"/>
            <a:ext cx="5843046" cy="389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3A059DF-403A-4C77-CD15-24651DABC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498" y="6316277"/>
            <a:ext cx="2546098" cy="541723"/>
          </a:xfrm>
          <a:prstGeom prst="rect">
            <a:avLst/>
          </a:prstGeom>
        </p:spPr>
      </p:pic>
      <p:pic>
        <p:nvPicPr>
          <p:cNvPr id="9" name="Picture 8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0817F9E7-E283-FB97-7A64-4051573C8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76" y="6300798"/>
            <a:ext cx="4010831" cy="541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32ED0C-CC8F-A58E-09EF-879B139BF576}"/>
              </a:ext>
            </a:extLst>
          </p:cNvPr>
          <p:cNvSpPr txBox="1"/>
          <p:nvPr/>
        </p:nvSpPr>
        <p:spPr>
          <a:xfrm>
            <a:off x="-71145" y="274681"/>
            <a:ext cx="60998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000" dirty="0"/>
              <a:t>Συνεργασία με μεγάλη εταιρία του κλάδου του πρωτογενή τομέα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000" dirty="0"/>
              <a:t>Συμμετοχή στην </a:t>
            </a:r>
            <a:r>
              <a:rPr lang="it-IT" sz="2000" dirty="0"/>
              <a:t>Agrotica 2024</a:t>
            </a:r>
            <a:endParaRPr lang="el-GR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000" dirty="0" err="1"/>
              <a:t>Συνδιοργάνωση</a:t>
            </a:r>
            <a:r>
              <a:rPr lang="el-GR" sz="2000" dirty="0"/>
              <a:t> Ημερίδας </a:t>
            </a:r>
            <a:r>
              <a:rPr lang="el-GR" sz="2000" b="0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με θέμα "Ηλεκτρονική </a:t>
            </a:r>
            <a:r>
              <a:rPr lang="el-GR" sz="2000" b="0" i="0" dirty="0" err="1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Δακοπαγίδα</a:t>
            </a:r>
            <a:r>
              <a:rPr lang="el-GR" sz="2000" b="0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 - Τεχνολογίες στην υπηρεσία του Αγρότη" 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138365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5BE48-B41D-3402-DE9F-4E7A08AF6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C3C75-DB14-1F0D-A1C5-EB4CE507D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B28687BF-5566-5506-22F9-C39E74B45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7010A6-7F61-21EE-BE62-7A5D93F0A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C20D0829-A330-E4DF-F54C-2A18A263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320A3A-1E24-475B-4935-707B59389D74}"/>
              </a:ext>
            </a:extLst>
          </p:cNvPr>
          <p:cNvSpPr txBox="1">
            <a:spLocks/>
          </p:cNvSpPr>
          <p:nvPr/>
        </p:nvSpPr>
        <p:spPr>
          <a:xfrm>
            <a:off x="673754" y="643467"/>
            <a:ext cx="4203045" cy="137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6600" dirty="0"/>
              <a:t>Οδυσσέας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05F6CA6-2ACA-C078-A3D2-A8A269B91DC3}"/>
              </a:ext>
            </a:extLst>
          </p:cNvPr>
          <p:cNvSpPr txBox="1">
            <a:spLocks/>
          </p:cNvSpPr>
          <p:nvPr/>
        </p:nvSpPr>
        <p:spPr>
          <a:xfrm>
            <a:off x="1669592" y="3202252"/>
            <a:ext cx="10086104" cy="344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3600" dirty="0">
                <a:solidFill>
                  <a:srgbClr val="7030A0"/>
                </a:solidFill>
              </a:rPr>
              <a:t>Βελτιστοποίηση Ολοκληρωμένου συστήματος Ψηφιακών </a:t>
            </a:r>
            <a:r>
              <a:rPr lang="el-GR" sz="3600" dirty="0" err="1">
                <a:solidFill>
                  <a:srgbClr val="7030A0"/>
                </a:solidFill>
              </a:rPr>
              <a:t>Δακοπαγίδων</a:t>
            </a:r>
            <a:endParaRPr lang="el-GR" sz="3600" dirty="0">
              <a:solidFill>
                <a:srgbClr val="7030A0"/>
              </a:solidFill>
            </a:endParaRPr>
          </a:p>
          <a:p>
            <a:endParaRPr lang="el-GR" sz="3600" dirty="0">
              <a:solidFill>
                <a:srgbClr val="7030A0"/>
              </a:solidFill>
            </a:endParaRPr>
          </a:p>
          <a:p>
            <a:r>
              <a:rPr lang="el-GR" sz="3600" dirty="0">
                <a:solidFill>
                  <a:srgbClr val="7030A0"/>
                </a:solidFill>
              </a:rPr>
              <a:t>Παρακολούθηση/αποτύπωση ψεκασμών</a:t>
            </a:r>
          </a:p>
          <a:p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529FF708-2F71-1B98-F40F-3A7178DC9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0A1A66-477B-C075-9F32-BDB762206115}"/>
              </a:ext>
            </a:extLst>
          </p:cNvPr>
          <p:cNvSpPr txBox="1"/>
          <p:nvPr/>
        </p:nvSpPr>
        <p:spPr>
          <a:xfrm>
            <a:off x="6059165" y="138060"/>
            <a:ext cx="61014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Τμήμα Προστασίας Φυτών</a:t>
            </a:r>
            <a:b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l-GR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Δ/</a:t>
            </a:r>
            <a:r>
              <a:rPr lang="el-GR" sz="2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νση</a:t>
            </a:r>
            <a:r>
              <a:rPr lang="el-GR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Προστασίας Φυτ. Παραγωγής</a:t>
            </a:r>
            <a:b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l-GR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Γεν. Δ/</a:t>
            </a:r>
            <a:r>
              <a:rPr lang="el-GR" sz="2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νση</a:t>
            </a:r>
            <a:r>
              <a:rPr lang="el-GR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Γεωργίας</a:t>
            </a:r>
            <a:b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l-GR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Υπ. Αγροτικής Ανάπτυξης και Τροφίμων</a:t>
            </a:r>
            <a:br>
              <a:rPr lang="el-GR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C5E085-E6D6-9F1A-95A5-D43D8DCCD7C7}"/>
              </a:ext>
            </a:extLst>
          </p:cNvPr>
          <p:cNvSpPr txBox="1"/>
          <p:nvPr/>
        </p:nvSpPr>
        <p:spPr>
          <a:xfrm>
            <a:off x="283120" y="2071914"/>
            <a:ext cx="61014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>
                <a:solidFill>
                  <a:srgbClr val="92D050"/>
                </a:solidFill>
              </a:rPr>
              <a:t>Περιφέρεια Ιονίων Νήσων</a:t>
            </a:r>
          </a:p>
        </p:txBody>
      </p:sp>
    </p:spTree>
    <p:extLst>
      <p:ext uri="{BB962C8B-B14F-4D97-AF65-F5344CB8AC3E}">
        <p14:creationId xmlns:p14="http://schemas.microsoft.com/office/powerpoint/2010/main" val="3805986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BD1BA4D-EF64-06D3-9572-56391CB41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92" y="298516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l-GR" dirty="0"/>
              <a:t> Προσκεκλημένος Ομιλητής στο Συνέδριο 4</a:t>
            </a:r>
            <a:r>
              <a:rPr lang="el-GR" baseline="30000" dirty="0"/>
              <a:t>Ε</a:t>
            </a:r>
            <a:r>
              <a:rPr lang="el-GR" dirty="0"/>
              <a:t>-“Σύγχρονες μορφές </a:t>
            </a:r>
            <a:r>
              <a:rPr lang="el-GR" dirty="0" err="1"/>
              <a:t>δακοπροστασίας</a:t>
            </a:r>
            <a:r>
              <a:rPr lang="el-GR" dirty="0"/>
              <a:t> των ελαιώνων”</a:t>
            </a:r>
            <a:r>
              <a:rPr lang="en-US" dirty="0"/>
              <a:t> </a:t>
            </a:r>
            <a:r>
              <a:rPr lang="el-GR" dirty="0"/>
              <a:t>Γεωπονικό Πανεπιστήμιο Αθηνών</a:t>
            </a:r>
            <a:br>
              <a:rPr lang="el-GR" dirty="0"/>
            </a:br>
            <a:r>
              <a:rPr lang="en-US" b="1" dirty="0"/>
              <a:t>-</a:t>
            </a:r>
            <a:r>
              <a:rPr lang="el-GR" b="1" dirty="0"/>
              <a:t> </a:t>
            </a:r>
            <a:r>
              <a:rPr lang="el-GR" sz="4400" b="1" dirty="0"/>
              <a:t>Βραβείο Καινοτομίας</a:t>
            </a:r>
          </a:p>
        </p:txBody>
      </p:sp>
      <p:pic>
        <p:nvPicPr>
          <p:cNvPr id="7" name="Content Placeholder 4" descr="A close-up of a glass plaque&#10;&#10;Description automatically generated">
            <a:extLst>
              <a:ext uri="{FF2B5EF4-FFF2-40B4-BE49-F238E27FC236}">
                <a16:creationId xmlns:a16="http://schemas.microsoft.com/office/drawing/2014/main" id="{A8A72861-9F69-2AE4-9646-5749716C5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17920" y="2719471"/>
            <a:ext cx="5974080" cy="4138530"/>
          </a:xfrm>
        </p:spPr>
      </p:pic>
      <p:pic>
        <p:nvPicPr>
          <p:cNvPr id="8" name="Μ. Αυλωνίτης ｜ Συνέδριο της 4Ε：  «Σύγχρονες μορφές δακοπ">
            <a:hlinkClick r:id="" action="ppaction://media"/>
            <a:extLst>
              <a:ext uri="{FF2B5EF4-FFF2-40B4-BE49-F238E27FC236}">
                <a16:creationId xmlns:a16="http://schemas.microsoft.com/office/drawing/2014/main" id="{1882DD9F-A1BA-68FF-52C1-BA4CE77006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719470"/>
            <a:ext cx="7435048" cy="418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9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6B68B-A613-D70D-04BE-CFB2DD887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11" y="244049"/>
            <a:ext cx="8596668" cy="1320800"/>
          </a:xfrm>
        </p:spPr>
        <p:txBody>
          <a:bodyPr>
            <a:normAutofit fontScale="9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l-GR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Προσκεκλημένος Ομιλητής - Πανελλαδικό Διαδικτυακό Επιμορφωτικό Σεμινάριο για Τομεάρχες Δακοκτονίας</a:t>
            </a:r>
            <a:br>
              <a:rPr lang="el-GR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l-GR" sz="32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352E7A-C601-21BB-9C92-B6247F1C7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110" y="1564849"/>
            <a:ext cx="7327455" cy="51328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B9B8C3-8100-BE33-56B7-A6EB93F857E7}"/>
              </a:ext>
            </a:extLst>
          </p:cNvPr>
          <p:cNvSpPr txBox="1"/>
          <p:nvPr/>
        </p:nvSpPr>
        <p:spPr>
          <a:xfrm>
            <a:off x="154365" y="2542957"/>
            <a:ext cx="609678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Τμήμα Προστασίας Φυτών</a:t>
            </a:r>
            <a:b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l-GR" sz="2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Δ/</a:t>
            </a:r>
            <a:r>
              <a:rPr lang="el-GR" sz="2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νση</a:t>
            </a:r>
            <a:r>
              <a:rPr lang="el-GR" sz="2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Προστασίας Φυτ. Παραγωγής</a:t>
            </a:r>
            <a:b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l-GR" sz="2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Γεν. Δ/</a:t>
            </a:r>
            <a:r>
              <a:rPr lang="el-GR" sz="28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νση</a:t>
            </a:r>
            <a:r>
              <a:rPr lang="el-GR" sz="2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Γεωργίας</a:t>
            </a:r>
            <a:b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l-GR" sz="2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Υπ. Αγροτικής Ανάπτυξης και Τροφίμων</a:t>
            </a:r>
            <a:br>
              <a:rPr lang="el-GR" sz="2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l-GR" sz="2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l-GR" sz="2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https://youtu.be/8Ik1KPgHAhU</a:t>
            </a:r>
            <a:b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7946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56D08850-D3C1-15BC-2AB2-D04F1B3BF08B}"/>
              </a:ext>
            </a:extLst>
          </p:cNvPr>
          <p:cNvSpPr/>
          <p:nvPr/>
        </p:nvSpPr>
        <p:spPr>
          <a:xfrm>
            <a:off x="351474" y="3142269"/>
            <a:ext cx="2139208" cy="3626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22E93D-C86E-FA73-FC27-0B54C94A10DF}"/>
              </a:ext>
            </a:extLst>
          </p:cNvPr>
          <p:cNvGrpSpPr/>
          <p:nvPr/>
        </p:nvGrpSpPr>
        <p:grpSpPr>
          <a:xfrm>
            <a:off x="677333" y="4583918"/>
            <a:ext cx="1652745" cy="1899708"/>
            <a:chOff x="5870960" y="4319127"/>
            <a:chExt cx="1652745" cy="189970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0CB18B6-FAA0-B02B-16FF-A0EDBE6070BC}"/>
                </a:ext>
              </a:extLst>
            </p:cNvPr>
            <p:cNvSpPr/>
            <p:nvPr/>
          </p:nvSpPr>
          <p:spPr>
            <a:xfrm>
              <a:off x="6478866" y="5173996"/>
              <a:ext cx="1044839" cy="1044839"/>
            </a:xfrm>
            <a:custGeom>
              <a:avLst/>
              <a:gdLst>
                <a:gd name="connsiteX0" fmla="*/ 741631 w 1044839"/>
                <a:gd name="connsiteY0" fmla="*/ 166588 h 1044839"/>
                <a:gd name="connsiteX1" fmla="*/ 822903 w 1044839"/>
                <a:gd name="connsiteY1" fmla="*/ 98389 h 1044839"/>
                <a:gd name="connsiteX2" fmla="*/ 887830 w 1044839"/>
                <a:gd name="connsiteY2" fmla="*/ 152869 h 1044839"/>
                <a:gd name="connsiteX3" fmla="*/ 834780 w 1044839"/>
                <a:gd name="connsiteY3" fmla="*/ 244749 h 1044839"/>
                <a:gd name="connsiteX4" fmla="*/ 919070 w 1044839"/>
                <a:gd name="connsiteY4" fmla="*/ 390744 h 1044839"/>
                <a:gd name="connsiteX5" fmla="*/ 1025165 w 1044839"/>
                <a:gd name="connsiteY5" fmla="*/ 390740 h 1044839"/>
                <a:gd name="connsiteX6" fmla="*/ 1039883 w 1044839"/>
                <a:gd name="connsiteY6" fmla="*/ 474208 h 1044839"/>
                <a:gd name="connsiteX7" fmla="*/ 940185 w 1044839"/>
                <a:gd name="connsiteY7" fmla="*/ 510493 h 1044839"/>
                <a:gd name="connsiteX8" fmla="*/ 910911 w 1044839"/>
                <a:gd name="connsiteY8" fmla="*/ 676512 h 1044839"/>
                <a:gd name="connsiteX9" fmla="*/ 992187 w 1044839"/>
                <a:gd name="connsiteY9" fmla="*/ 744706 h 1044839"/>
                <a:gd name="connsiteX10" fmla="*/ 949809 w 1044839"/>
                <a:gd name="connsiteY10" fmla="*/ 818107 h 1044839"/>
                <a:gd name="connsiteX11" fmla="*/ 850113 w 1044839"/>
                <a:gd name="connsiteY11" fmla="*/ 781817 h 1044839"/>
                <a:gd name="connsiteX12" fmla="*/ 720973 w 1044839"/>
                <a:gd name="connsiteY12" fmla="*/ 890178 h 1044839"/>
                <a:gd name="connsiteX13" fmla="*/ 739399 w 1044839"/>
                <a:gd name="connsiteY13" fmla="*/ 994661 h 1044839"/>
                <a:gd name="connsiteX14" fmla="*/ 659755 w 1044839"/>
                <a:gd name="connsiteY14" fmla="*/ 1023650 h 1044839"/>
                <a:gd name="connsiteX15" fmla="*/ 606709 w 1044839"/>
                <a:gd name="connsiteY15" fmla="*/ 931767 h 1044839"/>
                <a:gd name="connsiteX16" fmla="*/ 438129 w 1044839"/>
                <a:gd name="connsiteY16" fmla="*/ 931767 h 1044839"/>
                <a:gd name="connsiteX17" fmla="*/ 385084 w 1044839"/>
                <a:gd name="connsiteY17" fmla="*/ 1023650 h 1044839"/>
                <a:gd name="connsiteX18" fmla="*/ 305440 w 1044839"/>
                <a:gd name="connsiteY18" fmla="*/ 994661 h 1044839"/>
                <a:gd name="connsiteX19" fmla="*/ 323866 w 1044839"/>
                <a:gd name="connsiteY19" fmla="*/ 890178 h 1044839"/>
                <a:gd name="connsiteX20" fmla="*/ 194726 w 1044839"/>
                <a:gd name="connsiteY20" fmla="*/ 781817 h 1044839"/>
                <a:gd name="connsiteX21" fmla="*/ 95030 w 1044839"/>
                <a:gd name="connsiteY21" fmla="*/ 818107 h 1044839"/>
                <a:gd name="connsiteX22" fmla="*/ 52652 w 1044839"/>
                <a:gd name="connsiteY22" fmla="*/ 744706 h 1044839"/>
                <a:gd name="connsiteX23" fmla="*/ 133928 w 1044839"/>
                <a:gd name="connsiteY23" fmla="*/ 676511 h 1044839"/>
                <a:gd name="connsiteX24" fmla="*/ 104654 w 1044839"/>
                <a:gd name="connsiteY24" fmla="*/ 510492 h 1044839"/>
                <a:gd name="connsiteX25" fmla="*/ 4956 w 1044839"/>
                <a:gd name="connsiteY25" fmla="*/ 474208 h 1044839"/>
                <a:gd name="connsiteX26" fmla="*/ 19674 w 1044839"/>
                <a:gd name="connsiteY26" fmla="*/ 390740 h 1044839"/>
                <a:gd name="connsiteX27" fmla="*/ 125769 w 1044839"/>
                <a:gd name="connsiteY27" fmla="*/ 390743 h 1044839"/>
                <a:gd name="connsiteX28" fmla="*/ 210059 w 1044839"/>
                <a:gd name="connsiteY28" fmla="*/ 244748 h 1044839"/>
                <a:gd name="connsiteX29" fmla="*/ 157009 w 1044839"/>
                <a:gd name="connsiteY29" fmla="*/ 152869 h 1044839"/>
                <a:gd name="connsiteX30" fmla="*/ 221936 w 1044839"/>
                <a:gd name="connsiteY30" fmla="*/ 98389 h 1044839"/>
                <a:gd name="connsiteX31" fmla="*/ 303208 w 1044839"/>
                <a:gd name="connsiteY31" fmla="*/ 166588 h 1044839"/>
                <a:gd name="connsiteX32" fmla="*/ 461621 w 1044839"/>
                <a:gd name="connsiteY32" fmla="*/ 108930 h 1044839"/>
                <a:gd name="connsiteX33" fmla="*/ 480042 w 1044839"/>
                <a:gd name="connsiteY33" fmla="*/ 4446 h 1044839"/>
                <a:gd name="connsiteX34" fmla="*/ 564797 w 1044839"/>
                <a:gd name="connsiteY34" fmla="*/ 4446 h 1044839"/>
                <a:gd name="connsiteX35" fmla="*/ 583218 w 1044839"/>
                <a:gd name="connsiteY35" fmla="*/ 108930 h 1044839"/>
                <a:gd name="connsiteX36" fmla="*/ 741631 w 1044839"/>
                <a:gd name="connsiteY36" fmla="*/ 166588 h 104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44839" h="1044839">
                  <a:moveTo>
                    <a:pt x="741631" y="166588"/>
                  </a:moveTo>
                  <a:lnTo>
                    <a:pt x="822903" y="98389"/>
                  </a:lnTo>
                  <a:lnTo>
                    <a:pt x="887830" y="152869"/>
                  </a:lnTo>
                  <a:lnTo>
                    <a:pt x="834780" y="244749"/>
                  </a:lnTo>
                  <a:cubicBezTo>
                    <a:pt x="872502" y="287183"/>
                    <a:pt x="901182" y="336858"/>
                    <a:pt x="919070" y="390744"/>
                  </a:cubicBezTo>
                  <a:lnTo>
                    <a:pt x="1025165" y="390740"/>
                  </a:lnTo>
                  <a:lnTo>
                    <a:pt x="1039883" y="474208"/>
                  </a:lnTo>
                  <a:lnTo>
                    <a:pt x="940185" y="510493"/>
                  </a:lnTo>
                  <a:cubicBezTo>
                    <a:pt x="941805" y="567247"/>
                    <a:pt x="931845" y="623735"/>
                    <a:pt x="910911" y="676512"/>
                  </a:cubicBezTo>
                  <a:lnTo>
                    <a:pt x="992187" y="744706"/>
                  </a:lnTo>
                  <a:lnTo>
                    <a:pt x="949809" y="818107"/>
                  </a:lnTo>
                  <a:lnTo>
                    <a:pt x="850113" y="781817"/>
                  </a:lnTo>
                  <a:cubicBezTo>
                    <a:pt x="814874" y="826334"/>
                    <a:pt x="770933" y="863205"/>
                    <a:pt x="720973" y="890178"/>
                  </a:cubicBezTo>
                  <a:lnTo>
                    <a:pt x="739399" y="994661"/>
                  </a:lnTo>
                  <a:lnTo>
                    <a:pt x="659755" y="1023650"/>
                  </a:lnTo>
                  <a:lnTo>
                    <a:pt x="606709" y="931767"/>
                  </a:lnTo>
                  <a:cubicBezTo>
                    <a:pt x="551099" y="943218"/>
                    <a:pt x="493739" y="943218"/>
                    <a:pt x="438129" y="931767"/>
                  </a:cubicBezTo>
                  <a:lnTo>
                    <a:pt x="385084" y="1023650"/>
                  </a:lnTo>
                  <a:lnTo>
                    <a:pt x="305440" y="994661"/>
                  </a:lnTo>
                  <a:lnTo>
                    <a:pt x="323866" y="890178"/>
                  </a:lnTo>
                  <a:cubicBezTo>
                    <a:pt x="273906" y="863204"/>
                    <a:pt x="229966" y="826334"/>
                    <a:pt x="194726" y="781817"/>
                  </a:cubicBezTo>
                  <a:lnTo>
                    <a:pt x="95030" y="818107"/>
                  </a:lnTo>
                  <a:lnTo>
                    <a:pt x="52652" y="744706"/>
                  </a:lnTo>
                  <a:lnTo>
                    <a:pt x="133928" y="676511"/>
                  </a:lnTo>
                  <a:cubicBezTo>
                    <a:pt x="112995" y="623734"/>
                    <a:pt x="103034" y="567246"/>
                    <a:pt x="104654" y="510492"/>
                  </a:cubicBezTo>
                  <a:lnTo>
                    <a:pt x="4956" y="474208"/>
                  </a:lnTo>
                  <a:lnTo>
                    <a:pt x="19674" y="390740"/>
                  </a:lnTo>
                  <a:lnTo>
                    <a:pt x="125769" y="390743"/>
                  </a:lnTo>
                  <a:cubicBezTo>
                    <a:pt x="143657" y="336858"/>
                    <a:pt x="172337" y="287183"/>
                    <a:pt x="210059" y="244748"/>
                  </a:cubicBezTo>
                  <a:lnTo>
                    <a:pt x="157009" y="152869"/>
                  </a:lnTo>
                  <a:lnTo>
                    <a:pt x="221936" y="98389"/>
                  </a:lnTo>
                  <a:lnTo>
                    <a:pt x="303208" y="166588"/>
                  </a:lnTo>
                  <a:cubicBezTo>
                    <a:pt x="351548" y="136808"/>
                    <a:pt x="405449" y="117190"/>
                    <a:pt x="461621" y="108930"/>
                  </a:cubicBezTo>
                  <a:lnTo>
                    <a:pt x="480042" y="4446"/>
                  </a:lnTo>
                  <a:lnTo>
                    <a:pt x="564797" y="4446"/>
                  </a:lnTo>
                  <a:lnTo>
                    <a:pt x="583218" y="108930"/>
                  </a:lnTo>
                  <a:cubicBezTo>
                    <a:pt x="639391" y="117189"/>
                    <a:pt x="693291" y="136808"/>
                    <a:pt x="741631" y="16658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919" tIns="267609" rIns="232919" bIns="28588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l-GR" sz="1800" kern="120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3F664C-7CA2-CE78-6CB6-AA7FD18FE96D}"/>
                </a:ext>
              </a:extLst>
            </p:cNvPr>
            <p:cNvSpPr/>
            <p:nvPr/>
          </p:nvSpPr>
          <p:spPr>
            <a:xfrm>
              <a:off x="5870960" y="4927034"/>
              <a:ext cx="759883" cy="759883"/>
            </a:xfrm>
            <a:custGeom>
              <a:avLst/>
              <a:gdLst>
                <a:gd name="connsiteX0" fmla="*/ 568580 w 759883"/>
                <a:gd name="connsiteY0" fmla="*/ 192459 h 759883"/>
                <a:gd name="connsiteX1" fmla="*/ 680689 w 759883"/>
                <a:gd name="connsiteY1" fmla="*/ 158672 h 759883"/>
                <a:gd name="connsiteX2" fmla="*/ 721940 w 759883"/>
                <a:gd name="connsiteY2" fmla="*/ 230122 h 759883"/>
                <a:gd name="connsiteX3" fmla="*/ 636625 w 759883"/>
                <a:gd name="connsiteY3" fmla="*/ 310317 h 759883"/>
                <a:gd name="connsiteX4" fmla="*/ 636625 w 759883"/>
                <a:gd name="connsiteY4" fmla="*/ 449566 h 759883"/>
                <a:gd name="connsiteX5" fmla="*/ 721940 w 759883"/>
                <a:gd name="connsiteY5" fmla="*/ 529761 h 759883"/>
                <a:gd name="connsiteX6" fmla="*/ 680689 w 759883"/>
                <a:gd name="connsiteY6" fmla="*/ 601211 h 759883"/>
                <a:gd name="connsiteX7" fmla="*/ 568580 w 759883"/>
                <a:gd name="connsiteY7" fmla="*/ 567424 h 759883"/>
                <a:gd name="connsiteX8" fmla="*/ 447987 w 759883"/>
                <a:gd name="connsiteY8" fmla="*/ 637049 h 759883"/>
                <a:gd name="connsiteX9" fmla="*/ 421193 w 759883"/>
                <a:gd name="connsiteY9" fmla="*/ 751031 h 759883"/>
                <a:gd name="connsiteX10" fmla="*/ 338690 w 759883"/>
                <a:gd name="connsiteY10" fmla="*/ 751031 h 759883"/>
                <a:gd name="connsiteX11" fmla="*/ 311896 w 759883"/>
                <a:gd name="connsiteY11" fmla="*/ 637049 h 759883"/>
                <a:gd name="connsiteX12" fmla="*/ 191303 w 759883"/>
                <a:gd name="connsiteY12" fmla="*/ 567424 h 759883"/>
                <a:gd name="connsiteX13" fmla="*/ 79194 w 759883"/>
                <a:gd name="connsiteY13" fmla="*/ 601211 h 759883"/>
                <a:gd name="connsiteX14" fmla="*/ 37943 w 759883"/>
                <a:gd name="connsiteY14" fmla="*/ 529761 h 759883"/>
                <a:gd name="connsiteX15" fmla="*/ 123258 w 759883"/>
                <a:gd name="connsiteY15" fmla="*/ 449566 h 759883"/>
                <a:gd name="connsiteX16" fmla="*/ 123258 w 759883"/>
                <a:gd name="connsiteY16" fmla="*/ 310317 h 759883"/>
                <a:gd name="connsiteX17" fmla="*/ 37943 w 759883"/>
                <a:gd name="connsiteY17" fmla="*/ 230122 h 759883"/>
                <a:gd name="connsiteX18" fmla="*/ 79194 w 759883"/>
                <a:gd name="connsiteY18" fmla="*/ 158672 h 759883"/>
                <a:gd name="connsiteX19" fmla="*/ 191303 w 759883"/>
                <a:gd name="connsiteY19" fmla="*/ 192459 h 759883"/>
                <a:gd name="connsiteX20" fmla="*/ 311896 w 759883"/>
                <a:gd name="connsiteY20" fmla="*/ 122834 h 759883"/>
                <a:gd name="connsiteX21" fmla="*/ 338690 w 759883"/>
                <a:gd name="connsiteY21" fmla="*/ 8852 h 759883"/>
                <a:gd name="connsiteX22" fmla="*/ 421193 w 759883"/>
                <a:gd name="connsiteY22" fmla="*/ 8852 h 759883"/>
                <a:gd name="connsiteX23" fmla="*/ 447987 w 759883"/>
                <a:gd name="connsiteY23" fmla="*/ 122834 h 759883"/>
                <a:gd name="connsiteX24" fmla="*/ 568580 w 759883"/>
                <a:gd name="connsiteY24" fmla="*/ 192459 h 759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59883" h="759883">
                  <a:moveTo>
                    <a:pt x="568580" y="192459"/>
                  </a:moveTo>
                  <a:lnTo>
                    <a:pt x="680689" y="158672"/>
                  </a:lnTo>
                  <a:lnTo>
                    <a:pt x="721940" y="230122"/>
                  </a:lnTo>
                  <a:lnTo>
                    <a:pt x="636625" y="310317"/>
                  </a:lnTo>
                  <a:cubicBezTo>
                    <a:pt x="648992" y="355910"/>
                    <a:pt x="648992" y="403974"/>
                    <a:pt x="636625" y="449566"/>
                  </a:cubicBezTo>
                  <a:lnTo>
                    <a:pt x="721940" y="529761"/>
                  </a:lnTo>
                  <a:lnTo>
                    <a:pt x="680689" y="601211"/>
                  </a:lnTo>
                  <a:lnTo>
                    <a:pt x="568580" y="567424"/>
                  </a:lnTo>
                  <a:cubicBezTo>
                    <a:pt x="535279" y="600930"/>
                    <a:pt x="493654" y="624962"/>
                    <a:pt x="447987" y="637049"/>
                  </a:cubicBezTo>
                  <a:lnTo>
                    <a:pt x="421193" y="751031"/>
                  </a:lnTo>
                  <a:lnTo>
                    <a:pt x="338690" y="751031"/>
                  </a:lnTo>
                  <a:lnTo>
                    <a:pt x="311896" y="637049"/>
                  </a:lnTo>
                  <a:cubicBezTo>
                    <a:pt x="266228" y="624963"/>
                    <a:pt x="224604" y="600931"/>
                    <a:pt x="191303" y="567424"/>
                  </a:cubicBezTo>
                  <a:lnTo>
                    <a:pt x="79194" y="601211"/>
                  </a:lnTo>
                  <a:lnTo>
                    <a:pt x="37943" y="529761"/>
                  </a:lnTo>
                  <a:lnTo>
                    <a:pt x="123258" y="449566"/>
                  </a:lnTo>
                  <a:cubicBezTo>
                    <a:pt x="110891" y="403973"/>
                    <a:pt x="110891" y="355909"/>
                    <a:pt x="123258" y="310317"/>
                  </a:cubicBezTo>
                  <a:lnTo>
                    <a:pt x="37943" y="230122"/>
                  </a:lnTo>
                  <a:lnTo>
                    <a:pt x="79194" y="158672"/>
                  </a:lnTo>
                  <a:lnTo>
                    <a:pt x="191303" y="192459"/>
                  </a:lnTo>
                  <a:cubicBezTo>
                    <a:pt x="224604" y="158953"/>
                    <a:pt x="266229" y="134921"/>
                    <a:pt x="311896" y="122834"/>
                  </a:cubicBezTo>
                  <a:lnTo>
                    <a:pt x="338690" y="8852"/>
                  </a:lnTo>
                  <a:lnTo>
                    <a:pt x="421193" y="8852"/>
                  </a:lnTo>
                  <a:lnTo>
                    <a:pt x="447987" y="122834"/>
                  </a:lnTo>
                  <a:cubicBezTo>
                    <a:pt x="493655" y="134920"/>
                    <a:pt x="535279" y="158952"/>
                    <a:pt x="568580" y="192459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0513" tIns="221669" rIns="220513" bIns="221669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l-GR" sz="2300" kern="120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D52FB9A-448E-D1BA-63ED-F5DD19CBF02E}"/>
                </a:ext>
              </a:extLst>
            </p:cNvPr>
            <p:cNvSpPr/>
            <p:nvPr/>
          </p:nvSpPr>
          <p:spPr>
            <a:xfrm>
              <a:off x="6212907" y="4319127"/>
              <a:ext cx="911860" cy="911860"/>
            </a:xfrm>
            <a:custGeom>
              <a:avLst/>
              <a:gdLst>
                <a:gd name="connsiteX0" fmla="*/ 557092 w 744530"/>
                <a:gd name="connsiteY0" fmla="*/ 188571 h 744530"/>
                <a:gd name="connsiteX1" fmla="*/ 666936 w 744530"/>
                <a:gd name="connsiteY1" fmla="*/ 155466 h 744530"/>
                <a:gd name="connsiteX2" fmla="*/ 707354 w 744530"/>
                <a:gd name="connsiteY2" fmla="*/ 225472 h 744530"/>
                <a:gd name="connsiteX3" fmla="*/ 623763 w 744530"/>
                <a:gd name="connsiteY3" fmla="*/ 304047 h 744530"/>
                <a:gd name="connsiteX4" fmla="*/ 623763 w 744530"/>
                <a:gd name="connsiteY4" fmla="*/ 440483 h 744530"/>
                <a:gd name="connsiteX5" fmla="*/ 707354 w 744530"/>
                <a:gd name="connsiteY5" fmla="*/ 519058 h 744530"/>
                <a:gd name="connsiteX6" fmla="*/ 666936 w 744530"/>
                <a:gd name="connsiteY6" fmla="*/ 589064 h 744530"/>
                <a:gd name="connsiteX7" fmla="*/ 557092 w 744530"/>
                <a:gd name="connsiteY7" fmla="*/ 555959 h 744530"/>
                <a:gd name="connsiteX8" fmla="*/ 438935 w 744530"/>
                <a:gd name="connsiteY8" fmla="*/ 624177 h 744530"/>
                <a:gd name="connsiteX9" fmla="*/ 412683 w 744530"/>
                <a:gd name="connsiteY9" fmla="*/ 735857 h 744530"/>
                <a:gd name="connsiteX10" fmla="*/ 331847 w 744530"/>
                <a:gd name="connsiteY10" fmla="*/ 735857 h 744530"/>
                <a:gd name="connsiteX11" fmla="*/ 305595 w 744530"/>
                <a:gd name="connsiteY11" fmla="*/ 624177 h 744530"/>
                <a:gd name="connsiteX12" fmla="*/ 187438 w 744530"/>
                <a:gd name="connsiteY12" fmla="*/ 555959 h 744530"/>
                <a:gd name="connsiteX13" fmla="*/ 77594 w 744530"/>
                <a:gd name="connsiteY13" fmla="*/ 589064 h 744530"/>
                <a:gd name="connsiteX14" fmla="*/ 37176 w 744530"/>
                <a:gd name="connsiteY14" fmla="*/ 519058 h 744530"/>
                <a:gd name="connsiteX15" fmla="*/ 120767 w 744530"/>
                <a:gd name="connsiteY15" fmla="*/ 440483 h 744530"/>
                <a:gd name="connsiteX16" fmla="*/ 120767 w 744530"/>
                <a:gd name="connsiteY16" fmla="*/ 304047 h 744530"/>
                <a:gd name="connsiteX17" fmla="*/ 37176 w 744530"/>
                <a:gd name="connsiteY17" fmla="*/ 225472 h 744530"/>
                <a:gd name="connsiteX18" fmla="*/ 77594 w 744530"/>
                <a:gd name="connsiteY18" fmla="*/ 155466 h 744530"/>
                <a:gd name="connsiteX19" fmla="*/ 187438 w 744530"/>
                <a:gd name="connsiteY19" fmla="*/ 188571 h 744530"/>
                <a:gd name="connsiteX20" fmla="*/ 305595 w 744530"/>
                <a:gd name="connsiteY20" fmla="*/ 120353 h 744530"/>
                <a:gd name="connsiteX21" fmla="*/ 331847 w 744530"/>
                <a:gd name="connsiteY21" fmla="*/ 8673 h 744530"/>
                <a:gd name="connsiteX22" fmla="*/ 412683 w 744530"/>
                <a:gd name="connsiteY22" fmla="*/ 8673 h 744530"/>
                <a:gd name="connsiteX23" fmla="*/ 438935 w 744530"/>
                <a:gd name="connsiteY23" fmla="*/ 120353 h 744530"/>
                <a:gd name="connsiteX24" fmla="*/ 557092 w 744530"/>
                <a:gd name="connsiteY24" fmla="*/ 188571 h 744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530" h="744530">
                  <a:moveTo>
                    <a:pt x="479214" y="188332"/>
                  </a:moveTo>
                  <a:lnTo>
                    <a:pt x="558850" y="139010"/>
                  </a:lnTo>
                  <a:lnTo>
                    <a:pt x="605520" y="185681"/>
                  </a:lnTo>
                  <a:lnTo>
                    <a:pt x="556199" y="265315"/>
                  </a:lnTo>
                  <a:cubicBezTo>
                    <a:pt x="575196" y="297987"/>
                    <a:pt x="585147" y="335128"/>
                    <a:pt x="585031" y="372919"/>
                  </a:cubicBezTo>
                  <a:lnTo>
                    <a:pt x="667562" y="417224"/>
                  </a:lnTo>
                  <a:lnTo>
                    <a:pt x="650479" y="480978"/>
                  </a:lnTo>
                  <a:lnTo>
                    <a:pt x="556852" y="478081"/>
                  </a:lnTo>
                  <a:cubicBezTo>
                    <a:pt x="538057" y="510868"/>
                    <a:pt x="510868" y="538057"/>
                    <a:pt x="478081" y="556853"/>
                  </a:cubicBezTo>
                  <a:lnTo>
                    <a:pt x="480978" y="650479"/>
                  </a:lnTo>
                  <a:lnTo>
                    <a:pt x="417224" y="667562"/>
                  </a:lnTo>
                  <a:lnTo>
                    <a:pt x="372919" y="585031"/>
                  </a:lnTo>
                  <a:cubicBezTo>
                    <a:pt x="335128" y="585147"/>
                    <a:pt x="297986" y="575195"/>
                    <a:pt x="265316" y="556198"/>
                  </a:cubicBezTo>
                  <a:lnTo>
                    <a:pt x="185680" y="605520"/>
                  </a:lnTo>
                  <a:lnTo>
                    <a:pt x="139010" y="558849"/>
                  </a:lnTo>
                  <a:lnTo>
                    <a:pt x="188331" y="479215"/>
                  </a:lnTo>
                  <a:cubicBezTo>
                    <a:pt x="169334" y="446543"/>
                    <a:pt x="159383" y="409402"/>
                    <a:pt x="159499" y="371611"/>
                  </a:cubicBezTo>
                  <a:lnTo>
                    <a:pt x="76968" y="327306"/>
                  </a:lnTo>
                  <a:lnTo>
                    <a:pt x="94051" y="263552"/>
                  </a:lnTo>
                  <a:lnTo>
                    <a:pt x="187678" y="266449"/>
                  </a:lnTo>
                  <a:cubicBezTo>
                    <a:pt x="206473" y="233662"/>
                    <a:pt x="233662" y="206473"/>
                    <a:pt x="266449" y="187677"/>
                  </a:cubicBezTo>
                  <a:lnTo>
                    <a:pt x="263552" y="94051"/>
                  </a:lnTo>
                  <a:lnTo>
                    <a:pt x="327306" y="76968"/>
                  </a:lnTo>
                  <a:lnTo>
                    <a:pt x="371611" y="159499"/>
                  </a:lnTo>
                  <a:cubicBezTo>
                    <a:pt x="409402" y="159383"/>
                    <a:pt x="446544" y="169335"/>
                    <a:pt x="479214" y="188332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9982" tIns="279983" rIns="279983" bIns="279982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l-GR" sz="2600" kern="1200" dirty="0"/>
            </a:p>
          </p:txBody>
        </p:sp>
      </p:grpSp>
      <p:pic>
        <p:nvPicPr>
          <p:cNvPr id="5" name="Content Placeholder 4" descr="Olive branch with solid fill">
            <a:extLst>
              <a:ext uri="{FF2B5EF4-FFF2-40B4-BE49-F238E27FC236}">
                <a16:creationId xmlns:a16="http://schemas.microsoft.com/office/drawing/2014/main" id="{D22CC20C-67BF-BB1E-8660-076CCF0B4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474" y="3583668"/>
            <a:ext cx="651719" cy="651719"/>
          </a:xfrm>
        </p:spPr>
      </p:pic>
      <p:pic>
        <p:nvPicPr>
          <p:cNvPr id="7" name="Graphic 6" descr="Processor with solid fill">
            <a:extLst>
              <a:ext uri="{FF2B5EF4-FFF2-40B4-BE49-F238E27FC236}">
                <a16:creationId xmlns:a16="http://schemas.microsoft.com/office/drawing/2014/main" id="{6A414B75-67CA-3841-C233-ACB6657F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2085" y="5219137"/>
            <a:ext cx="914400" cy="914400"/>
          </a:xfrm>
          <a:prstGeom prst="rect">
            <a:avLst/>
          </a:prstGeom>
        </p:spPr>
      </p:pic>
      <p:pic>
        <p:nvPicPr>
          <p:cNvPr id="9" name="Graphic 8" descr="Ui Ux with solid fill">
            <a:extLst>
              <a:ext uri="{FF2B5EF4-FFF2-40B4-BE49-F238E27FC236}">
                <a16:creationId xmlns:a16="http://schemas.microsoft.com/office/drawing/2014/main" id="{F0E46F01-F6C8-6A3C-C07D-7F89E7DE9B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54902" y="4484702"/>
            <a:ext cx="914400" cy="914400"/>
          </a:xfrm>
          <a:prstGeom prst="rect">
            <a:avLst/>
          </a:prstGeom>
        </p:spPr>
      </p:pic>
      <p:pic>
        <p:nvPicPr>
          <p:cNvPr id="13" name="Graphic 12" descr="Database with solid fill">
            <a:extLst>
              <a:ext uri="{FF2B5EF4-FFF2-40B4-BE49-F238E27FC236}">
                <a16:creationId xmlns:a16="http://schemas.microsoft.com/office/drawing/2014/main" id="{99DE6A1C-28AD-F5B2-4CAA-0E11EEFA0C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15592" y="4458516"/>
            <a:ext cx="914400" cy="9144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CFE1DC-5788-C484-04A6-DEC74BC04781}"/>
              </a:ext>
            </a:extLst>
          </p:cNvPr>
          <p:cNvCxnSpPr>
            <a:cxnSpLocks/>
          </p:cNvCxnSpPr>
          <p:nvPr/>
        </p:nvCxnSpPr>
        <p:spPr>
          <a:xfrm>
            <a:off x="2781226" y="4936308"/>
            <a:ext cx="1506619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4D3EC65-FF9E-05BD-7FD5-662E516CA344}"/>
              </a:ext>
            </a:extLst>
          </p:cNvPr>
          <p:cNvCxnSpPr>
            <a:cxnSpLocks/>
          </p:cNvCxnSpPr>
          <p:nvPr/>
        </p:nvCxnSpPr>
        <p:spPr>
          <a:xfrm>
            <a:off x="5459722" y="4924364"/>
            <a:ext cx="1805144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8CF92923-C3EF-551B-A3FE-26C836D1B466}"/>
              </a:ext>
            </a:extLst>
          </p:cNvPr>
          <p:cNvGrpSpPr/>
          <p:nvPr/>
        </p:nvGrpSpPr>
        <p:grpSpPr>
          <a:xfrm>
            <a:off x="1042972" y="3142270"/>
            <a:ext cx="1185990" cy="882796"/>
            <a:chOff x="1694280" y="5272390"/>
            <a:chExt cx="1185990" cy="8827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8151E01-5754-ED95-F223-3D2B240A10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27693" y="5272390"/>
              <a:ext cx="1152577" cy="685801"/>
              <a:chOff x="1294882" y="5141069"/>
              <a:chExt cx="1536767" cy="914400"/>
            </a:xfrm>
          </p:grpSpPr>
          <p:pic>
            <p:nvPicPr>
              <p:cNvPr id="10" name="Graphic 9" descr="Heartbeat outline">
                <a:extLst>
                  <a:ext uri="{FF2B5EF4-FFF2-40B4-BE49-F238E27FC236}">
                    <a16:creationId xmlns:a16="http://schemas.microsoft.com/office/drawing/2014/main" id="{ACC75F01-B8DB-670A-987C-712D019C14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294882" y="514106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1" name="Graphic 10" descr="Wi-Fi outline">
                <a:extLst>
                  <a:ext uri="{FF2B5EF4-FFF2-40B4-BE49-F238E27FC236}">
                    <a16:creationId xmlns:a16="http://schemas.microsoft.com/office/drawing/2014/main" id="{B1056287-7BE1-3DB9-6A38-150D277DF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 rot="5400000">
                <a:off x="1917249" y="5141069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BA1ED6-FC4F-7F0F-CD40-969AB161A680}"/>
                </a:ext>
              </a:extLst>
            </p:cNvPr>
            <p:cNvSpPr txBox="1"/>
            <p:nvPr/>
          </p:nvSpPr>
          <p:spPr>
            <a:xfrm>
              <a:off x="1694280" y="5785854"/>
              <a:ext cx="10419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/>
                <a:t>Sensor</a:t>
              </a:r>
              <a:endParaRPr lang="el-GR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EABEB8-58CB-A19C-ABD4-C5BE5FCEAF34}"/>
              </a:ext>
            </a:extLst>
          </p:cNvPr>
          <p:cNvSpPr txBox="1"/>
          <p:nvPr/>
        </p:nvSpPr>
        <p:spPr>
          <a:xfrm>
            <a:off x="4695777" y="5372916"/>
            <a:ext cx="509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DB</a:t>
            </a:r>
            <a:endParaRPr lang="el-GR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35CF31-C979-6E2E-66E8-04EC25BB6C38}"/>
              </a:ext>
            </a:extLst>
          </p:cNvPr>
          <p:cNvSpPr txBox="1"/>
          <p:nvPr/>
        </p:nvSpPr>
        <p:spPr>
          <a:xfrm>
            <a:off x="726387" y="6399424"/>
            <a:ext cx="1421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DSS</a:t>
            </a:r>
            <a:endParaRPr lang="el-GR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B55417-7F5C-E203-AF4B-68B290A9DC48}"/>
              </a:ext>
            </a:extLst>
          </p:cNvPr>
          <p:cNvSpPr txBox="1"/>
          <p:nvPr/>
        </p:nvSpPr>
        <p:spPr>
          <a:xfrm>
            <a:off x="7657308" y="5314663"/>
            <a:ext cx="509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UI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CB8E6C6-830B-DBD9-C23E-B5C8686FEE13}"/>
              </a:ext>
            </a:extLst>
          </p:cNvPr>
          <p:cNvCxnSpPr>
            <a:cxnSpLocks/>
          </p:cNvCxnSpPr>
          <p:nvPr/>
        </p:nvCxnSpPr>
        <p:spPr>
          <a:xfrm>
            <a:off x="1252469" y="4135160"/>
            <a:ext cx="0" cy="34954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423FC10-748F-7EE6-A3B5-1D8A8D502A68}"/>
              </a:ext>
            </a:extLst>
          </p:cNvPr>
          <p:cNvCxnSpPr>
            <a:cxnSpLocks/>
          </p:cNvCxnSpPr>
          <p:nvPr/>
        </p:nvCxnSpPr>
        <p:spPr>
          <a:xfrm flipV="1">
            <a:off x="1543161" y="4104140"/>
            <a:ext cx="0" cy="31591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0362A2AF-0179-BBB0-B03C-231F1863A38D}"/>
              </a:ext>
            </a:extLst>
          </p:cNvPr>
          <p:cNvSpPr txBox="1">
            <a:spLocks/>
          </p:cNvSpPr>
          <p:nvPr/>
        </p:nvSpPr>
        <p:spPr>
          <a:xfrm>
            <a:off x="1931140" y="-121532"/>
            <a:ext cx="6876789" cy="137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6600" b="1" dirty="0"/>
              <a:t>Ευκαιρίες-Προκλήσεις</a:t>
            </a:r>
          </a:p>
        </p:txBody>
      </p:sp>
      <p:pic>
        <p:nvPicPr>
          <p:cNvPr id="19" name="Picture 18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8A870A4D-0B53-9CE4-1677-B5BF8EB416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747" y="5951708"/>
            <a:ext cx="6595438" cy="890813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78E849B-C67E-1F71-7E1B-860EB7EF9778}"/>
              </a:ext>
            </a:extLst>
          </p:cNvPr>
          <p:cNvSpPr txBox="1">
            <a:spLocks/>
          </p:cNvSpPr>
          <p:nvPr/>
        </p:nvSpPr>
        <p:spPr>
          <a:xfrm>
            <a:off x="717009" y="1013619"/>
            <a:ext cx="8596668" cy="2415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3600" dirty="0">
                <a:latin typeface="+mj-lt"/>
              </a:rPr>
              <a:t>Αλγόριθμοι ΑΙ</a:t>
            </a:r>
          </a:p>
          <a:p>
            <a:r>
              <a:rPr lang="el-GR" sz="3600" dirty="0">
                <a:latin typeface="+mj-lt"/>
              </a:rPr>
              <a:t>Χαρτογράφηση Μικροκλιμάτων</a:t>
            </a:r>
          </a:p>
          <a:p>
            <a:r>
              <a:rPr lang="en-US" sz="3600" dirty="0">
                <a:latin typeface="+mj-lt"/>
              </a:rPr>
              <a:t>Vision-Edge Computing</a:t>
            </a:r>
            <a:endParaRPr lang="el-GR" sz="3600" dirty="0">
              <a:latin typeface="+mj-lt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02307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E808FA-FFFB-7CF9-7610-C7EA679E24F4}"/>
              </a:ext>
            </a:extLst>
          </p:cNvPr>
          <p:cNvSpPr txBox="1">
            <a:spLocks/>
          </p:cNvSpPr>
          <p:nvPr/>
        </p:nvSpPr>
        <p:spPr>
          <a:xfrm>
            <a:off x="4058209" y="825769"/>
            <a:ext cx="6122740" cy="850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dirty="0">
                <a:latin typeface="Bahnschrift SemiBold Condensed" panose="020B0502040204020203" pitchFamily="34" charset="0"/>
              </a:rPr>
              <a:t>Συμπερασματικά </a:t>
            </a:r>
          </a:p>
          <a:p>
            <a:r>
              <a:rPr lang="el-GR" dirty="0">
                <a:latin typeface="Bahnschrift SemiBold Condensed" panose="020B0502040204020203" pitchFamily="34" charset="0"/>
              </a:rPr>
              <a:t>ο </a:t>
            </a:r>
            <a:r>
              <a:rPr lang="el-GR" sz="4400" b="1" dirty="0" err="1">
                <a:latin typeface="Bahnschrift SemiBold Condensed" panose="020B0502040204020203" pitchFamily="34" charset="0"/>
              </a:rPr>
              <a:t>Ελαιοπαρατηρητής</a:t>
            </a:r>
            <a:r>
              <a:rPr lang="el-GR" dirty="0">
                <a:latin typeface="Bahnschrift SemiBold Condensed" panose="020B0502040204020203" pitchFamily="34" charset="0"/>
              </a:rPr>
              <a:t> έχει ήδη εισάγει μια ριζική αλλαγή στις υπάρχουσες μεθόδους  ελαιοκαλλιέργειας</a:t>
            </a:r>
          </a:p>
        </p:txBody>
      </p:sp>
      <p:pic>
        <p:nvPicPr>
          <p:cNvPr id="5" name="Picture 4" descr="A picture containing font, text, graphics, logo&#10;&#10;Description automatically generated">
            <a:extLst>
              <a:ext uri="{FF2B5EF4-FFF2-40B4-BE49-F238E27FC236}">
                <a16:creationId xmlns:a16="http://schemas.microsoft.com/office/drawing/2014/main" id="{E7E99242-2CA8-9BE2-9342-30B10AE30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61"/>
            <a:ext cx="2936281" cy="1145149"/>
          </a:xfrm>
          <a:prstGeom prst="rect">
            <a:avLst/>
          </a:prstGeom>
        </p:spPr>
      </p:pic>
      <p:pic>
        <p:nvPicPr>
          <p:cNvPr id="6" name="Picture 5" descr="A picture containing map, text, sketch, diagram&#10;&#10;Description automatically generated">
            <a:extLst>
              <a:ext uri="{FF2B5EF4-FFF2-40B4-BE49-F238E27FC236}">
                <a16:creationId xmlns:a16="http://schemas.microsoft.com/office/drawing/2014/main" id="{BAC4F408-85B5-3407-157A-6157BFC3D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25" y="3576039"/>
            <a:ext cx="3301877" cy="3340567"/>
          </a:xfrm>
          <a:prstGeom prst="rect">
            <a:avLst/>
          </a:prstGeom>
        </p:spPr>
      </p:pic>
      <p:pic>
        <p:nvPicPr>
          <p:cNvPr id="7" name="Εικόνα 3" descr="Εικόνα που περιέχει κείμενο, στιγμιότυπο οθόνης, γραμματοσειρά, Μπελ ηλεκτρίκ&#10;&#10;Περιγραφή που δημιουργήθηκε αυτόματα">
            <a:extLst>
              <a:ext uri="{FF2B5EF4-FFF2-40B4-BE49-F238E27FC236}">
                <a16:creationId xmlns:a16="http://schemas.microsoft.com/office/drawing/2014/main" id="{68FCB489-E325-0757-3D12-169131B9A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309" y="5246323"/>
            <a:ext cx="5225913" cy="131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64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4088B-D902-C711-C634-AB57FEF6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69" y="397786"/>
            <a:ext cx="8596668" cy="1320800"/>
          </a:xfrm>
        </p:spPr>
        <p:txBody>
          <a:bodyPr/>
          <a:lstStyle/>
          <a:p>
            <a:r>
              <a:rPr lang="el-GR" dirty="0">
                <a:latin typeface="Bahnschrift SemiBold Condensed" panose="020B0502040204020203" pitchFamily="34" charset="0"/>
              </a:rPr>
              <a:t>Με 2 λόγια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86FBB-F413-3E18-8A12-8DD4A1082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5710" y="350647"/>
            <a:ext cx="8596668" cy="3880773"/>
          </a:xfrm>
        </p:spPr>
        <p:txBody>
          <a:bodyPr>
            <a:normAutofit/>
          </a:bodyPr>
          <a:lstStyle/>
          <a:p>
            <a:r>
              <a:rPr lang="el-GR" sz="2400" dirty="0"/>
              <a:t>Ολοκληρωμένο σύστημα αισθητήρων χαμηλού κόστους</a:t>
            </a:r>
          </a:p>
          <a:p>
            <a:r>
              <a:rPr lang="el-GR" sz="2400" dirty="0"/>
              <a:t>Σκοπός </a:t>
            </a:r>
            <a:endParaRPr lang="en-US" sz="2400" dirty="0"/>
          </a:p>
          <a:p>
            <a:pPr lvl="1"/>
            <a:r>
              <a:rPr lang="el-GR" sz="2000" dirty="0"/>
              <a:t>παρακολούθηση πληθυσμού δάκου /ασθενειών</a:t>
            </a:r>
          </a:p>
          <a:p>
            <a:pPr lvl="1"/>
            <a:r>
              <a:rPr lang="el-GR" sz="2000" dirty="0"/>
              <a:t>πρόβλεψη έξαρσης πληθυσμού δάκου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3BF4D3-70A1-5780-8EA6-D5D723AF1560}"/>
              </a:ext>
            </a:extLst>
          </p:cNvPr>
          <p:cNvGrpSpPr/>
          <p:nvPr/>
        </p:nvGrpSpPr>
        <p:grpSpPr>
          <a:xfrm>
            <a:off x="3737974" y="4862154"/>
            <a:ext cx="1652745" cy="1899708"/>
            <a:chOff x="5870960" y="4319127"/>
            <a:chExt cx="1652745" cy="189970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DBCD715-15C3-BC4D-68C6-85B93C01F7E5}"/>
                </a:ext>
              </a:extLst>
            </p:cNvPr>
            <p:cNvSpPr/>
            <p:nvPr/>
          </p:nvSpPr>
          <p:spPr>
            <a:xfrm>
              <a:off x="6478866" y="5173996"/>
              <a:ext cx="1044839" cy="1044839"/>
            </a:xfrm>
            <a:custGeom>
              <a:avLst/>
              <a:gdLst>
                <a:gd name="connsiteX0" fmla="*/ 741631 w 1044839"/>
                <a:gd name="connsiteY0" fmla="*/ 166588 h 1044839"/>
                <a:gd name="connsiteX1" fmla="*/ 822903 w 1044839"/>
                <a:gd name="connsiteY1" fmla="*/ 98389 h 1044839"/>
                <a:gd name="connsiteX2" fmla="*/ 887830 w 1044839"/>
                <a:gd name="connsiteY2" fmla="*/ 152869 h 1044839"/>
                <a:gd name="connsiteX3" fmla="*/ 834780 w 1044839"/>
                <a:gd name="connsiteY3" fmla="*/ 244749 h 1044839"/>
                <a:gd name="connsiteX4" fmla="*/ 919070 w 1044839"/>
                <a:gd name="connsiteY4" fmla="*/ 390744 h 1044839"/>
                <a:gd name="connsiteX5" fmla="*/ 1025165 w 1044839"/>
                <a:gd name="connsiteY5" fmla="*/ 390740 h 1044839"/>
                <a:gd name="connsiteX6" fmla="*/ 1039883 w 1044839"/>
                <a:gd name="connsiteY6" fmla="*/ 474208 h 1044839"/>
                <a:gd name="connsiteX7" fmla="*/ 940185 w 1044839"/>
                <a:gd name="connsiteY7" fmla="*/ 510493 h 1044839"/>
                <a:gd name="connsiteX8" fmla="*/ 910911 w 1044839"/>
                <a:gd name="connsiteY8" fmla="*/ 676512 h 1044839"/>
                <a:gd name="connsiteX9" fmla="*/ 992187 w 1044839"/>
                <a:gd name="connsiteY9" fmla="*/ 744706 h 1044839"/>
                <a:gd name="connsiteX10" fmla="*/ 949809 w 1044839"/>
                <a:gd name="connsiteY10" fmla="*/ 818107 h 1044839"/>
                <a:gd name="connsiteX11" fmla="*/ 850113 w 1044839"/>
                <a:gd name="connsiteY11" fmla="*/ 781817 h 1044839"/>
                <a:gd name="connsiteX12" fmla="*/ 720973 w 1044839"/>
                <a:gd name="connsiteY12" fmla="*/ 890178 h 1044839"/>
                <a:gd name="connsiteX13" fmla="*/ 739399 w 1044839"/>
                <a:gd name="connsiteY13" fmla="*/ 994661 h 1044839"/>
                <a:gd name="connsiteX14" fmla="*/ 659755 w 1044839"/>
                <a:gd name="connsiteY14" fmla="*/ 1023650 h 1044839"/>
                <a:gd name="connsiteX15" fmla="*/ 606709 w 1044839"/>
                <a:gd name="connsiteY15" fmla="*/ 931767 h 1044839"/>
                <a:gd name="connsiteX16" fmla="*/ 438129 w 1044839"/>
                <a:gd name="connsiteY16" fmla="*/ 931767 h 1044839"/>
                <a:gd name="connsiteX17" fmla="*/ 385084 w 1044839"/>
                <a:gd name="connsiteY17" fmla="*/ 1023650 h 1044839"/>
                <a:gd name="connsiteX18" fmla="*/ 305440 w 1044839"/>
                <a:gd name="connsiteY18" fmla="*/ 994661 h 1044839"/>
                <a:gd name="connsiteX19" fmla="*/ 323866 w 1044839"/>
                <a:gd name="connsiteY19" fmla="*/ 890178 h 1044839"/>
                <a:gd name="connsiteX20" fmla="*/ 194726 w 1044839"/>
                <a:gd name="connsiteY20" fmla="*/ 781817 h 1044839"/>
                <a:gd name="connsiteX21" fmla="*/ 95030 w 1044839"/>
                <a:gd name="connsiteY21" fmla="*/ 818107 h 1044839"/>
                <a:gd name="connsiteX22" fmla="*/ 52652 w 1044839"/>
                <a:gd name="connsiteY22" fmla="*/ 744706 h 1044839"/>
                <a:gd name="connsiteX23" fmla="*/ 133928 w 1044839"/>
                <a:gd name="connsiteY23" fmla="*/ 676511 h 1044839"/>
                <a:gd name="connsiteX24" fmla="*/ 104654 w 1044839"/>
                <a:gd name="connsiteY24" fmla="*/ 510492 h 1044839"/>
                <a:gd name="connsiteX25" fmla="*/ 4956 w 1044839"/>
                <a:gd name="connsiteY25" fmla="*/ 474208 h 1044839"/>
                <a:gd name="connsiteX26" fmla="*/ 19674 w 1044839"/>
                <a:gd name="connsiteY26" fmla="*/ 390740 h 1044839"/>
                <a:gd name="connsiteX27" fmla="*/ 125769 w 1044839"/>
                <a:gd name="connsiteY27" fmla="*/ 390743 h 1044839"/>
                <a:gd name="connsiteX28" fmla="*/ 210059 w 1044839"/>
                <a:gd name="connsiteY28" fmla="*/ 244748 h 1044839"/>
                <a:gd name="connsiteX29" fmla="*/ 157009 w 1044839"/>
                <a:gd name="connsiteY29" fmla="*/ 152869 h 1044839"/>
                <a:gd name="connsiteX30" fmla="*/ 221936 w 1044839"/>
                <a:gd name="connsiteY30" fmla="*/ 98389 h 1044839"/>
                <a:gd name="connsiteX31" fmla="*/ 303208 w 1044839"/>
                <a:gd name="connsiteY31" fmla="*/ 166588 h 1044839"/>
                <a:gd name="connsiteX32" fmla="*/ 461621 w 1044839"/>
                <a:gd name="connsiteY32" fmla="*/ 108930 h 1044839"/>
                <a:gd name="connsiteX33" fmla="*/ 480042 w 1044839"/>
                <a:gd name="connsiteY33" fmla="*/ 4446 h 1044839"/>
                <a:gd name="connsiteX34" fmla="*/ 564797 w 1044839"/>
                <a:gd name="connsiteY34" fmla="*/ 4446 h 1044839"/>
                <a:gd name="connsiteX35" fmla="*/ 583218 w 1044839"/>
                <a:gd name="connsiteY35" fmla="*/ 108930 h 1044839"/>
                <a:gd name="connsiteX36" fmla="*/ 741631 w 1044839"/>
                <a:gd name="connsiteY36" fmla="*/ 166588 h 104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44839" h="1044839">
                  <a:moveTo>
                    <a:pt x="741631" y="166588"/>
                  </a:moveTo>
                  <a:lnTo>
                    <a:pt x="822903" y="98389"/>
                  </a:lnTo>
                  <a:lnTo>
                    <a:pt x="887830" y="152869"/>
                  </a:lnTo>
                  <a:lnTo>
                    <a:pt x="834780" y="244749"/>
                  </a:lnTo>
                  <a:cubicBezTo>
                    <a:pt x="872502" y="287183"/>
                    <a:pt x="901182" y="336858"/>
                    <a:pt x="919070" y="390744"/>
                  </a:cubicBezTo>
                  <a:lnTo>
                    <a:pt x="1025165" y="390740"/>
                  </a:lnTo>
                  <a:lnTo>
                    <a:pt x="1039883" y="474208"/>
                  </a:lnTo>
                  <a:lnTo>
                    <a:pt x="940185" y="510493"/>
                  </a:lnTo>
                  <a:cubicBezTo>
                    <a:pt x="941805" y="567247"/>
                    <a:pt x="931845" y="623735"/>
                    <a:pt x="910911" y="676512"/>
                  </a:cubicBezTo>
                  <a:lnTo>
                    <a:pt x="992187" y="744706"/>
                  </a:lnTo>
                  <a:lnTo>
                    <a:pt x="949809" y="818107"/>
                  </a:lnTo>
                  <a:lnTo>
                    <a:pt x="850113" y="781817"/>
                  </a:lnTo>
                  <a:cubicBezTo>
                    <a:pt x="814874" y="826334"/>
                    <a:pt x="770933" y="863205"/>
                    <a:pt x="720973" y="890178"/>
                  </a:cubicBezTo>
                  <a:lnTo>
                    <a:pt x="739399" y="994661"/>
                  </a:lnTo>
                  <a:lnTo>
                    <a:pt x="659755" y="1023650"/>
                  </a:lnTo>
                  <a:lnTo>
                    <a:pt x="606709" y="931767"/>
                  </a:lnTo>
                  <a:cubicBezTo>
                    <a:pt x="551099" y="943218"/>
                    <a:pt x="493739" y="943218"/>
                    <a:pt x="438129" y="931767"/>
                  </a:cubicBezTo>
                  <a:lnTo>
                    <a:pt x="385084" y="1023650"/>
                  </a:lnTo>
                  <a:lnTo>
                    <a:pt x="305440" y="994661"/>
                  </a:lnTo>
                  <a:lnTo>
                    <a:pt x="323866" y="890178"/>
                  </a:lnTo>
                  <a:cubicBezTo>
                    <a:pt x="273906" y="863204"/>
                    <a:pt x="229966" y="826334"/>
                    <a:pt x="194726" y="781817"/>
                  </a:cubicBezTo>
                  <a:lnTo>
                    <a:pt x="95030" y="818107"/>
                  </a:lnTo>
                  <a:lnTo>
                    <a:pt x="52652" y="744706"/>
                  </a:lnTo>
                  <a:lnTo>
                    <a:pt x="133928" y="676511"/>
                  </a:lnTo>
                  <a:cubicBezTo>
                    <a:pt x="112995" y="623734"/>
                    <a:pt x="103034" y="567246"/>
                    <a:pt x="104654" y="510492"/>
                  </a:cubicBezTo>
                  <a:lnTo>
                    <a:pt x="4956" y="474208"/>
                  </a:lnTo>
                  <a:lnTo>
                    <a:pt x="19674" y="390740"/>
                  </a:lnTo>
                  <a:lnTo>
                    <a:pt x="125769" y="390743"/>
                  </a:lnTo>
                  <a:cubicBezTo>
                    <a:pt x="143657" y="336858"/>
                    <a:pt x="172337" y="287183"/>
                    <a:pt x="210059" y="244748"/>
                  </a:cubicBezTo>
                  <a:lnTo>
                    <a:pt x="157009" y="152869"/>
                  </a:lnTo>
                  <a:lnTo>
                    <a:pt x="221936" y="98389"/>
                  </a:lnTo>
                  <a:lnTo>
                    <a:pt x="303208" y="166588"/>
                  </a:lnTo>
                  <a:cubicBezTo>
                    <a:pt x="351548" y="136808"/>
                    <a:pt x="405449" y="117190"/>
                    <a:pt x="461621" y="108930"/>
                  </a:cubicBezTo>
                  <a:lnTo>
                    <a:pt x="480042" y="4446"/>
                  </a:lnTo>
                  <a:lnTo>
                    <a:pt x="564797" y="4446"/>
                  </a:lnTo>
                  <a:lnTo>
                    <a:pt x="583218" y="108930"/>
                  </a:lnTo>
                  <a:cubicBezTo>
                    <a:pt x="639391" y="117189"/>
                    <a:pt x="693291" y="136808"/>
                    <a:pt x="741631" y="16658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919" tIns="267609" rIns="232919" bIns="28588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l-GR" sz="1800" kern="1200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1FD3B37-F917-54D8-6E02-694EB2760441}"/>
                </a:ext>
              </a:extLst>
            </p:cNvPr>
            <p:cNvSpPr/>
            <p:nvPr/>
          </p:nvSpPr>
          <p:spPr>
            <a:xfrm>
              <a:off x="5870960" y="4927034"/>
              <a:ext cx="759883" cy="759883"/>
            </a:xfrm>
            <a:custGeom>
              <a:avLst/>
              <a:gdLst>
                <a:gd name="connsiteX0" fmla="*/ 568580 w 759883"/>
                <a:gd name="connsiteY0" fmla="*/ 192459 h 759883"/>
                <a:gd name="connsiteX1" fmla="*/ 680689 w 759883"/>
                <a:gd name="connsiteY1" fmla="*/ 158672 h 759883"/>
                <a:gd name="connsiteX2" fmla="*/ 721940 w 759883"/>
                <a:gd name="connsiteY2" fmla="*/ 230122 h 759883"/>
                <a:gd name="connsiteX3" fmla="*/ 636625 w 759883"/>
                <a:gd name="connsiteY3" fmla="*/ 310317 h 759883"/>
                <a:gd name="connsiteX4" fmla="*/ 636625 w 759883"/>
                <a:gd name="connsiteY4" fmla="*/ 449566 h 759883"/>
                <a:gd name="connsiteX5" fmla="*/ 721940 w 759883"/>
                <a:gd name="connsiteY5" fmla="*/ 529761 h 759883"/>
                <a:gd name="connsiteX6" fmla="*/ 680689 w 759883"/>
                <a:gd name="connsiteY6" fmla="*/ 601211 h 759883"/>
                <a:gd name="connsiteX7" fmla="*/ 568580 w 759883"/>
                <a:gd name="connsiteY7" fmla="*/ 567424 h 759883"/>
                <a:gd name="connsiteX8" fmla="*/ 447987 w 759883"/>
                <a:gd name="connsiteY8" fmla="*/ 637049 h 759883"/>
                <a:gd name="connsiteX9" fmla="*/ 421193 w 759883"/>
                <a:gd name="connsiteY9" fmla="*/ 751031 h 759883"/>
                <a:gd name="connsiteX10" fmla="*/ 338690 w 759883"/>
                <a:gd name="connsiteY10" fmla="*/ 751031 h 759883"/>
                <a:gd name="connsiteX11" fmla="*/ 311896 w 759883"/>
                <a:gd name="connsiteY11" fmla="*/ 637049 h 759883"/>
                <a:gd name="connsiteX12" fmla="*/ 191303 w 759883"/>
                <a:gd name="connsiteY12" fmla="*/ 567424 h 759883"/>
                <a:gd name="connsiteX13" fmla="*/ 79194 w 759883"/>
                <a:gd name="connsiteY13" fmla="*/ 601211 h 759883"/>
                <a:gd name="connsiteX14" fmla="*/ 37943 w 759883"/>
                <a:gd name="connsiteY14" fmla="*/ 529761 h 759883"/>
                <a:gd name="connsiteX15" fmla="*/ 123258 w 759883"/>
                <a:gd name="connsiteY15" fmla="*/ 449566 h 759883"/>
                <a:gd name="connsiteX16" fmla="*/ 123258 w 759883"/>
                <a:gd name="connsiteY16" fmla="*/ 310317 h 759883"/>
                <a:gd name="connsiteX17" fmla="*/ 37943 w 759883"/>
                <a:gd name="connsiteY17" fmla="*/ 230122 h 759883"/>
                <a:gd name="connsiteX18" fmla="*/ 79194 w 759883"/>
                <a:gd name="connsiteY18" fmla="*/ 158672 h 759883"/>
                <a:gd name="connsiteX19" fmla="*/ 191303 w 759883"/>
                <a:gd name="connsiteY19" fmla="*/ 192459 h 759883"/>
                <a:gd name="connsiteX20" fmla="*/ 311896 w 759883"/>
                <a:gd name="connsiteY20" fmla="*/ 122834 h 759883"/>
                <a:gd name="connsiteX21" fmla="*/ 338690 w 759883"/>
                <a:gd name="connsiteY21" fmla="*/ 8852 h 759883"/>
                <a:gd name="connsiteX22" fmla="*/ 421193 w 759883"/>
                <a:gd name="connsiteY22" fmla="*/ 8852 h 759883"/>
                <a:gd name="connsiteX23" fmla="*/ 447987 w 759883"/>
                <a:gd name="connsiteY23" fmla="*/ 122834 h 759883"/>
                <a:gd name="connsiteX24" fmla="*/ 568580 w 759883"/>
                <a:gd name="connsiteY24" fmla="*/ 192459 h 759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59883" h="759883">
                  <a:moveTo>
                    <a:pt x="568580" y="192459"/>
                  </a:moveTo>
                  <a:lnTo>
                    <a:pt x="680689" y="158672"/>
                  </a:lnTo>
                  <a:lnTo>
                    <a:pt x="721940" y="230122"/>
                  </a:lnTo>
                  <a:lnTo>
                    <a:pt x="636625" y="310317"/>
                  </a:lnTo>
                  <a:cubicBezTo>
                    <a:pt x="648992" y="355910"/>
                    <a:pt x="648992" y="403974"/>
                    <a:pt x="636625" y="449566"/>
                  </a:cubicBezTo>
                  <a:lnTo>
                    <a:pt x="721940" y="529761"/>
                  </a:lnTo>
                  <a:lnTo>
                    <a:pt x="680689" y="601211"/>
                  </a:lnTo>
                  <a:lnTo>
                    <a:pt x="568580" y="567424"/>
                  </a:lnTo>
                  <a:cubicBezTo>
                    <a:pt x="535279" y="600930"/>
                    <a:pt x="493654" y="624962"/>
                    <a:pt x="447987" y="637049"/>
                  </a:cubicBezTo>
                  <a:lnTo>
                    <a:pt x="421193" y="751031"/>
                  </a:lnTo>
                  <a:lnTo>
                    <a:pt x="338690" y="751031"/>
                  </a:lnTo>
                  <a:lnTo>
                    <a:pt x="311896" y="637049"/>
                  </a:lnTo>
                  <a:cubicBezTo>
                    <a:pt x="266228" y="624963"/>
                    <a:pt x="224604" y="600931"/>
                    <a:pt x="191303" y="567424"/>
                  </a:cubicBezTo>
                  <a:lnTo>
                    <a:pt x="79194" y="601211"/>
                  </a:lnTo>
                  <a:lnTo>
                    <a:pt x="37943" y="529761"/>
                  </a:lnTo>
                  <a:lnTo>
                    <a:pt x="123258" y="449566"/>
                  </a:lnTo>
                  <a:cubicBezTo>
                    <a:pt x="110891" y="403973"/>
                    <a:pt x="110891" y="355909"/>
                    <a:pt x="123258" y="310317"/>
                  </a:cubicBezTo>
                  <a:lnTo>
                    <a:pt x="37943" y="230122"/>
                  </a:lnTo>
                  <a:lnTo>
                    <a:pt x="79194" y="158672"/>
                  </a:lnTo>
                  <a:lnTo>
                    <a:pt x="191303" y="192459"/>
                  </a:lnTo>
                  <a:cubicBezTo>
                    <a:pt x="224604" y="158953"/>
                    <a:pt x="266229" y="134921"/>
                    <a:pt x="311896" y="122834"/>
                  </a:cubicBezTo>
                  <a:lnTo>
                    <a:pt x="338690" y="8852"/>
                  </a:lnTo>
                  <a:lnTo>
                    <a:pt x="421193" y="8852"/>
                  </a:lnTo>
                  <a:lnTo>
                    <a:pt x="447987" y="122834"/>
                  </a:lnTo>
                  <a:cubicBezTo>
                    <a:pt x="493655" y="134920"/>
                    <a:pt x="535279" y="158952"/>
                    <a:pt x="568580" y="192459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0513" tIns="221669" rIns="220513" bIns="221669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l-GR" sz="2300" kern="120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84C39DA-1CD5-C649-1D01-3EA06DD302CF}"/>
                </a:ext>
              </a:extLst>
            </p:cNvPr>
            <p:cNvSpPr/>
            <p:nvPr/>
          </p:nvSpPr>
          <p:spPr>
            <a:xfrm>
              <a:off x="6212907" y="4319127"/>
              <a:ext cx="911860" cy="911860"/>
            </a:xfrm>
            <a:custGeom>
              <a:avLst/>
              <a:gdLst>
                <a:gd name="connsiteX0" fmla="*/ 557092 w 744530"/>
                <a:gd name="connsiteY0" fmla="*/ 188571 h 744530"/>
                <a:gd name="connsiteX1" fmla="*/ 666936 w 744530"/>
                <a:gd name="connsiteY1" fmla="*/ 155466 h 744530"/>
                <a:gd name="connsiteX2" fmla="*/ 707354 w 744530"/>
                <a:gd name="connsiteY2" fmla="*/ 225472 h 744530"/>
                <a:gd name="connsiteX3" fmla="*/ 623763 w 744530"/>
                <a:gd name="connsiteY3" fmla="*/ 304047 h 744530"/>
                <a:gd name="connsiteX4" fmla="*/ 623763 w 744530"/>
                <a:gd name="connsiteY4" fmla="*/ 440483 h 744530"/>
                <a:gd name="connsiteX5" fmla="*/ 707354 w 744530"/>
                <a:gd name="connsiteY5" fmla="*/ 519058 h 744530"/>
                <a:gd name="connsiteX6" fmla="*/ 666936 w 744530"/>
                <a:gd name="connsiteY6" fmla="*/ 589064 h 744530"/>
                <a:gd name="connsiteX7" fmla="*/ 557092 w 744530"/>
                <a:gd name="connsiteY7" fmla="*/ 555959 h 744530"/>
                <a:gd name="connsiteX8" fmla="*/ 438935 w 744530"/>
                <a:gd name="connsiteY8" fmla="*/ 624177 h 744530"/>
                <a:gd name="connsiteX9" fmla="*/ 412683 w 744530"/>
                <a:gd name="connsiteY9" fmla="*/ 735857 h 744530"/>
                <a:gd name="connsiteX10" fmla="*/ 331847 w 744530"/>
                <a:gd name="connsiteY10" fmla="*/ 735857 h 744530"/>
                <a:gd name="connsiteX11" fmla="*/ 305595 w 744530"/>
                <a:gd name="connsiteY11" fmla="*/ 624177 h 744530"/>
                <a:gd name="connsiteX12" fmla="*/ 187438 w 744530"/>
                <a:gd name="connsiteY12" fmla="*/ 555959 h 744530"/>
                <a:gd name="connsiteX13" fmla="*/ 77594 w 744530"/>
                <a:gd name="connsiteY13" fmla="*/ 589064 h 744530"/>
                <a:gd name="connsiteX14" fmla="*/ 37176 w 744530"/>
                <a:gd name="connsiteY14" fmla="*/ 519058 h 744530"/>
                <a:gd name="connsiteX15" fmla="*/ 120767 w 744530"/>
                <a:gd name="connsiteY15" fmla="*/ 440483 h 744530"/>
                <a:gd name="connsiteX16" fmla="*/ 120767 w 744530"/>
                <a:gd name="connsiteY16" fmla="*/ 304047 h 744530"/>
                <a:gd name="connsiteX17" fmla="*/ 37176 w 744530"/>
                <a:gd name="connsiteY17" fmla="*/ 225472 h 744530"/>
                <a:gd name="connsiteX18" fmla="*/ 77594 w 744530"/>
                <a:gd name="connsiteY18" fmla="*/ 155466 h 744530"/>
                <a:gd name="connsiteX19" fmla="*/ 187438 w 744530"/>
                <a:gd name="connsiteY19" fmla="*/ 188571 h 744530"/>
                <a:gd name="connsiteX20" fmla="*/ 305595 w 744530"/>
                <a:gd name="connsiteY20" fmla="*/ 120353 h 744530"/>
                <a:gd name="connsiteX21" fmla="*/ 331847 w 744530"/>
                <a:gd name="connsiteY21" fmla="*/ 8673 h 744530"/>
                <a:gd name="connsiteX22" fmla="*/ 412683 w 744530"/>
                <a:gd name="connsiteY22" fmla="*/ 8673 h 744530"/>
                <a:gd name="connsiteX23" fmla="*/ 438935 w 744530"/>
                <a:gd name="connsiteY23" fmla="*/ 120353 h 744530"/>
                <a:gd name="connsiteX24" fmla="*/ 557092 w 744530"/>
                <a:gd name="connsiteY24" fmla="*/ 188571 h 744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530" h="744530">
                  <a:moveTo>
                    <a:pt x="479214" y="188332"/>
                  </a:moveTo>
                  <a:lnTo>
                    <a:pt x="558850" y="139010"/>
                  </a:lnTo>
                  <a:lnTo>
                    <a:pt x="605520" y="185681"/>
                  </a:lnTo>
                  <a:lnTo>
                    <a:pt x="556199" y="265315"/>
                  </a:lnTo>
                  <a:cubicBezTo>
                    <a:pt x="575196" y="297987"/>
                    <a:pt x="585147" y="335128"/>
                    <a:pt x="585031" y="372919"/>
                  </a:cubicBezTo>
                  <a:lnTo>
                    <a:pt x="667562" y="417224"/>
                  </a:lnTo>
                  <a:lnTo>
                    <a:pt x="650479" y="480978"/>
                  </a:lnTo>
                  <a:lnTo>
                    <a:pt x="556852" y="478081"/>
                  </a:lnTo>
                  <a:cubicBezTo>
                    <a:pt x="538057" y="510868"/>
                    <a:pt x="510868" y="538057"/>
                    <a:pt x="478081" y="556853"/>
                  </a:cubicBezTo>
                  <a:lnTo>
                    <a:pt x="480978" y="650479"/>
                  </a:lnTo>
                  <a:lnTo>
                    <a:pt x="417224" y="667562"/>
                  </a:lnTo>
                  <a:lnTo>
                    <a:pt x="372919" y="585031"/>
                  </a:lnTo>
                  <a:cubicBezTo>
                    <a:pt x="335128" y="585147"/>
                    <a:pt x="297986" y="575195"/>
                    <a:pt x="265316" y="556198"/>
                  </a:cubicBezTo>
                  <a:lnTo>
                    <a:pt x="185680" y="605520"/>
                  </a:lnTo>
                  <a:lnTo>
                    <a:pt x="139010" y="558849"/>
                  </a:lnTo>
                  <a:lnTo>
                    <a:pt x="188331" y="479215"/>
                  </a:lnTo>
                  <a:cubicBezTo>
                    <a:pt x="169334" y="446543"/>
                    <a:pt x="159383" y="409402"/>
                    <a:pt x="159499" y="371611"/>
                  </a:cubicBezTo>
                  <a:lnTo>
                    <a:pt x="76968" y="327306"/>
                  </a:lnTo>
                  <a:lnTo>
                    <a:pt x="94051" y="263552"/>
                  </a:lnTo>
                  <a:lnTo>
                    <a:pt x="187678" y="266449"/>
                  </a:lnTo>
                  <a:cubicBezTo>
                    <a:pt x="206473" y="233662"/>
                    <a:pt x="233662" y="206473"/>
                    <a:pt x="266449" y="187677"/>
                  </a:cubicBezTo>
                  <a:lnTo>
                    <a:pt x="263552" y="94051"/>
                  </a:lnTo>
                  <a:lnTo>
                    <a:pt x="327306" y="76968"/>
                  </a:lnTo>
                  <a:lnTo>
                    <a:pt x="371611" y="159499"/>
                  </a:lnTo>
                  <a:cubicBezTo>
                    <a:pt x="409402" y="159383"/>
                    <a:pt x="446544" y="169335"/>
                    <a:pt x="479214" y="188332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9982" tIns="279983" rIns="279983" bIns="279982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l-GR" sz="2600" kern="1200" dirty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7D8EB344-AF94-FD2B-D908-3B87FE30581E}"/>
              </a:ext>
            </a:extLst>
          </p:cNvPr>
          <p:cNvSpPr txBox="1">
            <a:spLocks/>
          </p:cNvSpPr>
          <p:nvPr/>
        </p:nvSpPr>
        <p:spPr>
          <a:xfrm>
            <a:off x="84129" y="184410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dirty="0">
                <a:latin typeface="Bahnschrift SemiBold Condensed" panose="020B0502040204020203" pitchFamily="34" charset="0"/>
              </a:rPr>
              <a:t>Αρχιτεκτονική</a:t>
            </a:r>
          </a:p>
        </p:txBody>
      </p:sp>
      <p:pic>
        <p:nvPicPr>
          <p:cNvPr id="10" name="Content Placeholder 4" descr="Olive branch with solid fill">
            <a:extLst>
              <a:ext uri="{FF2B5EF4-FFF2-40B4-BE49-F238E27FC236}">
                <a16:creationId xmlns:a16="http://schemas.microsoft.com/office/drawing/2014/main" id="{E84DA227-3F60-AFE8-5BCC-987841628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469" y="2833577"/>
            <a:ext cx="651719" cy="651719"/>
          </a:xfrm>
          <a:prstGeom prst="rect">
            <a:avLst/>
          </a:prstGeom>
        </p:spPr>
      </p:pic>
      <p:pic>
        <p:nvPicPr>
          <p:cNvPr id="11" name="Graphic 10" descr="Processor with solid fill">
            <a:extLst>
              <a:ext uri="{FF2B5EF4-FFF2-40B4-BE49-F238E27FC236}">
                <a16:creationId xmlns:a16="http://schemas.microsoft.com/office/drawing/2014/main" id="{450812D6-1C91-D81F-9B21-5F7117FF8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88193" y="5354808"/>
            <a:ext cx="914400" cy="914400"/>
          </a:xfrm>
          <a:prstGeom prst="rect">
            <a:avLst/>
          </a:prstGeom>
        </p:spPr>
      </p:pic>
      <p:pic>
        <p:nvPicPr>
          <p:cNvPr id="12" name="Graphic 11" descr="Ui Ux with solid fill">
            <a:extLst>
              <a:ext uri="{FF2B5EF4-FFF2-40B4-BE49-F238E27FC236}">
                <a16:creationId xmlns:a16="http://schemas.microsoft.com/office/drawing/2014/main" id="{B77806D9-C3DA-BFC0-4B57-8430FD681D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97738" y="2470669"/>
            <a:ext cx="914400" cy="914400"/>
          </a:xfrm>
          <a:prstGeom prst="rect">
            <a:avLst/>
          </a:prstGeom>
        </p:spPr>
      </p:pic>
      <p:pic>
        <p:nvPicPr>
          <p:cNvPr id="13" name="Graphic 12" descr="Database with solid fill">
            <a:extLst>
              <a:ext uri="{FF2B5EF4-FFF2-40B4-BE49-F238E27FC236}">
                <a16:creationId xmlns:a16="http://schemas.microsoft.com/office/drawing/2014/main" id="{360193F9-E234-1C5D-F1BD-B48CB1A17C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88193" y="2470669"/>
            <a:ext cx="914400" cy="9144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37CC3D-0F33-0F6E-E8B5-5A8C5D7660ED}"/>
              </a:ext>
            </a:extLst>
          </p:cNvPr>
          <p:cNvCxnSpPr>
            <a:cxnSpLocks/>
          </p:cNvCxnSpPr>
          <p:nvPr/>
        </p:nvCxnSpPr>
        <p:spPr>
          <a:xfrm>
            <a:off x="1948934" y="2927869"/>
            <a:ext cx="2043894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C3E813D-7036-8A2D-0F22-62B45A31C3AC}"/>
              </a:ext>
            </a:extLst>
          </p:cNvPr>
          <p:cNvCxnSpPr>
            <a:cxnSpLocks/>
          </p:cNvCxnSpPr>
          <p:nvPr/>
        </p:nvCxnSpPr>
        <p:spPr>
          <a:xfrm flipH="1">
            <a:off x="4260167" y="3562129"/>
            <a:ext cx="2848" cy="138679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3346FEA-7F33-C956-796B-A39C4F06B71E}"/>
              </a:ext>
            </a:extLst>
          </p:cNvPr>
          <p:cNvCxnSpPr>
            <a:cxnSpLocks/>
          </p:cNvCxnSpPr>
          <p:nvPr/>
        </p:nvCxnSpPr>
        <p:spPr>
          <a:xfrm flipV="1">
            <a:off x="4858180" y="3562129"/>
            <a:ext cx="0" cy="138679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113E9E0-AF75-263A-B32F-8B0866533E6F}"/>
              </a:ext>
            </a:extLst>
          </p:cNvPr>
          <p:cNvCxnSpPr/>
          <p:nvPr/>
        </p:nvCxnSpPr>
        <p:spPr>
          <a:xfrm>
            <a:off x="5164326" y="2920499"/>
            <a:ext cx="241200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321808-A5B2-985C-F3F7-8FE5BC855185}"/>
              </a:ext>
            </a:extLst>
          </p:cNvPr>
          <p:cNvGrpSpPr/>
          <p:nvPr/>
        </p:nvGrpSpPr>
        <p:grpSpPr>
          <a:xfrm>
            <a:off x="906967" y="2392179"/>
            <a:ext cx="1185990" cy="882796"/>
            <a:chOff x="1694280" y="5272390"/>
            <a:chExt cx="1185990" cy="88279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5291D16-7961-76CD-7234-2F67FF48949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27693" y="5272390"/>
              <a:ext cx="1152577" cy="685801"/>
              <a:chOff x="1294882" y="5141069"/>
              <a:chExt cx="1536767" cy="914400"/>
            </a:xfrm>
          </p:grpSpPr>
          <p:pic>
            <p:nvPicPr>
              <p:cNvPr id="21" name="Graphic 20" descr="Heartbeat outline">
                <a:extLst>
                  <a:ext uri="{FF2B5EF4-FFF2-40B4-BE49-F238E27FC236}">
                    <a16:creationId xmlns:a16="http://schemas.microsoft.com/office/drawing/2014/main" id="{BAA33676-814B-17DA-17C5-A82EF1751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294882" y="514106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2" name="Graphic 21" descr="Wi-Fi outline">
                <a:extLst>
                  <a:ext uri="{FF2B5EF4-FFF2-40B4-BE49-F238E27FC236}">
                    <a16:creationId xmlns:a16="http://schemas.microsoft.com/office/drawing/2014/main" id="{98F81640-A727-30C2-C0CE-C83ED0D015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 rot="5400000">
                <a:off x="1917249" y="5141069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F9B184C-A737-BD20-1D60-C5B074A1D427}"/>
                </a:ext>
              </a:extLst>
            </p:cNvPr>
            <p:cNvSpPr txBox="1"/>
            <p:nvPr/>
          </p:nvSpPr>
          <p:spPr>
            <a:xfrm>
              <a:off x="1694280" y="5785854"/>
              <a:ext cx="10419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/>
                <a:t>Sensor</a:t>
              </a:r>
              <a:endParaRPr lang="el-GR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779A9C1-0739-47E9-BE41-F50CCCC41819}"/>
              </a:ext>
            </a:extLst>
          </p:cNvPr>
          <p:cNvSpPr txBox="1"/>
          <p:nvPr/>
        </p:nvSpPr>
        <p:spPr>
          <a:xfrm>
            <a:off x="4309554" y="2232678"/>
            <a:ext cx="509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DB</a:t>
            </a:r>
            <a:endParaRPr lang="el-GR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9F3E45-DB76-22D3-00B3-8ADEFD0642B5}"/>
              </a:ext>
            </a:extLst>
          </p:cNvPr>
          <p:cNvSpPr txBox="1"/>
          <p:nvPr/>
        </p:nvSpPr>
        <p:spPr>
          <a:xfrm>
            <a:off x="3853518" y="6639492"/>
            <a:ext cx="1421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DSS</a:t>
            </a:r>
            <a:endParaRPr lang="el-GR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767910-9705-60AF-E5F7-C41746A47C42}"/>
              </a:ext>
            </a:extLst>
          </p:cNvPr>
          <p:cNvSpPr txBox="1"/>
          <p:nvPr/>
        </p:nvSpPr>
        <p:spPr>
          <a:xfrm>
            <a:off x="8100144" y="3300630"/>
            <a:ext cx="509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UI</a:t>
            </a:r>
          </a:p>
        </p:txBody>
      </p:sp>
    </p:spTree>
    <p:extLst>
      <p:ext uri="{BB962C8B-B14F-4D97-AF65-F5344CB8AC3E}">
        <p14:creationId xmlns:p14="http://schemas.microsoft.com/office/powerpoint/2010/main" val="594479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880FD-9C76-432C-0DDD-9CDA29DAC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l-GR" dirty="0">
                <a:latin typeface="Bahnschrift SemiBold Condensed" panose="020B0502040204020203" pitchFamily="34" charset="0"/>
              </a:rPr>
              <a:t>Περιγραφή Συστήματος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3F194-0C78-5771-AA90-F49AEA104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«</a:t>
            </a:r>
            <a:r>
              <a:rPr lang="el-GR" dirty="0" err="1"/>
              <a:t>Eλαιοπαρατηρητής</a:t>
            </a:r>
            <a:r>
              <a:rPr lang="el-GR" dirty="0"/>
              <a:t>»: καινοτόμα συσκευή για έρευνα &amp; καταμέτρηση πληθυσμού δάκου σε απομακρυσμένες περιοχές </a:t>
            </a:r>
          </a:p>
          <a:p>
            <a:pPr marL="0" indent="0">
              <a:buNone/>
            </a:pPr>
            <a:r>
              <a:rPr lang="el-GR" dirty="0"/>
              <a:t>Συλλέγει πληροφορίες για</a:t>
            </a:r>
            <a:r>
              <a:rPr lang="en-US" dirty="0"/>
              <a:t>:</a:t>
            </a:r>
            <a:endParaRPr lang="el-GR" dirty="0"/>
          </a:p>
          <a:p>
            <a:r>
              <a:rPr lang="el-GR" dirty="0"/>
              <a:t>θερμοκρασία περιβάλλοντος</a:t>
            </a:r>
          </a:p>
          <a:p>
            <a:r>
              <a:rPr lang="el-GR" dirty="0"/>
              <a:t>υγρασία περιβάλλοντος </a:t>
            </a:r>
          </a:p>
          <a:p>
            <a:r>
              <a:rPr lang="el-GR" dirty="0"/>
              <a:t>πλήθος δάκου εντός της παγίδας (</a:t>
            </a:r>
            <a:r>
              <a:rPr lang="el-GR" dirty="0" err="1"/>
              <a:t>Δακοπληθυσμός</a:t>
            </a:r>
            <a:r>
              <a:rPr lang="el-GR" dirty="0"/>
              <a:t>)</a:t>
            </a:r>
          </a:p>
          <a:p>
            <a:r>
              <a:rPr lang="el-GR" sz="1800" dirty="0"/>
              <a:t>χρήση φωτογραφιών υψηλής ανάλυσης</a:t>
            </a:r>
            <a:endParaRPr lang="el-GR" dirty="0"/>
          </a:p>
        </p:txBody>
      </p:sp>
      <p:pic>
        <p:nvPicPr>
          <p:cNvPr id="31" name="Picture 30" descr="A picture containing outdoor, sky, plant, pot&#10;&#10;Description automatically generated">
            <a:extLst>
              <a:ext uri="{FF2B5EF4-FFF2-40B4-BE49-F238E27FC236}">
                <a16:creationId xmlns:a16="http://schemas.microsoft.com/office/drawing/2014/main" id="{FB6B339E-BEA0-FDEE-B665-8B325D2F8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17" r="2" b="7980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80" name="Isosceles Triangle 35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7436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ight from a tree&#10;&#10;Description automatically generated with low confidence">
            <a:extLst>
              <a:ext uri="{FF2B5EF4-FFF2-40B4-BE49-F238E27FC236}">
                <a16:creationId xmlns:a16="http://schemas.microsoft.com/office/drawing/2014/main" id="{06AC5BF4-826A-598C-8FF8-2F982EDAD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390" r="1" b="22916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A13EBF-49C0-E166-B1F8-F49BFB5EC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l-GR" dirty="0">
                <a:latin typeface="Bahnschrift SemiBold Condensed" panose="020B0502040204020203" pitchFamily="34" charset="0"/>
              </a:rPr>
              <a:t>Τεχνικά Χαρακτηριστικά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C22AF-AF2F-9CDD-02C7-E91ACEAEF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49480"/>
            <a:ext cx="4083552" cy="3880773"/>
          </a:xfrm>
        </p:spPr>
        <p:txBody>
          <a:bodyPr>
            <a:noAutofit/>
          </a:bodyPr>
          <a:lstStyle/>
          <a:p>
            <a:r>
              <a:rPr lang="el-GR" sz="2000" dirty="0"/>
              <a:t>Μικροϋπολογιστής ανοικτού υλικού και λογισμικού </a:t>
            </a:r>
          </a:p>
          <a:p>
            <a:pPr lvl="1"/>
            <a:r>
              <a:rPr lang="en-US" sz="1800" dirty="0"/>
              <a:t>Raspberry Pi 3 B+ (1.2Ghz , 1GB Ram , </a:t>
            </a:r>
            <a:r>
              <a:rPr lang="en-US" sz="1800" dirty="0" err="1"/>
              <a:t>Hdmi</a:t>
            </a:r>
            <a:r>
              <a:rPr lang="en-US" sz="1800" dirty="0"/>
              <a:t> , 4 x </a:t>
            </a:r>
            <a:r>
              <a:rPr lang="en-US" sz="1800" dirty="0" err="1"/>
              <a:t>Usb</a:t>
            </a:r>
            <a:r>
              <a:rPr lang="en-US" sz="1800" dirty="0"/>
              <a:t> Ports</a:t>
            </a:r>
            <a:r>
              <a:rPr lang="el-GR" sz="1800" dirty="0"/>
              <a:t>, </a:t>
            </a:r>
            <a:r>
              <a:rPr lang="en-US" sz="1800" dirty="0"/>
              <a:t>Wi-Fi</a:t>
            </a:r>
            <a:r>
              <a:rPr lang="el-GR" sz="1800" dirty="0"/>
              <a:t>, </a:t>
            </a:r>
            <a:r>
              <a:rPr lang="en-US" sz="1800" dirty="0"/>
              <a:t>Camera connector, 40  I/O  pin header)</a:t>
            </a:r>
          </a:p>
          <a:p>
            <a:r>
              <a:rPr lang="el-GR" sz="2000" dirty="0"/>
              <a:t>Αισθητήρας θερμοκρασίας </a:t>
            </a:r>
            <a:r>
              <a:rPr lang="en-US" sz="2000" dirty="0"/>
              <a:t>/ </a:t>
            </a:r>
            <a:r>
              <a:rPr lang="el-GR" sz="2000" dirty="0"/>
              <a:t>υγρασίας υψηλής ευκρίνειας</a:t>
            </a:r>
            <a:r>
              <a:rPr lang="en-US" sz="2000" dirty="0"/>
              <a:t> &amp;</a:t>
            </a:r>
            <a:r>
              <a:rPr lang="el-GR" sz="2000" dirty="0"/>
              <a:t> ανάλυσης </a:t>
            </a:r>
          </a:p>
          <a:p>
            <a:pPr lvl="1"/>
            <a:r>
              <a:rPr lang="en-US" sz="1800" dirty="0"/>
              <a:t>DHT22</a:t>
            </a:r>
            <a:r>
              <a:rPr lang="el-GR" sz="1800" dirty="0"/>
              <a:t> (+/- 0.5 </a:t>
            </a:r>
            <a:r>
              <a:rPr lang="en-US" sz="1800" dirty="0"/>
              <a:t>Celsius   </a:t>
            </a:r>
            <a:r>
              <a:rPr lang="el-GR" sz="1800" dirty="0"/>
              <a:t>+/- 2%</a:t>
            </a:r>
            <a:r>
              <a:rPr lang="en-US" sz="1800" dirty="0"/>
              <a:t> Hum)</a:t>
            </a:r>
          </a:p>
          <a:p>
            <a:r>
              <a:rPr lang="el-GR" sz="2000" dirty="0"/>
              <a:t>Κάμερα </a:t>
            </a:r>
            <a:r>
              <a:rPr lang="en-US" sz="2000" dirty="0"/>
              <a:t>8megapixel </a:t>
            </a:r>
            <a:r>
              <a:rPr lang="el-GR" sz="2000" dirty="0"/>
              <a:t>εντός/εκτός της </a:t>
            </a:r>
            <a:r>
              <a:rPr lang="el-GR" sz="2000" dirty="0" err="1"/>
              <a:t>δακοπαγίδας</a:t>
            </a:r>
            <a:r>
              <a:rPr lang="en-US" sz="2000" dirty="0"/>
              <a:t> </a:t>
            </a:r>
          </a:p>
          <a:p>
            <a:pPr lvl="1"/>
            <a:r>
              <a:rPr lang="el-GR" sz="1800" dirty="0" err="1"/>
              <a:t>Sony</a:t>
            </a:r>
            <a:r>
              <a:rPr lang="el-GR" sz="1800" dirty="0"/>
              <a:t> IMX219</a:t>
            </a:r>
          </a:p>
          <a:p>
            <a:pPr marL="0" indent="0">
              <a:buNone/>
            </a:pPr>
            <a:endParaRPr lang="el-GR" sz="2000" dirty="0"/>
          </a:p>
        </p:txBody>
      </p:sp>
      <p:cxnSp>
        <p:nvCxnSpPr>
          <p:cNvPr id="67" name="Straight Connector 63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70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72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74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76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78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80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0590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6A25D-673C-093B-C85F-5341B5A85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ahnschrift SemiBold Condensed" panose="020B0502040204020203" pitchFamily="34" charset="0"/>
              </a:rPr>
              <a:t>Συλλογή Δεδομένων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5F840-35DE-31E1-94A1-080B6509F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05826"/>
            <a:ext cx="8596668" cy="3880773"/>
          </a:xfrm>
        </p:spPr>
        <p:txBody>
          <a:bodyPr/>
          <a:lstStyle/>
          <a:p>
            <a:r>
              <a:rPr lang="el-GR" sz="2000" dirty="0"/>
              <a:t>Συλλογή δεδομένων: </a:t>
            </a:r>
          </a:p>
          <a:p>
            <a:pPr lvl="1"/>
            <a:r>
              <a:rPr lang="el-GR" sz="1800" dirty="0"/>
              <a:t>με χρήση συστήματος χαμηλού κόστους </a:t>
            </a:r>
          </a:p>
          <a:p>
            <a:pPr lvl="1"/>
            <a:r>
              <a:rPr lang="el-GR" sz="1800" dirty="0"/>
              <a:t>με τη χρήση έξυπνων αισθητήρων</a:t>
            </a:r>
          </a:p>
          <a:p>
            <a:endParaRPr lang="el-GR" dirty="0"/>
          </a:p>
        </p:txBody>
      </p:sp>
      <p:pic>
        <p:nvPicPr>
          <p:cNvPr id="6" name="5 - Εικόνα">
            <a:extLst>
              <a:ext uri="{FF2B5EF4-FFF2-40B4-BE49-F238E27FC236}">
                <a16:creationId xmlns:a16="http://schemas.microsoft.com/office/drawing/2014/main" id="{712C8284-E865-A0A0-B01E-7BF020312DFD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586" y="3215386"/>
            <a:ext cx="1241193" cy="1251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- Εικόνα">
            <a:extLst>
              <a:ext uri="{FF2B5EF4-FFF2-40B4-BE49-F238E27FC236}">
                <a16:creationId xmlns:a16="http://schemas.microsoft.com/office/drawing/2014/main" id="{91753E7C-F757-B139-4192-564077177AC0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294" y="974997"/>
            <a:ext cx="1113868" cy="89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- Εικόνα">
            <a:extLst>
              <a:ext uri="{FF2B5EF4-FFF2-40B4-BE49-F238E27FC236}">
                <a16:creationId xmlns:a16="http://schemas.microsoft.com/office/drawing/2014/main" id="{81A77859-5B63-DE29-731F-371BF2675E5E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7004" y="5264369"/>
            <a:ext cx="1447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- Εικόνα" descr="https://www.ergo-tel.gr/images/2017/109-022431908.gif">
            <a:extLst>
              <a:ext uri="{FF2B5EF4-FFF2-40B4-BE49-F238E27FC236}">
                <a16:creationId xmlns:a16="http://schemas.microsoft.com/office/drawing/2014/main" id="{8C20E125-B15B-6378-13C3-57E6EC4A2A73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65814" y="2206250"/>
            <a:ext cx="1434033" cy="1325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- TextBox">
            <a:extLst>
              <a:ext uri="{FF2B5EF4-FFF2-40B4-BE49-F238E27FC236}">
                <a16:creationId xmlns:a16="http://schemas.microsoft.com/office/drawing/2014/main" id="{55C45407-EA65-24F4-45C4-1DF6E3184BA7}"/>
              </a:ext>
            </a:extLst>
          </p:cNvPr>
          <p:cNvSpPr txBox="1"/>
          <p:nvPr/>
        </p:nvSpPr>
        <p:spPr>
          <a:xfrm>
            <a:off x="855661" y="4389121"/>
            <a:ext cx="151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hnschrift SemiBold Condensedίως κείμενο)"/>
              </a:rPr>
              <a:t>Micro</a:t>
            </a:r>
            <a:r>
              <a:rPr lang="en-US" dirty="0"/>
              <a:t> camera</a:t>
            </a:r>
            <a:endParaRPr lang="el-GR" dirty="0"/>
          </a:p>
        </p:txBody>
      </p:sp>
      <p:sp>
        <p:nvSpPr>
          <p:cNvPr id="15" name="14 - TextBox">
            <a:extLst>
              <a:ext uri="{FF2B5EF4-FFF2-40B4-BE49-F238E27FC236}">
                <a16:creationId xmlns:a16="http://schemas.microsoft.com/office/drawing/2014/main" id="{7D6C9406-763D-7003-FDEB-96FB1FC484BB}"/>
              </a:ext>
            </a:extLst>
          </p:cNvPr>
          <p:cNvSpPr txBox="1"/>
          <p:nvPr/>
        </p:nvSpPr>
        <p:spPr>
          <a:xfrm>
            <a:off x="8134506" y="177981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hnschrift SemiBold Condensedίως κείμενο)"/>
              </a:rPr>
              <a:t>Hum-Temp</a:t>
            </a:r>
            <a:endParaRPr lang="el-GR" dirty="0">
              <a:latin typeface="Bahnschrift SemiBold Condensedίως κείμενο)"/>
            </a:endParaRPr>
          </a:p>
        </p:txBody>
      </p:sp>
      <p:sp>
        <p:nvSpPr>
          <p:cNvPr id="16" name="15 - TextBox">
            <a:extLst>
              <a:ext uri="{FF2B5EF4-FFF2-40B4-BE49-F238E27FC236}">
                <a16:creationId xmlns:a16="http://schemas.microsoft.com/office/drawing/2014/main" id="{72816404-3DE8-CD8B-6BA7-C9204DF48194}"/>
              </a:ext>
            </a:extLst>
          </p:cNvPr>
          <p:cNvSpPr txBox="1"/>
          <p:nvPr/>
        </p:nvSpPr>
        <p:spPr>
          <a:xfrm>
            <a:off x="1002926" y="6256624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Fly </a:t>
            </a:r>
            <a:r>
              <a:rPr lang="en-US" dirty="0">
                <a:latin typeface="Bahnschrift SemiBold Condensedίως κείμενο)"/>
              </a:rPr>
              <a:t>Trap</a:t>
            </a:r>
            <a:endParaRPr lang="el-GR" dirty="0">
              <a:latin typeface="Bahnschrift SemiBold Condensedίως κείμενο)"/>
            </a:endParaRPr>
          </a:p>
        </p:txBody>
      </p:sp>
      <p:sp>
        <p:nvSpPr>
          <p:cNvPr id="18" name="17 - TextBox">
            <a:extLst>
              <a:ext uri="{FF2B5EF4-FFF2-40B4-BE49-F238E27FC236}">
                <a16:creationId xmlns:a16="http://schemas.microsoft.com/office/drawing/2014/main" id="{ED596B03-E3F9-6AE7-4985-F76A26590C68}"/>
              </a:ext>
            </a:extLst>
          </p:cNvPr>
          <p:cNvSpPr txBox="1"/>
          <p:nvPr/>
        </p:nvSpPr>
        <p:spPr>
          <a:xfrm>
            <a:off x="8237430" y="335703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hnschrift SemiBold Condensedίως κείμενο)"/>
              </a:rPr>
              <a:t>IP 66 BOX</a:t>
            </a:r>
            <a:endParaRPr lang="el-GR" dirty="0">
              <a:latin typeface="Bahnschrift SemiBold Condensedίως κείμενο)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50045" y="4721814"/>
            <a:ext cx="3525557" cy="169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21374" y="2963095"/>
            <a:ext cx="1639675" cy="1262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17285" y="4679576"/>
            <a:ext cx="2443250" cy="101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7257" y="2459280"/>
            <a:ext cx="1106323" cy="68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20 - TextBox"/>
          <p:cNvSpPr txBox="1"/>
          <p:nvPr/>
        </p:nvSpPr>
        <p:spPr>
          <a:xfrm>
            <a:off x="6766973" y="5570355"/>
            <a:ext cx="268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hnschrift SemiBold Condensedίως κείμενο)"/>
              </a:rPr>
              <a:t>High Speed Usb 4g  Gsm Modem</a:t>
            </a:r>
            <a:endParaRPr lang="el-GR" dirty="0">
              <a:latin typeface="Bahnschrift SemiBold Condensedίως κείμενο)"/>
            </a:endParaRPr>
          </a:p>
        </p:txBody>
      </p:sp>
      <p:sp>
        <p:nvSpPr>
          <p:cNvPr id="22" name="21 - Ορθογώνιο"/>
          <p:cNvSpPr/>
          <p:nvPr/>
        </p:nvSpPr>
        <p:spPr>
          <a:xfrm>
            <a:off x="6442989" y="3235507"/>
            <a:ext cx="1433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Bahnschrift SemiBold Condensedίως κείμενο)"/>
              </a:rPr>
              <a:t>IP67 Waterproof </a:t>
            </a:r>
          </a:p>
          <a:p>
            <a:pPr algn="ctr"/>
            <a:r>
              <a:rPr lang="en-US" sz="1400" dirty="0">
                <a:latin typeface="Bahnschrift SemiBold Condensedίως κείμενο)"/>
              </a:rPr>
              <a:t>connector</a:t>
            </a:r>
            <a:endParaRPr lang="el-GR" sz="1400" dirty="0">
              <a:latin typeface="Bahnschrift SemiBold Condensedίως κείμενο)"/>
            </a:endParaRPr>
          </a:p>
        </p:txBody>
      </p:sp>
      <p:sp>
        <p:nvSpPr>
          <p:cNvPr id="23" name="22 - Ορθογώνιο"/>
          <p:cNvSpPr/>
          <p:nvPr/>
        </p:nvSpPr>
        <p:spPr>
          <a:xfrm>
            <a:off x="3794928" y="6418896"/>
            <a:ext cx="2361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Bahnschrift SemiBold Condensedίως κείμενο)"/>
              </a:rPr>
              <a:t>Microcomputer  Board </a:t>
            </a:r>
            <a:endParaRPr lang="el-GR" dirty="0">
              <a:latin typeface="Bahnschrift SemiBold Condensedίως κείμενο)"/>
            </a:endParaRPr>
          </a:p>
        </p:txBody>
      </p:sp>
      <p:sp>
        <p:nvSpPr>
          <p:cNvPr id="24" name="23 - Ορθογώνιο"/>
          <p:cNvSpPr/>
          <p:nvPr/>
        </p:nvSpPr>
        <p:spPr>
          <a:xfrm>
            <a:off x="3729648" y="4167679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Bahnschrift SemiBold Condensedίως κείμενο)"/>
              </a:rPr>
              <a:t>Additional</a:t>
            </a:r>
            <a:r>
              <a:rPr lang="en-US" dirty="0"/>
              <a:t> PCB Board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65864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AEBEA75-B46F-65CC-E701-2051C494D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ahnschrift SemiBold Condensed" panose="020B0502040204020203" pitchFamily="34" charset="0"/>
              </a:rPr>
              <a:t>Μετάδοση Δεδομένων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013F3EB-84B6-C331-5E06-39119441F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Μέσω </a:t>
            </a:r>
            <a:r>
              <a:rPr lang="en-US" sz="2000" dirty="0"/>
              <a:t>internet </a:t>
            </a:r>
            <a:endParaRPr lang="el-GR" sz="2000" dirty="0"/>
          </a:p>
          <a:p>
            <a:pPr lvl="1"/>
            <a:r>
              <a:rPr lang="el-GR" sz="1800" dirty="0"/>
              <a:t>ιντερνέτ μέσω κινητής τηλεφωνίας </a:t>
            </a:r>
          </a:p>
          <a:p>
            <a:pPr lvl="1"/>
            <a:r>
              <a:rPr lang="en-US" sz="1800" dirty="0"/>
              <a:t>GSM</a:t>
            </a:r>
            <a:r>
              <a:rPr lang="el-GR" sz="1800" dirty="0"/>
              <a:t>-</a:t>
            </a:r>
            <a:r>
              <a:rPr lang="en-US" sz="1800" dirty="0"/>
              <a:t>GPRS</a:t>
            </a:r>
            <a:r>
              <a:rPr lang="el-GR" sz="1800" dirty="0"/>
              <a:t> 3</a:t>
            </a:r>
            <a:r>
              <a:rPr lang="en-US" sz="1800" dirty="0"/>
              <a:t>G</a:t>
            </a:r>
            <a:r>
              <a:rPr lang="el-GR" sz="1800" dirty="0"/>
              <a:t> 4</a:t>
            </a:r>
            <a:r>
              <a:rPr lang="en-US" sz="1800" dirty="0"/>
              <a:t>G INTERNET CONNECTION</a:t>
            </a:r>
            <a:endParaRPr lang="el-GR" sz="1800" dirty="0"/>
          </a:p>
          <a:p>
            <a:pPr lvl="0" algn="just"/>
            <a:r>
              <a:rPr lang="el-GR" sz="2000" dirty="0"/>
              <a:t>Δημιουργία δικτύου με παγίδες</a:t>
            </a:r>
          </a:p>
          <a:p>
            <a:pPr lvl="0" algn="just"/>
            <a:r>
              <a:rPr lang="el-GR" sz="2000" dirty="0"/>
              <a:t>Σύνδεση με μόντεμ</a:t>
            </a:r>
          </a:p>
          <a:p>
            <a:pPr lvl="0" algn="just"/>
            <a:r>
              <a:rPr lang="el-GR" sz="2000" dirty="0"/>
              <a:t>Καλύτερη ποιότητα δεδομένων</a:t>
            </a:r>
          </a:p>
          <a:p>
            <a:endParaRPr lang="en-US" sz="2000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7316" y="1449978"/>
            <a:ext cx="2734579" cy="113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5880143" y="2447500"/>
            <a:ext cx="3397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Bahnschrift SemiBold Condensedίως κείμενο)"/>
              </a:rPr>
              <a:t>(High Speed </a:t>
            </a:r>
            <a:r>
              <a:rPr lang="en-US" dirty="0" err="1">
                <a:latin typeface="Bahnschrift SemiBold Condensedίως κείμενο)"/>
              </a:rPr>
              <a:t>Usb</a:t>
            </a:r>
            <a:r>
              <a:rPr lang="en-US" dirty="0">
                <a:latin typeface="Bahnschrift SemiBold Condensedίως κείμενο)"/>
              </a:rPr>
              <a:t> 4g  </a:t>
            </a:r>
            <a:r>
              <a:rPr lang="en-US" dirty="0" err="1">
                <a:latin typeface="Bahnschrift SemiBold Condensedίως κείμενο)"/>
              </a:rPr>
              <a:t>Gsm</a:t>
            </a:r>
            <a:r>
              <a:rPr lang="en-US" dirty="0">
                <a:latin typeface="Bahnschrift SemiBold Condensedίως κείμενο)"/>
              </a:rPr>
              <a:t> Modem)</a:t>
            </a:r>
            <a:endParaRPr lang="el-GR" dirty="0">
              <a:latin typeface="Bahnschrift SemiBold Condensedίως κείμενο)"/>
            </a:endParaRPr>
          </a:p>
        </p:txBody>
      </p:sp>
    </p:spTree>
    <p:extLst>
      <p:ext uri="{BB962C8B-B14F-4D97-AF65-F5344CB8AC3E}">
        <p14:creationId xmlns:p14="http://schemas.microsoft.com/office/powerpoint/2010/main" val="1121814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92">
            <a:extLst>
              <a:ext uri="{FF2B5EF4-FFF2-40B4-BE49-F238E27FC236}">
                <a16:creationId xmlns:a16="http://schemas.microsoft.com/office/drawing/2014/main" id="{EBE86EA4-C4F1-4465-B306-7A2BC2285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8279268-DB29-43BE-B57C-14977EACF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94">
              <a:extLst>
                <a:ext uri="{FF2B5EF4-FFF2-40B4-BE49-F238E27FC236}">
                  <a16:creationId xmlns:a16="http://schemas.microsoft.com/office/drawing/2014/main" id="{C8FA53C0-C1EF-4611-BAB3-65EEB16AA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23">
              <a:extLst>
                <a:ext uri="{FF2B5EF4-FFF2-40B4-BE49-F238E27FC236}">
                  <a16:creationId xmlns:a16="http://schemas.microsoft.com/office/drawing/2014/main" id="{81CDACFC-DD8A-4CC0-B7FC-6030FC353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97" name="Rectangle 25">
              <a:extLst>
                <a:ext uri="{FF2B5EF4-FFF2-40B4-BE49-F238E27FC236}">
                  <a16:creationId xmlns:a16="http://schemas.microsoft.com/office/drawing/2014/main" id="{0269F267-73D4-4CC3-BEC7-73335654D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98" name="Isosceles Triangle 97">
              <a:extLst>
                <a:ext uri="{FF2B5EF4-FFF2-40B4-BE49-F238E27FC236}">
                  <a16:creationId xmlns:a16="http://schemas.microsoft.com/office/drawing/2014/main" id="{DC48F13D-B2D7-4EB8-9CA7-59243637C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99" name="Rectangle 27">
              <a:extLst>
                <a:ext uri="{FF2B5EF4-FFF2-40B4-BE49-F238E27FC236}">
                  <a16:creationId xmlns:a16="http://schemas.microsoft.com/office/drawing/2014/main" id="{A82405B3-5A67-4DA2-8EDA-7AB65A8B4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00" name="Rectangle 28">
              <a:extLst>
                <a:ext uri="{FF2B5EF4-FFF2-40B4-BE49-F238E27FC236}">
                  <a16:creationId xmlns:a16="http://schemas.microsoft.com/office/drawing/2014/main" id="{7508BC7B-3BD2-4D96-A46E-82988222A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01" name="Rectangle 29">
              <a:extLst>
                <a:ext uri="{FF2B5EF4-FFF2-40B4-BE49-F238E27FC236}">
                  <a16:creationId xmlns:a16="http://schemas.microsoft.com/office/drawing/2014/main" id="{4298D07C-2287-4B93-9041-935144DE1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0F6BC886-C125-4903-8C2A-6FB687400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03" name="Isosceles Triangle 102">
              <a:extLst>
                <a:ext uri="{FF2B5EF4-FFF2-40B4-BE49-F238E27FC236}">
                  <a16:creationId xmlns:a16="http://schemas.microsoft.com/office/drawing/2014/main" id="{C9D0B38F-2E02-4E85-99EE-73595E7C8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11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12" name="Isosceles Triangle 111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13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14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15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16" name="Isosceles Triangle 115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1AEBEA75-B46F-65CC-E701-2051C494D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10" y="4758611"/>
            <a:ext cx="8508893" cy="102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l-GR" sz="4800" dirty="0">
                <a:latin typeface="Bahnschrift SemiBold Condensed" panose="020B0502040204020203" pitchFamily="34" charset="0"/>
              </a:rPr>
              <a:t>Ενεργειακά Αυτόνομο Σύστημα </a:t>
            </a:r>
            <a:r>
              <a:rPr lang="en-US" sz="4800" dirty="0">
                <a:latin typeface="Bahnschrift SemiBold Condensed" panose="020B0502040204020203" pitchFamily="34" charset="0"/>
              </a:rPr>
              <a:t>24/7</a:t>
            </a:r>
            <a:endParaRPr lang="en-US" sz="4600" dirty="0">
              <a:latin typeface="Bahnschrift SemiBold Condensedίως κείμενο)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Θέση περιεχομένου 5" descr="Εικόνα που περιέχει δέντρο, εξωτερικός χώρος/ύπαιθρος, πτηνό, κίτρι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7790D16-812A-C547-A3AC-360979937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943" y="761905"/>
            <a:ext cx="1809749" cy="3217333"/>
          </a:xfrm>
          <a:prstGeom prst="rect">
            <a:avLst/>
          </a:prstGeom>
        </p:spPr>
      </p:pic>
      <p:pic>
        <p:nvPicPr>
          <p:cNvPr id="5" name="Picture 4" descr="A solar panel on a fence&#10;&#10;Description automatically generated with medium confidence">
            <a:extLst>
              <a:ext uri="{FF2B5EF4-FFF2-40B4-BE49-F238E27FC236}">
                <a16:creationId xmlns:a16="http://schemas.microsoft.com/office/drawing/2014/main" id="{EF71F2D4-50CF-DA84-6C7E-5A96C4D79B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86" r="-1" b="33306"/>
          <a:stretch/>
        </p:blipFill>
        <p:spPr>
          <a:xfrm>
            <a:off x="4376480" y="1167186"/>
            <a:ext cx="3426704" cy="2406771"/>
          </a:xfrm>
          <a:prstGeom prst="rect">
            <a:avLst/>
          </a:prstGeom>
        </p:spPr>
      </p:pic>
      <p:pic>
        <p:nvPicPr>
          <p:cNvPr id="9" name="Picture 8" descr="A picture containing outdoor, electrical wiring, cable, ground&#10;&#10;Description automatically generated">
            <a:extLst>
              <a:ext uri="{FF2B5EF4-FFF2-40B4-BE49-F238E27FC236}">
                <a16:creationId xmlns:a16="http://schemas.microsoft.com/office/drawing/2014/main" id="{AD981430-EC1C-8B1F-7347-A2BCA3B27C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6" r="2" b="2"/>
          <a:stretch/>
        </p:blipFill>
        <p:spPr>
          <a:xfrm>
            <a:off x="8117073" y="1210012"/>
            <a:ext cx="3426704" cy="2321119"/>
          </a:xfrm>
          <a:prstGeom prst="rect">
            <a:avLst/>
          </a:prstGeom>
        </p:spPr>
      </p:pic>
      <p:pic>
        <p:nvPicPr>
          <p:cNvPr id="7" name="Θέση περιεχομένου 5" descr="Εικόνα που περιέχει δέντρο, εξωτερικός χώρος/ύπαιθρος, πτηνό, κίτρινο&#10;&#10;Περιγραφή που δημιουργήθηκε αυτόματα">
            <a:extLst>
              <a:ext uri="{FF2B5EF4-FFF2-40B4-BE49-F238E27FC236}">
                <a16:creationId xmlns:a16="http://schemas.microsoft.com/office/drawing/2014/main" id="{9B0BC0DC-16CC-F493-296A-2D0784E30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111" y="777815"/>
            <a:ext cx="1809749" cy="3217333"/>
          </a:xfrm>
          <a:prstGeom prst="rect">
            <a:avLst/>
          </a:prstGeom>
        </p:spPr>
      </p:pic>
      <p:pic>
        <p:nvPicPr>
          <p:cNvPr id="8" name="Picture 4" descr="A solar panel on a fence&#10;&#10;Description automatically generated with medium confidence">
            <a:extLst>
              <a:ext uri="{FF2B5EF4-FFF2-40B4-BE49-F238E27FC236}">
                <a16:creationId xmlns:a16="http://schemas.microsoft.com/office/drawing/2014/main" id="{CCAF076C-D246-F712-8E66-A42A8487B7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86" r="-1" b="33306"/>
          <a:stretch/>
        </p:blipFill>
        <p:spPr>
          <a:xfrm>
            <a:off x="4382648" y="1183096"/>
            <a:ext cx="3426704" cy="240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AEBEA75-B46F-65CC-E701-2051C494D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ahnschrift SemiBold Condensedίως κείμενο)"/>
              </a:rPr>
              <a:t>Το Σύστημα έτοιμο για εγκατάσταση στο πεδίο</a:t>
            </a:r>
          </a:p>
        </p:txBody>
      </p:sp>
      <p:pic>
        <p:nvPicPr>
          <p:cNvPr id="3" name="Picture 2" descr="C:\Users\john\Desktop\dacus-trap\bill.jpg">
            <a:extLst>
              <a:ext uri="{FF2B5EF4-FFF2-40B4-BE49-F238E27FC236}">
                <a16:creationId xmlns:a16="http://schemas.microsoft.com/office/drawing/2014/main" id="{05A0AA8C-5605-C5C5-2B61-233493834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9135" y="1930400"/>
            <a:ext cx="4493066" cy="4432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0860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AA334-EACE-5AFF-0A55-5C923925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599"/>
            <a:ext cx="4064438" cy="1421331"/>
          </a:xfrm>
        </p:spPr>
        <p:txBody>
          <a:bodyPr>
            <a:noAutofit/>
          </a:bodyPr>
          <a:lstStyle/>
          <a:p>
            <a:r>
              <a:rPr lang="el-GR" sz="4000" b="1" dirty="0">
                <a:latin typeface="Bahnschrift SemiBold Condensedίως κείμενο)"/>
              </a:rPr>
              <a:t>Σύστημα Υποστήριξης Αποφάσεων</a:t>
            </a:r>
            <a:endParaRPr lang="el-GR" sz="4000" b="1" dirty="0">
              <a:latin typeface="Bahnschrift SemiBold Condense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22095-9B70-6A34-028D-3D1FC2626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571" y="3326915"/>
            <a:ext cx="5063441" cy="3880773"/>
          </a:xfrm>
        </p:spPr>
        <p:txBody>
          <a:bodyPr>
            <a:normAutofit/>
          </a:bodyPr>
          <a:lstStyle/>
          <a:p>
            <a:r>
              <a:rPr lang="el-GR" sz="2800" dirty="0">
                <a:latin typeface="Bahnschrift SemiBold Condensedίως κείμενο)"/>
              </a:rPr>
              <a:t>Αναγνώριση πληθυσμού δάκου</a:t>
            </a:r>
          </a:p>
          <a:p>
            <a:r>
              <a:rPr lang="el-GR" sz="2800" dirty="0">
                <a:latin typeface="Bahnschrift SemiBold Condensedίως κείμενο)"/>
              </a:rPr>
              <a:t>Υπολογισμός πρόβλεψης έξαρσης γενιάς</a:t>
            </a:r>
          </a:p>
        </p:txBody>
      </p:sp>
      <p:pic>
        <p:nvPicPr>
          <p:cNvPr id="5" name="Picture 4" descr="A bee hive from a tree&#10;&#10;Description automatically generated with low confidence">
            <a:extLst>
              <a:ext uri="{FF2B5EF4-FFF2-40B4-BE49-F238E27FC236}">
                <a16:creationId xmlns:a16="http://schemas.microsoft.com/office/drawing/2014/main" id="{2C976044-449B-9E42-8E8F-7B5A23C9D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47" r="2" b="18950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2" name="Isosceles Triangle 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319566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1855</TotalTime>
  <Words>476</Words>
  <Application>Microsoft Office PowerPoint</Application>
  <PresentationFormat>Ευρεία οθόνη</PresentationFormat>
  <Paragraphs>89</Paragraphs>
  <Slides>19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9" baseType="lpstr">
      <vt:lpstr>Arial</vt:lpstr>
      <vt:lpstr>Bahnschrift SemiBold Condensed</vt:lpstr>
      <vt:lpstr>Bahnschrift SemiBold Condensedίως κείμενο)</vt:lpstr>
      <vt:lpstr>Calibri</vt:lpstr>
      <vt:lpstr>Segoe UI Historic</vt:lpstr>
      <vt:lpstr>Times New Roman</vt:lpstr>
      <vt:lpstr>Trebuchet MS</vt:lpstr>
      <vt:lpstr>Wingdings</vt:lpstr>
      <vt:lpstr>Wingdings 3</vt:lpstr>
      <vt:lpstr>Facet</vt:lpstr>
      <vt:lpstr>Ελαιοπαρατηρητής</vt:lpstr>
      <vt:lpstr>Με 2 λόγια</vt:lpstr>
      <vt:lpstr>Περιγραφή Συστήματος</vt:lpstr>
      <vt:lpstr>Τεχνικά Χαρακτηριστικά</vt:lpstr>
      <vt:lpstr>Συλλογή Δεδομένων</vt:lpstr>
      <vt:lpstr>Μετάδοση Δεδομένων</vt:lpstr>
      <vt:lpstr>Ενεργειακά Αυτόνομο Σύστημα 24/7</vt:lpstr>
      <vt:lpstr>Το Σύστημα έτοιμο για εγκατάσταση στο πεδίο</vt:lpstr>
      <vt:lpstr>Σύστημα Υποστήριξης Αποφάσεων</vt:lpstr>
      <vt:lpstr>AI για Αναγνώριση Δάκου</vt:lpstr>
      <vt:lpstr>Υπολογισμός πρόβλεψης</vt:lpstr>
      <vt:lpstr>User Interface</vt:lpstr>
      <vt:lpstr>Παρουσίαση του PowerPoint</vt:lpstr>
      <vt:lpstr>Παρουσίαση του PowerPoint</vt:lpstr>
      <vt:lpstr>Παρουσίαση του PowerPoint</vt:lpstr>
      <vt:lpstr> Προσκεκλημένος Ομιλητής στο Συνέδριο 4Ε-“Σύγχρονες μορφές δακοπροστασίας των ελαιώνων” Γεωπονικό Πανεπιστήμιο Αθηνών - Βραβείο Καινοτομίας</vt:lpstr>
      <vt:lpstr>Προσκεκλημένος Ομιλητής - Πανελλαδικό Διαδικτυακό Επιμορφωτικό Σεμινάριο για Τομεάρχες Δακοκτονίας  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Ελαιοπαρατηρητής</dc:title>
  <dc:creator>EVANGELOS ALVANITOPOULOS</dc:creator>
  <cp:lastModifiedBy>ALEXANDRA SKALIOΤI</cp:lastModifiedBy>
  <cp:revision>31</cp:revision>
  <dcterms:created xsi:type="dcterms:W3CDTF">2023-06-06T16:02:48Z</dcterms:created>
  <dcterms:modified xsi:type="dcterms:W3CDTF">2024-11-21T09:07:02Z</dcterms:modified>
</cp:coreProperties>
</file>