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68" r:id="rId4"/>
    <p:sldId id="261" r:id="rId5"/>
    <p:sldId id="260" r:id="rId6"/>
    <p:sldId id="258" r:id="rId7"/>
    <p:sldId id="259" r:id="rId8"/>
    <p:sldId id="264" r:id="rId9"/>
    <p:sldId id="266" r:id="rId10"/>
    <p:sldId id="269" r:id="rId11"/>
    <p:sldId id="263" r:id="rId12"/>
    <p:sldId id="267" r:id="rId13"/>
    <p:sldId id="262" r:id="rId14"/>
    <p:sldId id="265" r:id="rId15"/>
    <p:sldId id="270" r:id="rId16"/>
    <p:sldId id="271" r:id="rId17"/>
    <p:sldId id="273" r:id="rId18"/>
    <p:sldId id="274" r:id="rId19"/>
    <p:sldId id="286" r:id="rId20"/>
    <p:sldId id="303" r:id="rId21"/>
    <p:sldId id="276" r:id="rId22"/>
    <p:sldId id="308" r:id="rId23"/>
    <p:sldId id="314" r:id="rId24"/>
    <p:sldId id="315" r:id="rId25"/>
    <p:sldId id="304" r:id="rId26"/>
    <p:sldId id="278" r:id="rId27"/>
    <p:sldId id="305" r:id="rId28"/>
    <p:sldId id="287" r:id="rId29"/>
    <p:sldId id="306" r:id="rId30"/>
    <p:sldId id="282" r:id="rId31"/>
    <p:sldId id="288" r:id="rId32"/>
    <p:sldId id="307" r:id="rId33"/>
    <p:sldId id="290" r:id="rId34"/>
    <p:sldId id="309" r:id="rId35"/>
    <p:sldId id="316" r:id="rId36"/>
    <p:sldId id="292" r:id="rId37"/>
    <p:sldId id="310" r:id="rId38"/>
    <p:sldId id="312" r:id="rId39"/>
    <p:sldId id="311" r:id="rId40"/>
    <p:sldId id="295" r:id="rId41"/>
    <p:sldId id="313" r:id="rId42"/>
    <p:sldId id="323" r:id="rId43"/>
    <p:sldId id="325" r:id="rId44"/>
    <p:sldId id="326" r:id="rId45"/>
    <p:sldId id="301" r:id="rId46"/>
    <p:sldId id="284" r:id="rId47"/>
    <p:sldId id="317" r:id="rId48"/>
    <p:sldId id="327" r:id="rId49"/>
    <p:sldId id="319" r:id="rId50"/>
    <p:sldId id="320" r:id="rId51"/>
    <p:sldId id="321" r:id="rId52"/>
    <p:sldId id="318" r:id="rId53"/>
    <p:sldId id="322" r:id="rId54"/>
    <p:sldId id="27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4660"/>
  </p:normalViewPr>
  <p:slideViewPr>
    <p:cSldViewPr snapToGrid="0">
      <p:cViewPr>
        <p:scale>
          <a:sx n="81" d="100"/>
          <a:sy n="81" d="100"/>
        </p:scale>
        <p:origin x="-1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C9188-5801-4CC0-9B3A-511EAADBAF38}" type="doc">
      <dgm:prSet loTypeId="urn:microsoft.com/office/officeart/2005/8/layout/cycle8" loCatId="cycle" qsTypeId="urn:microsoft.com/office/officeart/2005/8/quickstyle/simple1" qsCatId="simple" csTypeId="urn:microsoft.com/office/officeart/2005/8/colors/accent1_2" csCatId="accent1" phldr="1"/>
      <dgm:spPr/>
    </dgm:pt>
    <dgm:pt modelId="{E460BDBF-F8E3-4F30-9F36-969542971165}">
      <dgm:prSet phldrT="[Text]" custT="1"/>
      <dgm:spPr/>
      <dgm:t>
        <a:bodyPr/>
        <a:lstStyle/>
        <a:p>
          <a:r>
            <a:rPr lang="el-GR" sz="2400" b="1" dirty="0"/>
            <a:t>Φλεγμονή</a:t>
          </a:r>
          <a:endParaRPr lang="en-US" sz="2400" b="1" dirty="0"/>
        </a:p>
      </dgm:t>
    </dgm:pt>
    <dgm:pt modelId="{6D62E947-3179-4443-BA26-669EDF28E5CF}" type="parTrans" cxnId="{374CC4B4-99B7-457D-B11A-843D0EF3424C}">
      <dgm:prSet/>
      <dgm:spPr/>
      <dgm:t>
        <a:bodyPr/>
        <a:lstStyle/>
        <a:p>
          <a:endParaRPr lang="en-US" sz="2400" b="1"/>
        </a:p>
      </dgm:t>
    </dgm:pt>
    <dgm:pt modelId="{8D3E7794-8FA6-4EDE-92E9-450AF33A024F}" type="sibTrans" cxnId="{374CC4B4-99B7-457D-B11A-843D0EF3424C}">
      <dgm:prSet/>
      <dgm:spPr/>
      <dgm:t>
        <a:bodyPr/>
        <a:lstStyle/>
        <a:p>
          <a:endParaRPr lang="en-US" sz="2400" b="1"/>
        </a:p>
      </dgm:t>
    </dgm:pt>
    <dgm:pt modelId="{99C330B9-40E2-412F-A2F1-733C6BB71627}">
      <dgm:prSet phldrT="[Text]" custT="1"/>
      <dgm:spPr/>
      <dgm:t>
        <a:bodyPr/>
        <a:lstStyle/>
        <a:p>
          <a:r>
            <a:rPr lang="el-GR" sz="2400" b="1" dirty="0"/>
            <a:t>Θρόμβωση</a:t>
          </a:r>
          <a:endParaRPr lang="en-US" sz="2400" b="1" dirty="0"/>
        </a:p>
      </dgm:t>
    </dgm:pt>
    <dgm:pt modelId="{CBEB8E2D-6D76-47AE-AE6D-ED9A26E60A11}" type="parTrans" cxnId="{614B7EE0-1E0B-4C17-90BC-77CDDD8BAA66}">
      <dgm:prSet/>
      <dgm:spPr/>
      <dgm:t>
        <a:bodyPr/>
        <a:lstStyle/>
        <a:p>
          <a:endParaRPr lang="en-US" sz="2400" b="1"/>
        </a:p>
      </dgm:t>
    </dgm:pt>
    <dgm:pt modelId="{E68BCAED-9E69-4956-94E4-71E6CE3EAE46}" type="sibTrans" cxnId="{614B7EE0-1E0B-4C17-90BC-77CDDD8BAA66}">
      <dgm:prSet/>
      <dgm:spPr/>
      <dgm:t>
        <a:bodyPr/>
        <a:lstStyle/>
        <a:p>
          <a:endParaRPr lang="en-US" sz="2400" b="1"/>
        </a:p>
      </dgm:t>
    </dgm:pt>
    <dgm:pt modelId="{71C18F3D-B7DE-40B0-8DD2-3C1C5A9141D6}">
      <dgm:prSet phldrT="[Text]" custT="1"/>
      <dgm:spPr/>
      <dgm:t>
        <a:bodyPr/>
        <a:lstStyle/>
        <a:p>
          <a:r>
            <a:rPr lang="el-GR" sz="2400" b="1" dirty="0"/>
            <a:t>Οξειδωτικό στρες</a:t>
          </a:r>
          <a:endParaRPr lang="en-US" sz="2400" b="1" dirty="0"/>
        </a:p>
      </dgm:t>
    </dgm:pt>
    <dgm:pt modelId="{CEDDCC30-FA78-440F-9782-A9911C569CAF}" type="parTrans" cxnId="{59CFD044-7AC4-483D-A8F9-0303C4736C51}">
      <dgm:prSet/>
      <dgm:spPr/>
      <dgm:t>
        <a:bodyPr/>
        <a:lstStyle/>
        <a:p>
          <a:endParaRPr lang="en-US" sz="2400" b="1"/>
        </a:p>
      </dgm:t>
    </dgm:pt>
    <dgm:pt modelId="{1A8AB198-F323-4C8B-8012-4F9255C37A03}" type="sibTrans" cxnId="{59CFD044-7AC4-483D-A8F9-0303C4736C51}">
      <dgm:prSet/>
      <dgm:spPr/>
      <dgm:t>
        <a:bodyPr/>
        <a:lstStyle/>
        <a:p>
          <a:endParaRPr lang="en-US" sz="2400" b="1"/>
        </a:p>
      </dgm:t>
    </dgm:pt>
    <dgm:pt modelId="{5BB32826-691B-4F06-A06A-D7186951553C}" type="pres">
      <dgm:prSet presAssocID="{C5AC9188-5801-4CC0-9B3A-511EAADBAF38}" presName="compositeShape" presStyleCnt="0">
        <dgm:presLayoutVars>
          <dgm:chMax val="7"/>
          <dgm:dir/>
          <dgm:resizeHandles val="exact"/>
        </dgm:presLayoutVars>
      </dgm:prSet>
      <dgm:spPr/>
    </dgm:pt>
    <dgm:pt modelId="{7449FEBE-1821-4D2E-80E9-B722E75385B6}" type="pres">
      <dgm:prSet presAssocID="{C5AC9188-5801-4CC0-9B3A-511EAADBAF38}" presName="wedge1" presStyleLbl="node1" presStyleIdx="0" presStyleCnt="3"/>
      <dgm:spPr/>
      <dgm:t>
        <a:bodyPr/>
        <a:lstStyle/>
        <a:p>
          <a:endParaRPr lang="en-US"/>
        </a:p>
      </dgm:t>
    </dgm:pt>
    <dgm:pt modelId="{782BCC7C-B545-488B-98BC-7D82524B7CC5}" type="pres">
      <dgm:prSet presAssocID="{C5AC9188-5801-4CC0-9B3A-511EAADBAF38}" presName="dummy1a" presStyleCnt="0"/>
      <dgm:spPr/>
    </dgm:pt>
    <dgm:pt modelId="{C5DB7165-76A5-410A-9BC6-21FB65551017}" type="pres">
      <dgm:prSet presAssocID="{C5AC9188-5801-4CC0-9B3A-511EAADBAF38}" presName="dummy1b" presStyleCnt="0"/>
      <dgm:spPr/>
    </dgm:pt>
    <dgm:pt modelId="{967A0167-805A-40BD-A038-9F2271F2A3B0}" type="pres">
      <dgm:prSet presAssocID="{C5AC9188-5801-4CC0-9B3A-511EAADBAF38}" presName="wedge1Tx" presStyleLbl="node1" presStyleIdx="0" presStyleCnt="3">
        <dgm:presLayoutVars>
          <dgm:chMax val="0"/>
          <dgm:chPref val="0"/>
          <dgm:bulletEnabled val="1"/>
        </dgm:presLayoutVars>
      </dgm:prSet>
      <dgm:spPr/>
      <dgm:t>
        <a:bodyPr/>
        <a:lstStyle/>
        <a:p>
          <a:endParaRPr lang="en-US"/>
        </a:p>
      </dgm:t>
    </dgm:pt>
    <dgm:pt modelId="{A891E653-8C16-4F18-A326-2D6D6E332BC2}" type="pres">
      <dgm:prSet presAssocID="{C5AC9188-5801-4CC0-9B3A-511EAADBAF38}" presName="wedge2" presStyleLbl="node1" presStyleIdx="1" presStyleCnt="3"/>
      <dgm:spPr/>
      <dgm:t>
        <a:bodyPr/>
        <a:lstStyle/>
        <a:p>
          <a:endParaRPr lang="en-US"/>
        </a:p>
      </dgm:t>
    </dgm:pt>
    <dgm:pt modelId="{F097E7F9-E328-411B-B059-5CF231712EE1}" type="pres">
      <dgm:prSet presAssocID="{C5AC9188-5801-4CC0-9B3A-511EAADBAF38}" presName="dummy2a" presStyleCnt="0"/>
      <dgm:spPr/>
    </dgm:pt>
    <dgm:pt modelId="{05EDFAD5-4E8E-4407-8EC7-78AE93F8C1AE}" type="pres">
      <dgm:prSet presAssocID="{C5AC9188-5801-4CC0-9B3A-511EAADBAF38}" presName="dummy2b" presStyleCnt="0"/>
      <dgm:spPr/>
    </dgm:pt>
    <dgm:pt modelId="{EBE766E2-347D-4521-8EBC-7DC09E78470F}" type="pres">
      <dgm:prSet presAssocID="{C5AC9188-5801-4CC0-9B3A-511EAADBAF38}" presName="wedge2Tx" presStyleLbl="node1" presStyleIdx="1" presStyleCnt="3">
        <dgm:presLayoutVars>
          <dgm:chMax val="0"/>
          <dgm:chPref val="0"/>
          <dgm:bulletEnabled val="1"/>
        </dgm:presLayoutVars>
      </dgm:prSet>
      <dgm:spPr/>
      <dgm:t>
        <a:bodyPr/>
        <a:lstStyle/>
        <a:p>
          <a:endParaRPr lang="en-US"/>
        </a:p>
      </dgm:t>
    </dgm:pt>
    <dgm:pt modelId="{FD7B1A07-D7FD-4384-A818-70ECD70DBD94}" type="pres">
      <dgm:prSet presAssocID="{C5AC9188-5801-4CC0-9B3A-511EAADBAF38}" presName="wedge3" presStyleLbl="node1" presStyleIdx="2" presStyleCnt="3"/>
      <dgm:spPr/>
      <dgm:t>
        <a:bodyPr/>
        <a:lstStyle/>
        <a:p>
          <a:endParaRPr lang="en-US"/>
        </a:p>
      </dgm:t>
    </dgm:pt>
    <dgm:pt modelId="{DCC5A675-6C67-4FA4-BD32-1EF5F69A6F5E}" type="pres">
      <dgm:prSet presAssocID="{C5AC9188-5801-4CC0-9B3A-511EAADBAF38}" presName="dummy3a" presStyleCnt="0"/>
      <dgm:spPr/>
    </dgm:pt>
    <dgm:pt modelId="{F10B1FF6-3AFF-47D3-ACD5-F1B4F39F1668}" type="pres">
      <dgm:prSet presAssocID="{C5AC9188-5801-4CC0-9B3A-511EAADBAF38}" presName="dummy3b" presStyleCnt="0"/>
      <dgm:spPr/>
    </dgm:pt>
    <dgm:pt modelId="{8BA56687-B53C-4492-820E-88872D2BE320}" type="pres">
      <dgm:prSet presAssocID="{C5AC9188-5801-4CC0-9B3A-511EAADBAF38}" presName="wedge3Tx" presStyleLbl="node1" presStyleIdx="2" presStyleCnt="3">
        <dgm:presLayoutVars>
          <dgm:chMax val="0"/>
          <dgm:chPref val="0"/>
          <dgm:bulletEnabled val="1"/>
        </dgm:presLayoutVars>
      </dgm:prSet>
      <dgm:spPr/>
      <dgm:t>
        <a:bodyPr/>
        <a:lstStyle/>
        <a:p>
          <a:endParaRPr lang="en-US"/>
        </a:p>
      </dgm:t>
    </dgm:pt>
    <dgm:pt modelId="{90343632-A97D-4B58-B15A-219536ADFA94}" type="pres">
      <dgm:prSet presAssocID="{8D3E7794-8FA6-4EDE-92E9-450AF33A024F}" presName="arrowWedge1" presStyleLbl="fgSibTrans2D1" presStyleIdx="0" presStyleCnt="3"/>
      <dgm:spPr/>
    </dgm:pt>
    <dgm:pt modelId="{8850D610-8E30-4C76-BFE9-0B6CD126F8DC}" type="pres">
      <dgm:prSet presAssocID="{E68BCAED-9E69-4956-94E4-71E6CE3EAE46}" presName="arrowWedge2" presStyleLbl="fgSibTrans2D1" presStyleIdx="1" presStyleCnt="3"/>
      <dgm:spPr/>
    </dgm:pt>
    <dgm:pt modelId="{3D31FB68-90A0-496E-AE73-E38C9CAEEC34}" type="pres">
      <dgm:prSet presAssocID="{1A8AB198-F323-4C8B-8012-4F9255C37A03}" presName="arrowWedge3" presStyleLbl="fgSibTrans2D1" presStyleIdx="2" presStyleCnt="3"/>
      <dgm:spPr/>
    </dgm:pt>
  </dgm:ptLst>
  <dgm:cxnLst>
    <dgm:cxn modelId="{E15996C8-654E-4CFF-86E2-D6BF5850535E}" type="presOf" srcId="{99C330B9-40E2-412F-A2F1-733C6BB71627}" destId="{EBE766E2-347D-4521-8EBC-7DC09E78470F}" srcOrd="1" destOrd="0" presId="urn:microsoft.com/office/officeart/2005/8/layout/cycle8"/>
    <dgm:cxn modelId="{C9022D3E-A05A-406F-A46C-9F004CE15167}" type="presOf" srcId="{99C330B9-40E2-412F-A2F1-733C6BB71627}" destId="{A891E653-8C16-4F18-A326-2D6D6E332BC2}" srcOrd="0" destOrd="0" presId="urn:microsoft.com/office/officeart/2005/8/layout/cycle8"/>
    <dgm:cxn modelId="{614B7EE0-1E0B-4C17-90BC-77CDDD8BAA66}" srcId="{C5AC9188-5801-4CC0-9B3A-511EAADBAF38}" destId="{99C330B9-40E2-412F-A2F1-733C6BB71627}" srcOrd="1" destOrd="0" parTransId="{CBEB8E2D-6D76-47AE-AE6D-ED9A26E60A11}" sibTransId="{E68BCAED-9E69-4956-94E4-71E6CE3EAE46}"/>
    <dgm:cxn modelId="{9945968F-4E26-4F90-BF3F-675308561AB1}" type="presOf" srcId="{C5AC9188-5801-4CC0-9B3A-511EAADBAF38}" destId="{5BB32826-691B-4F06-A06A-D7186951553C}" srcOrd="0" destOrd="0" presId="urn:microsoft.com/office/officeart/2005/8/layout/cycle8"/>
    <dgm:cxn modelId="{B9FE056A-C223-453A-B839-FAF2F0CCB090}" type="presOf" srcId="{71C18F3D-B7DE-40B0-8DD2-3C1C5A9141D6}" destId="{8BA56687-B53C-4492-820E-88872D2BE320}" srcOrd="1" destOrd="0" presId="urn:microsoft.com/office/officeart/2005/8/layout/cycle8"/>
    <dgm:cxn modelId="{1F03639A-81AD-4643-B7FA-9AE67AC00D8C}" type="presOf" srcId="{E460BDBF-F8E3-4F30-9F36-969542971165}" destId="{967A0167-805A-40BD-A038-9F2271F2A3B0}" srcOrd="1" destOrd="0" presId="urn:microsoft.com/office/officeart/2005/8/layout/cycle8"/>
    <dgm:cxn modelId="{59CFD044-7AC4-483D-A8F9-0303C4736C51}" srcId="{C5AC9188-5801-4CC0-9B3A-511EAADBAF38}" destId="{71C18F3D-B7DE-40B0-8DD2-3C1C5A9141D6}" srcOrd="2" destOrd="0" parTransId="{CEDDCC30-FA78-440F-9782-A9911C569CAF}" sibTransId="{1A8AB198-F323-4C8B-8012-4F9255C37A03}"/>
    <dgm:cxn modelId="{A7C99A61-66EC-452C-A63A-24BF217B43C7}" type="presOf" srcId="{E460BDBF-F8E3-4F30-9F36-969542971165}" destId="{7449FEBE-1821-4D2E-80E9-B722E75385B6}" srcOrd="0" destOrd="0" presId="urn:microsoft.com/office/officeart/2005/8/layout/cycle8"/>
    <dgm:cxn modelId="{3577BAB7-B644-4415-8BA4-4CB57B695B16}" type="presOf" srcId="{71C18F3D-B7DE-40B0-8DD2-3C1C5A9141D6}" destId="{FD7B1A07-D7FD-4384-A818-70ECD70DBD94}" srcOrd="0" destOrd="0" presId="urn:microsoft.com/office/officeart/2005/8/layout/cycle8"/>
    <dgm:cxn modelId="{374CC4B4-99B7-457D-B11A-843D0EF3424C}" srcId="{C5AC9188-5801-4CC0-9B3A-511EAADBAF38}" destId="{E460BDBF-F8E3-4F30-9F36-969542971165}" srcOrd="0" destOrd="0" parTransId="{6D62E947-3179-4443-BA26-669EDF28E5CF}" sibTransId="{8D3E7794-8FA6-4EDE-92E9-450AF33A024F}"/>
    <dgm:cxn modelId="{F059ECCC-5655-419C-9693-111E7766967A}" type="presParOf" srcId="{5BB32826-691B-4F06-A06A-D7186951553C}" destId="{7449FEBE-1821-4D2E-80E9-B722E75385B6}" srcOrd="0" destOrd="0" presId="urn:microsoft.com/office/officeart/2005/8/layout/cycle8"/>
    <dgm:cxn modelId="{B6FA7EB7-C86D-4860-901C-AAD8FF67B003}" type="presParOf" srcId="{5BB32826-691B-4F06-A06A-D7186951553C}" destId="{782BCC7C-B545-488B-98BC-7D82524B7CC5}" srcOrd="1" destOrd="0" presId="urn:microsoft.com/office/officeart/2005/8/layout/cycle8"/>
    <dgm:cxn modelId="{C4363411-5358-4228-B7E2-C0F3951766E8}" type="presParOf" srcId="{5BB32826-691B-4F06-A06A-D7186951553C}" destId="{C5DB7165-76A5-410A-9BC6-21FB65551017}" srcOrd="2" destOrd="0" presId="urn:microsoft.com/office/officeart/2005/8/layout/cycle8"/>
    <dgm:cxn modelId="{8767A4D6-9CF4-41D1-BB27-EA5FA997F7DE}" type="presParOf" srcId="{5BB32826-691B-4F06-A06A-D7186951553C}" destId="{967A0167-805A-40BD-A038-9F2271F2A3B0}" srcOrd="3" destOrd="0" presId="urn:microsoft.com/office/officeart/2005/8/layout/cycle8"/>
    <dgm:cxn modelId="{5D1344A8-C1B4-4E46-9317-3202B995269E}" type="presParOf" srcId="{5BB32826-691B-4F06-A06A-D7186951553C}" destId="{A891E653-8C16-4F18-A326-2D6D6E332BC2}" srcOrd="4" destOrd="0" presId="urn:microsoft.com/office/officeart/2005/8/layout/cycle8"/>
    <dgm:cxn modelId="{9ED8FA8F-5924-48B4-B924-AF306DA9E239}" type="presParOf" srcId="{5BB32826-691B-4F06-A06A-D7186951553C}" destId="{F097E7F9-E328-411B-B059-5CF231712EE1}" srcOrd="5" destOrd="0" presId="urn:microsoft.com/office/officeart/2005/8/layout/cycle8"/>
    <dgm:cxn modelId="{7EC3F568-A074-4CA3-8DBB-16C409945233}" type="presParOf" srcId="{5BB32826-691B-4F06-A06A-D7186951553C}" destId="{05EDFAD5-4E8E-4407-8EC7-78AE93F8C1AE}" srcOrd="6" destOrd="0" presId="urn:microsoft.com/office/officeart/2005/8/layout/cycle8"/>
    <dgm:cxn modelId="{16C91C35-5E9D-4CFB-B666-D19AA1060477}" type="presParOf" srcId="{5BB32826-691B-4F06-A06A-D7186951553C}" destId="{EBE766E2-347D-4521-8EBC-7DC09E78470F}" srcOrd="7" destOrd="0" presId="urn:microsoft.com/office/officeart/2005/8/layout/cycle8"/>
    <dgm:cxn modelId="{FA5F6C75-6B4E-4283-8713-F2C02BBD8841}" type="presParOf" srcId="{5BB32826-691B-4F06-A06A-D7186951553C}" destId="{FD7B1A07-D7FD-4384-A818-70ECD70DBD94}" srcOrd="8" destOrd="0" presId="urn:microsoft.com/office/officeart/2005/8/layout/cycle8"/>
    <dgm:cxn modelId="{8E485E31-6DC8-4254-B2D7-E862C6F84E4D}" type="presParOf" srcId="{5BB32826-691B-4F06-A06A-D7186951553C}" destId="{DCC5A675-6C67-4FA4-BD32-1EF5F69A6F5E}" srcOrd="9" destOrd="0" presId="urn:microsoft.com/office/officeart/2005/8/layout/cycle8"/>
    <dgm:cxn modelId="{01BC713F-FAB5-480D-B63D-625FEFAD3D31}" type="presParOf" srcId="{5BB32826-691B-4F06-A06A-D7186951553C}" destId="{F10B1FF6-3AFF-47D3-ACD5-F1B4F39F1668}" srcOrd="10" destOrd="0" presId="urn:microsoft.com/office/officeart/2005/8/layout/cycle8"/>
    <dgm:cxn modelId="{8B548316-1234-4610-ADDF-026C1C53DC64}" type="presParOf" srcId="{5BB32826-691B-4F06-A06A-D7186951553C}" destId="{8BA56687-B53C-4492-820E-88872D2BE320}" srcOrd="11" destOrd="0" presId="urn:microsoft.com/office/officeart/2005/8/layout/cycle8"/>
    <dgm:cxn modelId="{FA1FAA2C-F728-4221-9C42-2EFE9DB901E5}" type="presParOf" srcId="{5BB32826-691B-4F06-A06A-D7186951553C}" destId="{90343632-A97D-4B58-B15A-219536ADFA94}" srcOrd="12" destOrd="0" presId="urn:microsoft.com/office/officeart/2005/8/layout/cycle8"/>
    <dgm:cxn modelId="{C4B141CA-6595-4450-8B57-08DDB1E04A13}" type="presParOf" srcId="{5BB32826-691B-4F06-A06A-D7186951553C}" destId="{8850D610-8E30-4C76-BFE9-0B6CD126F8DC}" srcOrd="13" destOrd="0" presId="urn:microsoft.com/office/officeart/2005/8/layout/cycle8"/>
    <dgm:cxn modelId="{3FDDA7D1-FDB0-4ACE-86AB-A4E68B47CC00}" type="presParOf" srcId="{5BB32826-691B-4F06-A06A-D7186951553C}" destId="{3D31FB68-90A0-496E-AE73-E38C9CAEEC3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914A9-3E8B-451D-8803-9F4848BB5F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C0B345C-7363-4C12-9AC0-A8F4AF127F38}">
      <dgm:prSet phldrT="[Text]" custT="1"/>
      <dgm:spPr/>
      <dgm:t>
        <a:bodyPr/>
        <a:lstStyle/>
        <a:p>
          <a:r>
            <a:rPr lang="el-GR" sz="2000" b="1" dirty="0"/>
            <a:t>1</a:t>
          </a:r>
          <a:r>
            <a:rPr lang="el-GR" sz="2000" b="1" baseline="30000" dirty="0"/>
            <a:t>ος</a:t>
          </a:r>
          <a:r>
            <a:rPr lang="el-GR" sz="2000" b="1" dirty="0"/>
            <a:t> τρόπος εκχύλισης</a:t>
          </a:r>
          <a:endParaRPr lang="en-US" sz="2000" b="1" dirty="0"/>
        </a:p>
      </dgm:t>
    </dgm:pt>
    <dgm:pt modelId="{1AD9B80E-84A8-4F01-9F6F-2A52C8C34C62}" type="parTrans" cxnId="{CA85FD74-5A10-4A57-B28B-4BC3A406FD2B}">
      <dgm:prSet/>
      <dgm:spPr/>
      <dgm:t>
        <a:bodyPr/>
        <a:lstStyle/>
        <a:p>
          <a:endParaRPr lang="en-US"/>
        </a:p>
      </dgm:t>
    </dgm:pt>
    <dgm:pt modelId="{89D61093-DAEE-408E-8A6B-A6740ADA8DBD}" type="sibTrans" cxnId="{CA85FD74-5A10-4A57-B28B-4BC3A406FD2B}">
      <dgm:prSet/>
      <dgm:spPr/>
      <dgm:t>
        <a:bodyPr/>
        <a:lstStyle/>
        <a:p>
          <a:endParaRPr lang="en-US"/>
        </a:p>
      </dgm:t>
    </dgm:pt>
    <dgm:pt modelId="{1819233E-4348-4713-831C-E103F9625AAF}">
      <dgm:prSet phldrT="[Text]" custT="1"/>
      <dgm:spPr/>
      <dgm:t>
        <a:bodyPr/>
        <a:lstStyle/>
        <a:p>
          <a:r>
            <a:rPr lang="el-GR" sz="2000" b="1" dirty="0">
              <a:solidFill>
                <a:schemeClr val="accent1">
                  <a:lumMod val="50000"/>
                </a:schemeClr>
              </a:solidFill>
            </a:rPr>
            <a:t>Τ</a:t>
          </a:r>
          <a:r>
            <a:rPr lang="en-US" sz="2000" b="1" dirty="0">
              <a:solidFill>
                <a:schemeClr val="accent1">
                  <a:lumMod val="50000"/>
                </a:schemeClr>
              </a:solidFill>
            </a:rPr>
            <a:t>L</a:t>
          </a:r>
          <a:r>
            <a:rPr lang="el-GR" sz="2000" b="1" dirty="0">
              <a:solidFill>
                <a:schemeClr val="accent1">
                  <a:lumMod val="50000"/>
                </a:schemeClr>
              </a:solidFill>
            </a:rPr>
            <a:t>: </a:t>
          </a:r>
          <a:r>
            <a:rPr lang="el-GR" sz="2000" b="1" dirty="0"/>
            <a:t>Ολικά λιποειδή</a:t>
          </a:r>
          <a:endParaRPr lang="en-US" sz="2000" dirty="0"/>
        </a:p>
      </dgm:t>
    </dgm:pt>
    <dgm:pt modelId="{36EBD8AE-559D-4EF0-ABB1-C6AC557684A0}" type="parTrans" cxnId="{FC81135C-F299-4547-83A3-CD3B906048D5}">
      <dgm:prSet/>
      <dgm:spPr/>
      <dgm:t>
        <a:bodyPr/>
        <a:lstStyle/>
        <a:p>
          <a:endParaRPr lang="en-US"/>
        </a:p>
      </dgm:t>
    </dgm:pt>
    <dgm:pt modelId="{FF216D19-F0D2-4F81-B19B-CD7E7EFF9D52}" type="sibTrans" cxnId="{FC81135C-F299-4547-83A3-CD3B906048D5}">
      <dgm:prSet/>
      <dgm:spPr/>
      <dgm:t>
        <a:bodyPr/>
        <a:lstStyle/>
        <a:p>
          <a:endParaRPr lang="en-US"/>
        </a:p>
      </dgm:t>
    </dgm:pt>
    <dgm:pt modelId="{D7B27113-1398-4CDF-9B72-1F8D6151E49D}">
      <dgm:prSet phldrT="[Text]" custT="1"/>
      <dgm:spPr/>
      <dgm:t>
        <a:bodyPr/>
        <a:lstStyle/>
        <a:p>
          <a:r>
            <a:rPr lang="el-GR" sz="2000" b="1" dirty="0"/>
            <a:t>2</a:t>
          </a:r>
          <a:r>
            <a:rPr lang="el-GR" sz="2000" b="1" baseline="30000" dirty="0"/>
            <a:t>ος</a:t>
          </a:r>
          <a:r>
            <a:rPr lang="el-GR" sz="2000" b="1" dirty="0"/>
            <a:t> τρόπος εκχύλισης </a:t>
          </a:r>
          <a:endParaRPr lang="en-US" sz="2000" b="1" dirty="0"/>
        </a:p>
      </dgm:t>
    </dgm:pt>
    <dgm:pt modelId="{249D74BE-B8F2-4A27-9F48-D4DEC80440EE}" type="parTrans" cxnId="{DE351C10-8425-4156-8BDE-092E0CAA7039}">
      <dgm:prSet/>
      <dgm:spPr/>
      <dgm:t>
        <a:bodyPr/>
        <a:lstStyle/>
        <a:p>
          <a:endParaRPr lang="en-US"/>
        </a:p>
      </dgm:t>
    </dgm:pt>
    <dgm:pt modelId="{F32F00F2-625A-4F49-85CF-6B81EBC05122}" type="sibTrans" cxnId="{DE351C10-8425-4156-8BDE-092E0CAA7039}">
      <dgm:prSet/>
      <dgm:spPr/>
      <dgm:t>
        <a:bodyPr/>
        <a:lstStyle/>
        <a:p>
          <a:endParaRPr lang="en-US"/>
        </a:p>
      </dgm:t>
    </dgm:pt>
    <dgm:pt modelId="{F98FAE88-03A3-441B-85FC-E4E03A7D8418}">
      <dgm:prSet phldrT="[Text]" custT="1"/>
      <dgm:spPr/>
      <dgm:t>
        <a:bodyPr/>
        <a:lstStyle/>
        <a:p>
          <a:r>
            <a:rPr lang="en-US" sz="2000" b="1" dirty="0">
              <a:solidFill>
                <a:schemeClr val="accent1">
                  <a:lumMod val="50000"/>
                </a:schemeClr>
              </a:solidFill>
            </a:rPr>
            <a:t>FI</a:t>
          </a:r>
          <a:r>
            <a:rPr lang="el-GR" sz="2000" b="1" dirty="0">
              <a:solidFill>
                <a:schemeClr val="accent1">
                  <a:lumMod val="50000"/>
                </a:schemeClr>
              </a:solidFill>
            </a:rPr>
            <a:t>: </a:t>
          </a:r>
          <a:r>
            <a:rPr lang="el-GR" sz="2000" b="1" dirty="0"/>
            <a:t>Ανθοκυανίνες</a:t>
          </a:r>
          <a:endParaRPr lang="en-US" sz="2000" dirty="0"/>
        </a:p>
      </dgm:t>
    </dgm:pt>
    <dgm:pt modelId="{9EE1A8F4-7F70-4EBA-B423-D403F4AABDAC}" type="parTrans" cxnId="{972C6F4B-2C3C-4527-9C2F-2648DF53CF85}">
      <dgm:prSet/>
      <dgm:spPr/>
      <dgm:t>
        <a:bodyPr/>
        <a:lstStyle/>
        <a:p>
          <a:endParaRPr lang="en-US"/>
        </a:p>
      </dgm:t>
    </dgm:pt>
    <dgm:pt modelId="{6657F783-2E1D-4FC4-8AE5-75B524765CF5}" type="sibTrans" cxnId="{972C6F4B-2C3C-4527-9C2F-2648DF53CF85}">
      <dgm:prSet/>
      <dgm:spPr/>
      <dgm:t>
        <a:bodyPr/>
        <a:lstStyle/>
        <a:p>
          <a:endParaRPr lang="en-US"/>
        </a:p>
      </dgm:t>
    </dgm:pt>
    <dgm:pt modelId="{1A1D5294-DEBD-45D2-A345-06134F9B66DA}">
      <dgm:prSet custT="1"/>
      <dgm:spPr/>
      <dgm:t>
        <a:bodyPr/>
        <a:lstStyle/>
        <a:p>
          <a:r>
            <a:rPr lang="en-US" sz="2000" b="1" dirty="0">
              <a:solidFill>
                <a:schemeClr val="accent1">
                  <a:lumMod val="50000"/>
                </a:schemeClr>
              </a:solidFill>
            </a:rPr>
            <a:t>FII</a:t>
          </a:r>
          <a:r>
            <a:rPr lang="el-GR" sz="2000" b="1" dirty="0">
              <a:solidFill>
                <a:schemeClr val="accent1">
                  <a:lumMod val="50000"/>
                </a:schemeClr>
              </a:solidFill>
            </a:rPr>
            <a:t>: </a:t>
          </a:r>
          <a:r>
            <a:rPr lang="el-GR" sz="2000" b="1" dirty="0"/>
            <a:t>Προκυανιδίνες, κατεχίνες, επικατεχίνες και γλυκοζίτες της κερκετίνης</a:t>
          </a:r>
          <a:r>
            <a:rPr lang="en-US" sz="2000" b="1" dirty="0"/>
            <a:t> </a:t>
          </a:r>
        </a:p>
      </dgm:t>
    </dgm:pt>
    <dgm:pt modelId="{E81079C0-345F-41C0-A548-D750E90A1373}" type="parTrans" cxnId="{9B064A82-B68D-4D99-9598-FCF88B02691C}">
      <dgm:prSet/>
      <dgm:spPr/>
      <dgm:t>
        <a:bodyPr/>
        <a:lstStyle/>
        <a:p>
          <a:endParaRPr lang="en-US"/>
        </a:p>
      </dgm:t>
    </dgm:pt>
    <dgm:pt modelId="{9E6DB88C-69CE-4C43-A6C4-2B1CF59CE127}" type="sibTrans" cxnId="{9B064A82-B68D-4D99-9598-FCF88B02691C}">
      <dgm:prSet/>
      <dgm:spPr/>
      <dgm:t>
        <a:bodyPr/>
        <a:lstStyle/>
        <a:p>
          <a:endParaRPr lang="en-US"/>
        </a:p>
      </dgm:t>
    </dgm:pt>
    <dgm:pt modelId="{6D1A7C42-4C99-4947-AF91-355FC7E375CE}">
      <dgm:prSet custT="1"/>
      <dgm:spPr/>
      <dgm:t>
        <a:bodyPr/>
        <a:lstStyle/>
        <a:p>
          <a:r>
            <a:rPr lang="en-US" sz="2000" b="1" dirty="0">
              <a:solidFill>
                <a:schemeClr val="accent1">
                  <a:lumMod val="50000"/>
                </a:schemeClr>
              </a:solidFill>
            </a:rPr>
            <a:t>FIII</a:t>
          </a:r>
          <a:r>
            <a:rPr lang="el-GR" sz="2000" b="1" dirty="0">
              <a:solidFill>
                <a:schemeClr val="accent1">
                  <a:lumMod val="50000"/>
                </a:schemeClr>
              </a:solidFill>
            </a:rPr>
            <a:t>: </a:t>
          </a:r>
          <a:r>
            <a:rPr lang="el-GR" sz="2000" b="1" dirty="0"/>
            <a:t>Φαινολικά οξέα, παράγωγο της κερκετίνης με γλυκουρονικό οξύ</a:t>
          </a:r>
          <a:r>
            <a:rPr lang="en-US" sz="2000" b="1" dirty="0"/>
            <a:t> </a:t>
          </a:r>
        </a:p>
      </dgm:t>
    </dgm:pt>
    <dgm:pt modelId="{5D1404C3-76EA-4A9E-A777-AFC092B4D2EB}" type="parTrans" cxnId="{B2F163B0-85AA-435E-92AB-BC29A6643C77}">
      <dgm:prSet/>
      <dgm:spPr/>
      <dgm:t>
        <a:bodyPr/>
        <a:lstStyle/>
        <a:p>
          <a:endParaRPr lang="en-US"/>
        </a:p>
      </dgm:t>
    </dgm:pt>
    <dgm:pt modelId="{C157A01F-998A-473C-9177-13D96A73D2FE}" type="sibTrans" cxnId="{B2F163B0-85AA-435E-92AB-BC29A6643C77}">
      <dgm:prSet/>
      <dgm:spPr/>
      <dgm:t>
        <a:bodyPr/>
        <a:lstStyle/>
        <a:p>
          <a:endParaRPr lang="en-US"/>
        </a:p>
      </dgm:t>
    </dgm:pt>
    <dgm:pt modelId="{7BF7AA77-E646-4AAC-BC6A-EC105F44CF33}">
      <dgm:prSet custT="1"/>
      <dgm:spPr/>
      <dgm:t>
        <a:bodyPr/>
        <a:lstStyle/>
        <a:p>
          <a:r>
            <a:rPr lang="en-US" sz="2000" b="1" dirty="0">
              <a:solidFill>
                <a:schemeClr val="accent1">
                  <a:lumMod val="50000"/>
                </a:schemeClr>
              </a:solidFill>
            </a:rPr>
            <a:t>FIV</a:t>
          </a:r>
          <a:r>
            <a:rPr lang="el-GR" sz="2000" b="1" dirty="0">
              <a:solidFill>
                <a:schemeClr val="accent1">
                  <a:lumMod val="50000"/>
                </a:schemeClr>
              </a:solidFill>
            </a:rPr>
            <a:t>: </a:t>
          </a:r>
          <a:r>
            <a:rPr lang="el-GR" sz="2000" b="1" dirty="0"/>
            <a:t>Υπόλοιπα φαινολικά συστατικά</a:t>
          </a:r>
          <a:endParaRPr lang="en-US" sz="2000" b="1" dirty="0"/>
        </a:p>
      </dgm:t>
    </dgm:pt>
    <dgm:pt modelId="{735AD180-36D4-4F26-902A-10E528A64B90}" type="parTrans" cxnId="{DECA7078-A14E-4A40-B0B6-37EED46FE8AD}">
      <dgm:prSet/>
      <dgm:spPr/>
      <dgm:t>
        <a:bodyPr/>
        <a:lstStyle/>
        <a:p>
          <a:endParaRPr lang="en-US"/>
        </a:p>
      </dgm:t>
    </dgm:pt>
    <dgm:pt modelId="{1947C902-914D-4487-B5A5-AE2D73433BFF}" type="sibTrans" cxnId="{DECA7078-A14E-4A40-B0B6-37EED46FE8AD}">
      <dgm:prSet/>
      <dgm:spPr/>
      <dgm:t>
        <a:bodyPr/>
        <a:lstStyle/>
        <a:p>
          <a:endParaRPr lang="en-US"/>
        </a:p>
      </dgm:t>
    </dgm:pt>
    <dgm:pt modelId="{1D7EF0AC-DAC8-4123-9184-37A2A78FC409}" type="pres">
      <dgm:prSet presAssocID="{027914A9-3E8B-451D-8803-9F4848BB5F1C}" presName="Name0" presStyleCnt="0">
        <dgm:presLayoutVars>
          <dgm:dir/>
          <dgm:animLvl val="lvl"/>
          <dgm:resizeHandles val="exact"/>
        </dgm:presLayoutVars>
      </dgm:prSet>
      <dgm:spPr/>
      <dgm:t>
        <a:bodyPr/>
        <a:lstStyle/>
        <a:p>
          <a:endParaRPr lang="en-US"/>
        </a:p>
      </dgm:t>
    </dgm:pt>
    <dgm:pt modelId="{11E93D94-114B-4CE2-8FE5-679C6E2C18B7}" type="pres">
      <dgm:prSet presAssocID="{8C0B345C-7363-4C12-9AC0-A8F4AF127F38}" presName="composite" presStyleCnt="0"/>
      <dgm:spPr/>
    </dgm:pt>
    <dgm:pt modelId="{65E0C758-4067-4732-900D-4BC4F041C6CA}" type="pres">
      <dgm:prSet presAssocID="{8C0B345C-7363-4C12-9AC0-A8F4AF127F38}" presName="parTx" presStyleLbl="alignNode1" presStyleIdx="0" presStyleCnt="2" custScaleX="47413">
        <dgm:presLayoutVars>
          <dgm:chMax val="0"/>
          <dgm:chPref val="0"/>
          <dgm:bulletEnabled val="1"/>
        </dgm:presLayoutVars>
      </dgm:prSet>
      <dgm:spPr/>
      <dgm:t>
        <a:bodyPr/>
        <a:lstStyle/>
        <a:p>
          <a:endParaRPr lang="en-US"/>
        </a:p>
      </dgm:t>
    </dgm:pt>
    <dgm:pt modelId="{D4084267-1D79-465C-8348-C4CDDE6D28B5}" type="pres">
      <dgm:prSet presAssocID="{8C0B345C-7363-4C12-9AC0-A8F4AF127F38}" presName="desTx" presStyleLbl="alignAccFollowNode1" presStyleIdx="0" presStyleCnt="2" custScaleX="48034">
        <dgm:presLayoutVars>
          <dgm:bulletEnabled val="1"/>
        </dgm:presLayoutVars>
      </dgm:prSet>
      <dgm:spPr/>
      <dgm:t>
        <a:bodyPr/>
        <a:lstStyle/>
        <a:p>
          <a:endParaRPr lang="en-US"/>
        </a:p>
      </dgm:t>
    </dgm:pt>
    <dgm:pt modelId="{28873594-60A9-4D17-B70D-086750FD58A2}" type="pres">
      <dgm:prSet presAssocID="{89D61093-DAEE-408E-8A6B-A6740ADA8DBD}" presName="space" presStyleCnt="0"/>
      <dgm:spPr/>
    </dgm:pt>
    <dgm:pt modelId="{825E0223-5258-4F9F-B973-61E6A48E172E}" type="pres">
      <dgm:prSet presAssocID="{D7B27113-1398-4CDF-9B72-1F8D6151E49D}" presName="composite" presStyleCnt="0"/>
      <dgm:spPr/>
    </dgm:pt>
    <dgm:pt modelId="{15C8B030-E21B-41D3-B6D2-DB177E99B818}" type="pres">
      <dgm:prSet presAssocID="{D7B27113-1398-4CDF-9B72-1F8D6151E49D}" presName="parTx" presStyleLbl="alignNode1" presStyleIdx="1" presStyleCnt="2">
        <dgm:presLayoutVars>
          <dgm:chMax val="0"/>
          <dgm:chPref val="0"/>
          <dgm:bulletEnabled val="1"/>
        </dgm:presLayoutVars>
      </dgm:prSet>
      <dgm:spPr/>
      <dgm:t>
        <a:bodyPr/>
        <a:lstStyle/>
        <a:p>
          <a:endParaRPr lang="en-US"/>
        </a:p>
      </dgm:t>
    </dgm:pt>
    <dgm:pt modelId="{EF8D3D18-C890-4393-AF1F-BBCB179AEB29}" type="pres">
      <dgm:prSet presAssocID="{D7B27113-1398-4CDF-9B72-1F8D6151E49D}" presName="desTx" presStyleLbl="alignAccFollowNode1" presStyleIdx="1" presStyleCnt="2">
        <dgm:presLayoutVars>
          <dgm:bulletEnabled val="1"/>
        </dgm:presLayoutVars>
      </dgm:prSet>
      <dgm:spPr/>
      <dgm:t>
        <a:bodyPr/>
        <a:lstStyle/>
        <a:p>
          <a:endParaRPr lang="en-US"/>
        </a:p>
      </dgm:t>
    </dgm:pt>
  </dgm:ptLst>
  <dgm:cxnLst>
    <dgm:cxn modelId="{7549D4A5-14C9-4DC7-B769-4F5897D069A9}" type="presOf" srcId="{F98FAE88-03A3-441B-85FC-E4E03A7D8418}" destId="{EF8D3D18-C890-4393-AF1F-BBCB179AEB29}" srcOrd="0" destOrd="0" presId="urn:microsoft.com/office/officeart/2005/8/layout/hList1"/>
    <dgm:cxn modelId="{DECA7078-A14E-4A40-B0B6-37EED46FE8AD}" srcId="{D7B27113-1398-4CDF-9B72-1F8D6151E49D}" destId="{7BF7AA77-E646-4AAC-BC6A-EC105F44CF33}" srcOrd="3" destOrd="0" parTransId="{735AD180-36D4-4F26-902A-10E528A64B90}" sibTransId="{1947C902-914D-4487-B5A5-AE2D73433BFF}"/>
    <dgm:cxn modelId="{57483381-0DCD-4FB1-B77E-76588DC6649C}" type="presOf" srcId="{8C0B345C-7363-4C12-9AC0-A8F4AF127F38}" destId="{65E0C758-4067-4732-900D-4BC4F041C6CA}" srcOrd="0" destOrd="0" presId="urn:microsoft.com/office/officeart/2005/8/layout/hList1"/>
    <dgm:cxn modelId="{2202A6D8-727B-4859-BFEC-3338CC6805D1}" type="presOf" srcId="{6D1A7C42-4C99-4947-AF91-355FC7E375CE}" destId="{EF8D3D18-C890-4393-AF1F-BBCB179AEB29}" srcOrd="0" destOrd="2" presId="urn:microsoft.com/office/officeart/2005/8/layout/hList1"/>
    <dgm:cxn modelId="{762F5BAC-D6A9-4E53-9C46-EA9A6129A55D}" type="presOf" srcId="{D7B27113-1398-4CDF-9B72-1F8D6151E49D}" destId="{15C8B030-E21B-41D3-B6D2-DB177E99B818}" srcOrd="0" destOrd="0" presId="urn:microsoft.com/office/officeart/2005/8/layout/hList1"/>
    <dgm:cxn modelId="{2CB64C59-67EE-4474-BDDD-6C0664B37D83}" type="presOf" srcId="{1A1D5294-DEBD-45D2-A345-06134F9B66DA}" destId="{EF8D3D18-C890-4393-AF1F-BBCB179AEB29}" srcOrd="0" destOrd="1" presId="urn:microsoft.com/office/officeart/2005/8/layout/hList1"/>
    <dgm:cxn modelId="{9B064A82-B68D-4D99-9598-FCF88B02691C}" srcId="{D7B27113-1398-4CDF-9B72-1F8D6151E49D}" destId="{1A1D5294-DEBD-45D2-A345-06134F9B66DA}" srcOrd="1" destOrd="0" parTransId="{E81079C0-345F-41C0-A548-D750E90A1373}" sibTransId="{9E6DB88C-69CE-4C43-A6C4-2B1CF59CE127}"/>
    <dgm:cxn modelId="{FC81135C-F299-4547-83A3-CD3B906048D5}" srcId="{8C0B345C-7363-4C12-9AC0-A8F4AF127F38}" destId="{1819233E-4348-4713-831C-E103F9625AAF}" srcOrd="0" destOrd="0" parTransId="{36EBD8AE-559D-4EF0-ABB1-C6AC557684A0}" sibTransId="{FF216D19-F0D2-4F81-B19B-CD7E7EFF9D52}"/>
    <dgm:cxn modelId="{972C6F4B-2C3C-4527-9C2F-2648DF53CF85}" srcId="{D7B27113-1398-4CDF-9B72-1F8D6151E49D}" destId="{F98FAE88-03A3-441B-85FC-E4E03A7D8418}" srcOrd="0" destOrd="0" parTransId="{9EE1A8F4-7F70-4EBA-B423-D403F4AABDAC}" sibTransId="{6657F783-2E1D-4FC4-8AE5-75B524765CF5}"/>
    <dgm:cxn modelId="{DE351C10-8425-4156-8BDE-092E0CAA7039}" srcId="{027914A9-3E8B-451D-8803-9F4848BB5F1C}" destId="{D7B27113-1398-4CDF-9B72-1F8D6151E49D}" srcOrd="1" destOrd="0" parTransId="{249D74BE-B8F2-4A27-9F48-D4DEC80440EE}" sibTransId="{F32F00F2-625A-4F49-85CF-6B81EBC05122}"/>
    <dgm:cxn modelId="{CA85FD74-5A10-4A57-B28B-4BC3A406FD2B}" srcId="{027914A9-3E8B-451D-8803-9F4848BB5F1C}" destId="{8C0B345C-7363-4C12-9AC0-A8F4AF127F38}" srcOrd="0" destOrd="0" parTransId="{1AD9B80E-84A8-4F01-9F6F-2A52C8C34C62}" sibTransId="{89D61093-DAEE-408E-8A6B-A6740ADA8DBD}"/>
    <dgm:cxn modelId="{B2F163B0-85AA-435E-92AB-BC29A6643C77}" srcId="{D7B27113-1398-4CDF-9B72-1F8D6151E49D}" destId="{6D1A7C42-4C99-4947-AF91-355FC7E375CE}" srcOrd="2" destOrd="0" parTransId="{5D1404C3-76EA-4A9E-A777-AFC092B4D2EB}" sibTransId="{C157A01F-998A-473C-9177-13D96A73D2FE}"/>
    <dgm:cxn modelId="{3E9DFFC5-47A4-4449-AC16-0E38148F9C81}" type="presOf" srcId="{027914A9-3E8B-451D-8803-9F4848BB5F1C}" destId="{1D7EF0AC-DAC8-4123-9184-37A2A78FC409}" srcOrd="0" destOrd="0" presId="urn:microsoft.com/office/officeart/2005/8/layout/hList1"/>
    <dgm:cxn modelId="{FB3BE778-E436-4A5F-B2E4-2BAABB572CA4}" type="presOf" srcId="{7BF7AA77-E646-4AAC-BC6A-EC105F44CF33}" destId="{EF8D3D18-C890-4393-AF1F-BBCB179AEB29}" srcOrd="0" destOrd="3" presId="urn:microsoft.com/office/officeart/2005/8/layout/hList1"/>
    <dgm:cxn modelId="{12251B03-828C-45F8-B229-6FD914FF1BB2}" type="presOf" srcId="{1819233E-4348-4713-831C-E103F9625AAF}" destId="{D4084267-1D79-465C-8348-C4CDDE6D28B5}" srcOrd="0" destOrd="0" presId="urn:microsoft.com/office/officeart/2005/8/layout/hList1"/>
    <dgm:cxn modelId="{1FE31BCE-D0BF-405C-BFE8-162BF73AFBB6}" type="presParOf" srcId="{1D7EF0AC-DAC8-4123-9184-37A2A78FC409}" destId="{11E93D94-114B-4CE2-8FE5-679C6E2C18B7}" srcOrd="0" destOrd="0" presId="urn:microsoft.com/office/officeart/2005/8/layout/hList1"/>
    <dgm:cxn modelId="{5BC5678F-C3E5-46DD-88C1-AC8AAA868FF8}" type="presParOf" srcId="{11E93D94-114B-4CE2-8FE5-679C6E2C18B7}" destId="{65E0C758-4067-4732-900D-4BC4F041C6CA}" srcOrd="0" destOrd="0" presId="urn:microsoft.com/office/officeart/2005/8/layout/hList1"/>
    <dgm:cxn modelId="{D4E773D4-298E-4008-AB3B-F30DF2191FC5}" type="presParOf" srcId="{11E93D94-114B-4CE2-8FE5-679C6E2C18B7}" destId="{D4084267-1D79-465C-8348-C4CDDE6D28B5}" srcOrd="1" destOrd="0" presId="urn:microsoft.com/office/officeart/2005/8/layout/hList1"/>
    <dgm:cxn modelId="{E91E7460-379A-4848-A51A-3E6026639DA5}" type="presParOf" srcId="{1D7EF0AC-DAC8-4123-9184-37A2A78FC409}" destId="{28873594-60A9-4D17-B70D-086750FD58A2}" srcOrd="1" destOrd="0" presId="urn:microsoft.com/office/officeart/2005/8/layout/hList1"/>
    <dgm:cxn modelId="{845C7FCF-C746-4322-91C3-15627AD7C51B}" type="presParOf" srcId="{1D7EF0AC-DAC8-4123-9184-37A2A78FC409}" destId="{825E0223-5258-4F9F-B973-61E6A48E172E}" srcOrd="2" destOrd="0" presId="urn:microsoft.com/office/officeart/2005/8/layout/hList1"/>
    <dgm:cxn modelId="{7B139FA1-230F-4B74-A60D-973A3CF8071A}" type="presParOf" srcId="{825E0223-5258-4F9F-B973-61E6A48E172E}" destId="{15C8B030-E21B-41D3-B6D2-DB177E99B818}" srcOrd="0" destOrd="0" presId="urn:microsoft.com/office/officeart/2005/8/layout/hList1"/>
    <dgm:cxn modelId="{6EDFC425-55E8-4CF5-A5F2-22E6E55EB840}" type="presParOf" srcId="{825E0223-5258-4F9F-B973-61E6A48E172E}" destId="{EF8D3D18-C890-4393-AF1F-BBCB179AEB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F0D9A-F561-4020-B145-4F541043F60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48403F7E-7F96-49D4-9576-D6ABF29A00F4}">
      <dgm:prSet phldrT="[Text]"/>
      <dgm:spPr/>
      <dgm:t>
        <a:bodyPr/>
        <a:lstStyle/>
        <a:p>
          <a:r>
            <a:rPr lang="el-GR" b="1" dirty="0"/>
            <a:t>Βιολογικό </a:t>
          </a:r>
        </a:p>
        <a:p>
          <a:r>
            <a:rPr lang="el-GR" b="1" dirty="0"/>
            <a:t>σκορ</a:t>
          </a:r>
          <a:endParaRPr lang="en-US" b="1" dirty="0"/>
        </a:p>
      </dgm:t>
    </dgm:pt>
    <dgm:pt modelId="{5974A239-E552-4576-AA72-E82AFD5AAF59}" type="parTrans" cxnId="{EC41E154-7F15-4921-9193-FB422A603D69}">
      <dgm:prSet/>
      <dgm:spPr/>
      <dgm:t>
        <a:bodyPr/>
        <a:lstStyle/>
        <a:p>
          <a:endParaRPr lang="en-US" b="1"/>
        </a:p>
      </dgm:t>
    </dgm:pt>
    <dgm:pt modelId="{BBB3B238-03A7-435C-9151-F32920270BF7}" type="sibTrans" cxnId="{EC41E154-7F15-4921-9193-FB422A603D69}">
      <dgm:prSet/>
      <dgm:spPr/>
      <dgm:t>
        <a:bodyPr/>
        <a:lstStyle/>
        <a:p>
          <a:endParaRPr lang="en-US" b="1"/>
        </a:p>
      </dgm:t>
    </dgm:pt>
    <dgm:pt modelId="{2C4825E5-9413-45E5-9FFE-6B730F469CA2}">
      <dgm:prSet phldrT="[Text]"/>
      <dgm:spPr/>
      <dgm:t>
        <a:bodyPr/>
        <a:lstStyle/>
        <a:p>
          <a:r>
            <a:rPr lang="el-GR" b="1" dirty="0"/>
            <a:t>Αντι-φλεγμονώδη δράση</a:t>
          </a:r>
          <a:endParaRPr lang="en-US" b="1" dirty="0"/>
        </a:p>
      </dgm:t>
    </dgm:pt>
    <dgm:pt modelId="{B0E4269C-1D73-4D22-A11D-41F5D5C864D9}" type="parTrans" cxnId="{E90F642C-3F7B-4D10-8F6E-BCAEEE424C3F}">
      <dgm:prSet/>
      <dgm:spPr/>
      <dgm:t>
        <a:bodyPr/>
        <a:lstStyle/>
        <a:p>
          <a:endParaRPr lang="en-US" b="1"/>
        </a:p>
      </dgm:t>
    </dgm:pt>
    <dgm:pt modelId="{99118BBD-4F96-4F11-908B-A48C57F95310}" type="sibTrans" cxnId="{E90F642C-3F7B-4D10-8F6E-BCAEEE424C3F}">
      <dgm:prSet/>
      <dgm:spPr/>
      <dgm:t>
        <a:bodyPr/>
        <a:lstStyle/>
        <a:p>
          <a:endParaRPr lang="en-US" b="1"/>
        </a:p>
      </dgm:t>
    </dgm:pt>
    <dgm:pt modelId="{668AB4B3-C337-4BF9-A366-419E045809D8}">
      <dgm:prSet phldrT="[Text]"/>
      <dgm:spPr/>
      <dgm:t>
        <a:bodyPr/>
        <a:lstStyle/>
        <a:p>
          <a:r>
            <a:rPr lang="el-GR" b="1" dirty="0"/>
            <a:t>Αντι-θρομβωτική δράση</a:t>
          </a:r>
          <a:endParaRPr lang="en-US" b="1" dirty="0"/>
        </a:p>
      </dgm:t>
    </dgm:pt>
    <dgm:pt modelId="{31B464D2-7198-4741-997C-3B920C04A67C}" type="parTrans" cxnId="{A75A14B8-6CCE-494C-A482-2A214E823B39}">
      <dgm:prSet/>
      <dgm:spPr/>
      <dgm:t>
        <a:bodyPr/>
        <a:lstStyle/>
        <a:p>
          <a:endParaRPr lang="en-US" b="1"/>
        </a:p>
      </dgm:t>
    </dgm:pt>
    <dgm:pt modelId="{752D7E25-E7EF-4C7D-B60D-DE5C1FE14F66}" type="sibTrans" cxnId="{A75A14B8-6CCE-494C-A482-2A214E823B39}">
      <dgm:prSet/>
      <dgm:spPr/>
      <dgm:t>
        <a:bodyPr/>
        <a:lstStyle/>
        <a:p>
          <a:endParaRPr lang="en-US" b="1"/>
        </a:p>
      </dgm:t>
    </dgm:pt>
    <dgm:pt modelId="{C3F19BE5-2669-4A89-9E15-FE1A4C9D8BEB}">
      <dgm:prSet phldrT="[Text]"/>
      <dgm:spPr/>
      <dgm:t>
        <a:bodyPr/>
        <a:lstStyle/>
        <a:p>
          <a:r>
            <a:rPr lang="el-GR" b="1" dirty="0" err="1"/>
            <a:t>Αντι</a:t>
          </a:r>
          <a:r>
            <a:rPr lang="el-GR" b="1" dirty="0"/>
            <a:t>-οξειδωτική δράση</a:t>
          </a:r>
          <a:endParaRPr lang="en-US" b="1" dirty="0"/>
        </a:p>
      </dgm:t>
    </dgm:pt>
    <dgm:pt modelId="{1A66FCBD-7CF3-47B8-A28F-80461537ED15}" type="parTrans" cxnId="{ABA43B39-5C2D-4FB9-B952-878AEED660B7}">
      <dgm:prSet/>
      <dgm:spPr/>
      <dgm:t>
        <a:bodyPr/>
        <a:lstStyle/>
        <a:p>
          <a:endParaRPr lang="en-US" b="1"/>
        </a:p>
      </dgm:t>
    </dgm:pt>
    <dgm:pt modelId="{8124DC9B-59E4-4BBB-88A4-76FB64D803B4}" type="sibTrans" cxnId="{ABA43B39-5C2D-4FB9-B952-878AEED660B7}">
      <dgm:prSet/>
      <dgm:spPr/>
      <dgm:t>
        <a:bodyPr/>
        <a:lstStyle/>
        <a:p>
          <a:endParaRPr lang="en-US" b="1"/>
        </a:p>
      </dgm:t>
    </dgm:pt>
    <dgm:pt modelId="{F6CB3FCD-21D9-47B0-B8C7-AB5AF10FC236}" type="pres">
      <dgm:prSet presAssocID="{6D6F0D9A-F561-4020-B145-4F541043F608}" presName="composite" presStyleCnt="0">
        <dgm:presLayoutVars>
          <dgm:chMax val="1"/>
          <dgm:dir/>
          <dgm:resizeHandles val="exact"/>
        </dgm:presLayoutVars>
      </dgm:prSet>
      <dgm:spPr/>
      <dgm:t>
        <a:bodyPr/>
        <a:lstStyle/>
        <a:p>
          <a:endParaRPr lang="en-US"/>
        </a:p>
      </dgm:t>
    </dgm:pt>
    <dgm:pt modelId="{8535D4D6-E836-4788-AA9D-8FDB1E9F4D21}" type="pres">
      <dgm:prSet presAssocID="{6D6F0D9A-F561-4020-B145-4F541043F608}" presName="radial" presStyleCnt="0">
        <dgm:presLayoutVars>
          <dgm:animLvl val="ctr"/>
        </dgm:presLayoutVars>
      </dgm:prSet>
      <dgm:spPr/>
    </dgm:pt>
    <dgm:pt modelId="{E250BD6B-BC27-4EC2-90B0-921B2C1A44DA}" type="pres">
      <dgm:prSet presAssocID="{48403F7E-7F96-49D4-9576-D6ABF29A00F4}" presName="centerShape" presStyleLbl="vennNode1" presStyleIdx="0" presStyleCnt="4"/>
      <dgm:spPr/>
      <dgm:t>
        <a:bodyPr/>
        <a:lstStyle/>
        <a:p>
          <a:endParaRPr lang="en-US"/>
        </a:p>
      </dgm:t>
    </dgm:pt>
    <dgm:pt modelId="{70382010-5248-4168-A61A-B22B21964826}" type="pres">
      <dgm:prSet presAssocID="{2C4825E5-9413-45E5-9FFE-6B730F469CA2}" presName="node" presStyleLbl="vennNode1" presStyleIdx="1" presStyleCnt="4">
        <dgm:presLayoutVars>
          <dgm:bulletEnabled val="1"/>
        </dgm:presLayoutVars>
      </dgm:prSet>
      <dgm:spPr/>
      <dgm:t>
        <a:bodyPr/>
        <a:lstStyle/>
        <a:p>
          <a:endParaRPr lang="en-US"/>
        </a:p>
      </dgm:t>
    </dgm:pt>
    <dgm:pt modelId="{68F59712-79CC-444D-9A8F-79DC249008F0}" type="pres">
      <dgm:prSet presAssocID="{668AB4B3-C337-4BF9-A366-419E045809D8}" presName="node" presStyleLbl="vennNode1" presStyleIdx="2" presStyleCnt="4">
        <dgm:presLayoutVars>
          <dgm:bulletEnabled val="1"/>
        </dgm:presLayoutVars>
      </dgm:prSet>
      <dgm:spPr/>
      <dgm:t>
        <a:bodyPr/>
        <a:lstStyle/>
        <a:p>
          <a:endParaRPr lang="en-US"/>
        </a:p>
      </dgm:t>
    </dgm:pt>
    <dgm:pt modelId="{C8150CE3-F84A-4CBB-9F0B-BB2770483943}" type="pres">
      <dgm:prSet presAssocID="{C3F19BE5-2669-4A89-9E15-FE1A4C9D8BEB}" presName="node" presStyleLbl="vennNode1" presStyleIdx="3" presStyleCnt="4">
        <dgm:presLayoutVars>
          <dgm:bulletEnabled val="1"/>
        </dgm:presLayoutVars>
      </dgm:prSet>
      <dgm:spPr/>
      <dgm:t>
        <a:bodyPr/>
        <a:lstStyle/>
        <a:p>
          <a:endParaRPr lang="en-US"/>
        </a:p>
      </dgm:t>
    </dgm:pt>
  </dgm:ptLst>
  <dgm:cxnLst>
    <dgm:cxn modelId="{ABA43B39-5C2D-4FB9-B952-878AEED660B7}" srcId="{48403F7E-7F96-49D4-9576-D6ABF29A00F4}" destId="{C3F19BE5-2669-4A89-9E15-FE1A4C9D8BEB}" srcOrd="2" destOrd="0" parTransId="{1A66FCBD-7CF3-47B8-A28F-80461537ED15}" sibTransId="{8124DC9B-59E4-4BBB-88A4-76FB64D803B4}"/>
    <dgm:cxn modelId="{87FC31B6-25E7-4DFE-829D-8E6AEECFB32F}" type="presOf" srcId="{48403F7E-7F96-49D4-9576-D6ABF29A00F4}" destId="{E250BD6B-BC27-4EC2-90B0-921B2C1A44DA}" srcOrd="0" destOrd="0" presId="urn:microsoft.com/office/officeart/2005/8/layout/radial3"/>
    <dgm:cxn modelId="{E8C8B05D-AA39-4230-9B14-BF98466BE6F7}" type="presOf" srcId="{C3F19BE5-2669-4A89-9E15-FE1A4C9D8BEB}" destId="{C8150CE3-F84A-4CBB-9F0B-BB2770483943}" srcOrd="0" destOrd="0" presId="urn:microsoft.com/office/officeart/2005/8/layout/radial3"/>
    <dgm:cxn modelId="{E90F642C-3F7B-4D10-8F6E-BCAEEE424C3F}" srcId="{48403F7E-7F96-49D4-9576-D6ABF29A00F4}" destId="{2C4825E5-9413-45E5-9FFE-6B730F469CA2}" srcOrd="0" destOrd="0" parTransId="{B0E4269C-1D73-4D22-A11D-41F5D5C864D9}" sibTransId="{99118BBD-4F96-4F11-908B-A48C57F95310}"/>
    <dgm:cxn modelId="{484C4A34-5797-4C5A-A4FE-12F3B621400B}" type="presOf" srcId="{2C4825E5-9413-45E5-9FFE-6B730F469CA2}" destId="{70382010-5248-4168-A61A-B22B21964826}" srcOrd="0" destOrd="0" presId="urn:microsoft.com/office/officeart/2005/8/layout/radial3"/>
    <dgm:cxn modelId="{EC41E154-7F15-4921-9193-FB422A603D69}" srcId="{6D6F0D9A-F561-4020-B145-4F541043F608}" destId="{48403F7E-7F96-49D4-9576-D6ABF29A00F4}" srcOrd="0" destOrd="0" parTransId="{5974A239-E552-4576-AA72-E82AFD5AAF59}" sibTransId="{BBB3B238-03A7-435C-9151-F32920270BF7}"/>
    <dgm:cxn modelId="{A75A14B8-6CCE-494C-A482-2A214E823B39}" srcId="{48403F7E-7F96-49D4-9576-D6ABF29A00F4}" destId="{668AB4B3-C337-4BF9-A366-419E045809D8}" srcOrd="1" destOrd="0" parTransId="{31B464D2-7198-4741-997C-3B920C04A67C}" sibTransId="{752D7E25-E7EF-4C7D-B60D-DE5C1FE14F66}"/>
    <dgm:cxn modelId="{1A82C7CF-BAF8-4E3F-BFB2-88FBD5981848}" type="presOf" srcId="{668AB4B3-C337-4BF9-A366-419E045809D8}" destId="{68F59712-79CC-444D-9A8F-79DC249008F0}" srcOrd="0" destOrd="0" presId="urn:microsoft.com/office/officeart/2005/8/layout/radial3"/>
    <dgm:cxn modelId="{98E7903E-6841-4BA3-9C00-831FC2DA1FD5}" type="presOf" srcId="{6D6F0D9A-F561-4020-B145-4F541043F608}" destId="{F6CB3FCD-21D9-47B0-B8C7-AB5AF10FC236}" srcOrd="0" destOrd="0" presId="urn:microsoft.com/office/officeart/2005/8/layout/radial3"/>
    <dgm:cxn modelId="{D2728E0A-3E64-4ABD-933F-C1BD01BBFEC6}" type="presParOf" srcId="{F6CB3FCD-21D9-47B0-B8C7-AB5AF10FC236}" destId="{8535D4D6-E836-4788-AA9D-8FDB1E9F4D21}" srcOrd="0" destOrd="0" presId="urn:microsoft.com/office/officeart/2005/8/layout/radial3"/>
    <dgm:cxn modelId="{25AA2E21-A47F-426F-9E78-84BF1653C4F6}" type="presParOf" srcId="{8535D4D6-E836-4788-AA9D-8FDB1E9F4D21}" destId="{E250BD6B-BC27-4EC2-90B0-921B2C1A44DA}" srcOrd="0" destOrd="0" presId="urn:microsoft.com/office/officeart/2005/8/layout/radial3"/>
    <dgm:cxn modelId="{79250AD4-5EF1-4B64-A0C6-49E29A90D960}" type="presParOf" srcId="{8535D4D6-E836-4788-AA9D-8FDB1E9F4D21}" destId="{70382010-5248-4168-A61A-B22B21964826}" srcOrd="1" destOrd="0" presId="urn:microsoft.com/office/officeart/2005/8/layout/radial3"/>
    <dgm:cxn modelId="{6048E196-F240-4AD3-B323-ACDF2E7CAFB2}" type="presParOf" srcId="{8535D4D6-E836-4788-AA9D-8FDB1E9F4D21}" destId="{68F59712-79CC-444D-9A8F-79DC249008F0}" srcOrd="2" destOrd="0" presId="urn:microsoft.com/office/officeart/2005/8/layout/radial3"/>
    <dgm:cxn modelId="{59E11383-C1B8-46D5-B14A-01A9FDE8AF1C}" type="presParOf" srcId="{8535D4D6-E836-4788-AA9D-8FDB1E9F4D21}" destId="{C8150CE3-F84A-4CBB-9F0B-BB277048394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A40FC-AFAB-4F82-9166-4437951265D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F40A12D-34AD-4FC8-BF8F-1C9FDB76E759}">
      <dgm:prSet phldrT="[Text]" custT="1"/>
      <dgm:spPr/>
      <dgm:t>
        <a:bodyPr/>
        <a:lstStyle/>
        <a:p>
          <a:r>
            <a:rPr lang="el-GR" sz="2800" b="1" dirty="0"/>
            <a:t>ΛΕΥΚΕΣ ΠΟΙΚΙΛΙΕΣ </a:t>
          </a:r>
          <a:endParaRPr lang="en-US" sz="2800" dirty="0"/>
        </a:p>
      </dgm:t>
    </dgm:pt>
    <dgm:pt modelId="{1FD38D4D-C62D-40C9-844E-9DF4B9D7094C}" type="parTrans" cxnId="{1D0345FB-1A8E-4818-A487-243E03AB8949}">
      <dgm:prSet/>
      <dgm:spPr/>
      <dgm:t>
        <a:bodyPr/>
        <a:lstStyle/>
        <a:p>
          <a:endParaRPr lang="en-US"/>
        </a:p>
      </dgm:t>
    </dgm:pt>
    <dgm:pt modelId="{ACC70E33-E8D2-4943-AC4E-9027ECE63BCC}" type="sibTrans" cxnId="{1D0345FB-1A8E-4818-A487-243E03AB8949}">
      <dgm:prSet/>
      <dgm:spPr/>
      <dgm:t>
        <a:bodyPr/>
        <a:lstStyle/>
        <a:p>
          <a:endParaRPr lang="en-US"/>
        </a:p>
      </dgm:t>
    </dgm:pt>
    <dgm:pt modelId="{BA9ABC5F-B05E-4888-8C84-8881F25D478A}">
      <dgm:prSet phldrT="[Text]" custT="1"/>
      <dgm:spPr/>
      <dgm:t>
        <a:bodyPr/>
        <a:lstStyle/>
        <a:p>
          <a:pPr rtl="0"/>
          <a:r>
            <a:rPr lang="el-GR" sz="2000" b="1" i="0" u="none" dirty="0">
              <a:solidFill>
                <a:srgbClr val="FFC000"/>
              </a:solidFill>
            </a:rPr>
            <a:t>Ρομπόλα Κεφαλονιάς</a:t>
          </a:r>
          <a:endParaRPr lang="en-US" sz="2000" dirty="0">
            <a:solidFill>
              <a:srgbClr val="FFC000"/>
            </a:solidFill>
          </a:endParaRPr>
        </a:p>
      </dgm:t>
    </dgm:pt>
    <dgm:pt modelId="{FE06CB1F-95CF-46CD-98A1-089D3F2A24B5}" type="parTrans" cxnId="{41E8803E-2BF2-4DFB-A96C-54CDA580A32C}">
      <dgm:prSet/>
      <dgm:spPr/>
      <dgm:t>
        <a:bodyPr/>
        <a:lstStyle/>
        <a:p>
          <a:endParaRPr lang="en-US"/>
        </a:p>
      </dgm:t>
    </dgm:pt>
    <dgm:pt modelId="{7ACC0941-AC0E-49B9-A682-7F4CC78DC36E}" type="sibTrans" cxnId="{41E8803E-2BF2-4DFB-A96C-54CDA580A32C}">
      <dgm:prSet/>
      <dgm:spPr/>
      <dgm:t>
        <a:bodyPr/>
        <a:lstStyle/>
        <a:p>
          <a:endParaRPr lang="en-US"/>
        </a:p>
      </dgm:t>
    </dgm:pt>
    <dgm:pt modelId="{57591060-2F16-410F-BAD0-F474151549AE}">
      <dgm:prSet custT="1"/>
      <dgm:spPr/>
      <dgm:t>
        <a:bodyPr/>
        <a:lstStyle/>
        <a:p>
          <a:pPr rtl="0"/>
          <a:r>
            <a:rPr lang="el-GR" sz="2000" b="1" i="0" u="none" dirty="0"/>
            <a:t>Τσαούσι</a:t>
          </a:r>
          <a:endParaRPr lang="en-US" sz="2000" b="0" i="0" u="none" dirty="0"/>
        </a:p>
      </dgm:t>
    </dgm:pt>
    <dgm:pt modelId="{4BD14ED2-5B88-4528-AC26-0CCAB30DE41E}" type="parTrans" cxnId="{B4430C1F-EAE4-492D-8394-225059766A34}">
      <dgm:prSet/>
      <dgm:spPr/>
      <dgm:t>
        <a:bodyPr/>
        <a:lstStyle/>
        <a:p>
          <a:endParaRPr lang="en-US"/>
        </a:p>
      </dgm:t>
    </dgm:pt>
    <dgm:pt modelId="{B18ACEBC-79FB-4258-A61A-079E6362ED50}" type="sibTrans" cxnId="{B4430C1F-EAE4-492D-8394-225059766A34}">
      <dgm:prSet/>
      <dgm:spPr/>
      <dgm:t>
        <a:bodyPr/>
        <a:lstStyle/>
        <a:p>
          <a:endParaRPr lang="en-US"/>
        </a:p>
      </dgm:t>
    </dgm:pt>
    <dgm:pt modelId="{36E501B3-3C9E-4116-8821-DC49A42BB423}">
      <dgm:prSet custT="1"/>
      <dgm:spPr/>
      <dgm:t>
        <a:bodyPr/>
        <a:lstStyle/>
        <a:p>
          <a:pPr rtl="0"/>
          <a:r>
            <a:rPr lang="en-US" sz="2000" b="1" i="0" u="none" dirty="0"/>
            <a:t>K</a:t>
          </a:r>
          <a:r>
            <a:rPr lang="el-GR" sz="2000" b="1" i="0" u="none" dirty="0"/>
            <a:t>ακοτρύγης</a:t>
          </a:r>
          <a:endParaRPr lang="en-US" sz="2000" b="0" i="0" u="none" dirty="0"/>
        </a:p>
      </dgm:t>
    </dgm:pt>
    <dgm:pt modelId="{C7151A35-7AB1-4073-ADEC-EC389BE71B83}" type="parTrans" cxnId="{13EFE2B4-7E6A-4485-9ED0-8C53633EA071}">
      <dgm:prSet/>
      <dgm:spPr/>
      <dgm:t>
        <a:bodyPr/>
        <a:lstStyle/>
        <a:p>
          <a:endParaRPr lang="en-US"/>
        </a:p>
      </dgm:t>
    </dgm:pt>
    <dgm:pt modelId="{240B37F4-4CAA-491D-8048-0BDFC8EA80D3}" type="sibTrans" cxnId="{13EFE2B4-7E6A-4485-9ED0-8C53633EA071}">
      <dgm:prSet/>
      <dgm:spPr/>
      <dgm:t>
        <a:bodyPr/>
        <a:lstStyle/>
        <a:p>
          <a:endParaRPr lang="en-US"/>
        </a:p>
      </dgm:t>
    </dgm:pt>
    <dgm:pt modelId="{1D5D4BCC-822F-4F28-9D55-CF85245006D9}">
      <dgm:prSet custT="1"/>
      <dgm:spPr/>
      <dgm:t>
        <a:bodyPr/>
        <a:lstStyle/>
        <a:p>
          <a:pPr rtl="0"/>
          <a:r>
            <a:rPr lang="en-US" sz="2000" b="1" i="0" u="none" dirty="0"/>
            <a:t>M</a:t>
          </a:r>
          <a:r>
            <a:rPr lang="el-GR" sz="2000" b="1" i="0" u="none" dirty="0"/>
            <a:t>οσχάτο Κεφαλονιάς</a:t>
          </a:r>
          <a:endParaRPr lang="en-US" sz="2000" b="0" i="0" u="none" dirty="0"/>
        </a:p>
      </dgm:t>
    </dgm:pt>
    <dgm:pt modelId="{E1DFB604-3485-4FF9-8046-82F3D88F8C8C}" type="parTrans" cxnId="{DC1B4CA2-E654-4991-A3AD-9063B08C92A0}">
      <dgm:prSet/>
      <dgm:spPr/>
      <dgm:t>
        <a:bodyPr/>
        <a:lstStyle/>
        <a:p>
          <a:endParaRPr lang="en-US"/>
        </a:p>
      </dgm:t>
    </dgm:pt>
    <dgm:pt modelId="{26DCD210-5273-4DFE-8184-DD18E5DFDF78}" type="sibTrans" cxnId="{DC1B4CA2-E654-4991-A3AD-9063B08C92A0}">
      <dgm:prSet/>
      <dgm:spPr/>
      <dgm:t>
        <a:bodyPr/>
        <a:lstStyle/>
        <a:p>
          <a:endParaRPr lang="en-US"/>
        </a:p>
      </dgm:t>
    </dgm:pt>
    <dgm:pt modelId="{BD375178-CD43-4C0C-9FDB-0AFAF6F6DD48}">
      <dgm:prSet custT="1"/>
      <dgm:spPr/>
      <dgm:t>
        <a:bodyPr/>
        <a:lstStyle/>
        <a:p>
          <a:pPr rtl="0"/>
          <a:r>
            <a:rPr lang="el-GR" sz="2000" b="1" i="0" u="none" dirty="0"/>
            <a:t>Λευκό Θειακό</a:t>
          </a:r>
          <a:endParaRPr lang="en-US" sz="2000" b="0" i="0" u="none" dirty="0"/>
        </a:p>
      </dgm:t>
    </dgm:pt>
    <dgm:pt modelId="{1214F55D-2403-4AD5-AABB-EDBBB528214F}" type="parTrans" cxnId="{5F69D623-ED59-4C7F-B276-48901113617C}">
      <dgm:prSet/>
      <dgm:spPr/>
      <dgm:t>
        <a:bodyPr/>
        <a:lstStyle/>
        <a:p>
          <a:endParaRPr lang="en-US"/>
        </a:p>
      </dgm:t>
    </dgm:pt>
    <dgm:pt modelId="{5A101381-9B51-4830-A62E-48D1F32E3D3B}" type="sibTrans" cxnId="{5F69D623-ED59-4C7F-B276-48901113617C}">
      <dgm:prSet/>
      <dgm:spPr/>
      <dgm:t>
        <a:bodyPr/>
        <a:lstStyle/>
        <a:p>
          <a:endParaRPr lang="en-US"/>
        </a:p>
      </dgm:t>
    </dgm:pt>
    <dgm:pt modelId="{F7CC6EED-7D6C-4F52-B856-E6CFF48DBD47}">
      <dgm:prSet phldrT="[Text]" custT="1"/>
      <dgm:spPr/>
      <dgm:t>
        <a:bodyPr/>
        <a:lstStyle/>
        <a:p>
          <a:r>
            <a:rPr lang="el-GR" sz="2800" b="1" dirty="0"/>
            <a:t>ΕΡΥΘΡΕΣ</a:t>
          </a:r>
          <a:r>
            <a:rPr lang="el-GR" sz="2800" dirty="0"/>
            <a:t> </a:t>
          </a:r>
          <a:r>
            <a:rPr lang="el-GR" sz="2800" b="1" dirty="0"/>
            <a:t>ΠΟΙΚΙΛΙΕΣ</a:t>
          </a:r>
          <a:endParaRPr lang="en-US" sz="2800" b="1" dirty="0"/>
        </a:p>
      </dgm:t>
    </dgm:pt>
    <dgm:pt modelId="{610F6B1C-0D1F-4550-8E7A-EF9598E81692}" type="parTrans" cxnId="{BD7924F7-8BDB-42C4-8B7D-08302D97C750}">
      <dgm:prSet/>
      <dgm:spPr/>
      <dgm:t>
        <a:bodyPr/>
        <a:lstStyle/>
        <a:p>
          <a:endParaRPr lang="en-US"/>
        </a:p>
      </dgm:t>
    </dgm:pt>
    <dgm:pt modelId="{F1403C24-2DF8-41F7-99B4-FB363BA12755}" type="sibTrans" cxnId="{BD7924F7-8BDB-42C4-8B7D-08302D97C750}">
      <dgm:prSet/>
      <dgm:spPr/>
      <dgm:t>
        <a:bodyPr/>
        <a:lstStyle/>
        <a:p>
          <a:endParaRPr lang="en-US"/>
        </a:p>
      </dgm:t>
    </dgm:pt>
    <dgm:pt modelId="{60F08E30-762F-4473-8E66-C58B59AB4E85}">
      <dgm:prSet phldrT="[Text]" custT="1"/>
      <dgm:spPr/>
      <dgm:t>
        <a:bodyPr/>
        <a:lstStyle/>
        <a:p>
          <a:pPr rtl="0"/>
          <a:r>
            <a:rPr lang="el-GR" sz="2000" b="1" i="0" u="none" dirty="0"/>
            <a:t>Πετροκόριθο</a:t>
          </a:r>
          <a:endParaRPr lang="en-US" sz="2000" dirty="0"/>
        </a:p>
      </dgm:t>
    </dgm:pt>
    <dgm:pt modelId="{CB87A56B-9975-4214-9B0D-F183B9DCCD75}" type="parTrans" cxnId="{936B1C89-38DC-4BB8-89C6-C0EFAFAC9660}">
      <dgm:prSet/>
      <dgm:spPr/>
      <dgm:t>
        <a:bodyPr/>
        <a:lstStyle/>
        <a:p>
          <a:endParaRPr lang="en-US"/>
        </a:p>
      </dgm:t>
    </dgm:pt>
    <dgm:pt modelId="{7174AB4D-6C2B-4D21-B6C1-80FE930D563E}" type="sibTrans" cxnId="{936B1C89-38DC-4BB8-89C6-C0EFAFAC9660}">
      <dgm:prSet/>
      <dgm:spPr/>
      <dgm:t>
        <a:bodyPr/>
        <a:lstStyle/>
        <a:p>
          <a:endParaRPr lang="en-US"/>
        </a:p>
      </dgm:t>
    </dgm:pt>
    <dgm:pt modelId="{96312A6C-9A34-4398-95BB-D0AB988E5D00}">
      <dgm:prSet custT="1"/>
      <dgm:spPr/>
      <dgm:t>
        <a:bodyPr/>
        <a:lstStyle/>
        <a:p>
          <a:pPr rtl="0"/>
          <a:r>
            <a:rPr lang="el-GR" sz="2000" b="1" i="0" u="none" dirty="0">
              <a:solidFill>
                <a:srgbClr val="C00000"/>
              </a:solidFill>
            </a:rPr>
            <a:t>Βερτζαμί</a:t>
          </a:r>
          <a:endParaRPr lang="en-US" sz="2000" b="0" i="0" u="none" dirty="0">
            <a:solidFill>
              <a:srgbClr val="C00000"/>
            </a:solidFill>
          </a:endParaRPr>
        </a:p>
      </dgm:t>
    </dgm:pt>
    <dgm:pt modelId="{4D553C7E-56CF-47C7-BD7C-4AD33DBECC08}" type="parTrans" cxnId="{B5199B11-6505-4DAE-A888-8D9D90C0BFC4}">
      <dgm:prSet/>
      <dgm:spPr/>
      <dgm:t>
        <a:bodyPr/>
        <a:lstStyle/>
        <a:p>
          <a:endParaRPr lang="en-US"/>
        </a:p>
      </dgm:t>
    </dgm:pt>
    <dgm:pt modelId="{C850F481-3C01-4ABF-926B-CA2933CB92F8}" type="sibTrans" cxnId="{B5199B11-6505-4DAE-A888-8D9D90C0BFC4}">
      <dgm:prSet/>
      <dgm:spPr/>
      <dgm:t>
        <a:bodyPr/>
        <a:lstStyle/>
        <a:p>
          <a:endParaRPr lang="en-US"/>
        </a:p>
      </dgm:t>
    </dgm:pt>
    <dgm:pt modelId="{A1B1065F-E6C0-4BFA-BD45-4C16B331CC80}">
      <dgm:prSet custT="1"/>
      <dgm:spPr/>
      <dgm:t>
        <a:bodyPr/>
        <a:lstStyle/>
        <a:p>
          <a:pPr rtl="0"/>
          <a:r>
            <a:rPr lang="el-GR" sz="2000" b="1" i="0" u="none" dirty="0"/>
            <a:t>Αυγουστιάτης</a:t>
          </a:r>
          <a:endParaRPr lang="en-US" sz="2000" b="0" i="0" u="none" dirty="0"/>
        </a:p>
      </dgm:t>
    </dgm:pt>
    <dgm:pt modelId="{04C171B4-211A-4463-AC3A-FA0E52F7FC5D}" type="parTrans" cxnId="{C0ECD44A-C935-4A84-8CEA-E63D146B5188}">
      <dgm:prSet/>
      <dgm:spPr/>
      <dgm:t>
        <a:bodyPr/>
        <a:lstStyle/>
        <a:p>
          <a:endParaRPr lang="en-US"/>
        </a:p>
      </dgm:t>
    </dgm:pt>
    <dgm:pt modelId="{AF30F1E6-C6F4-4889-88DF-DC61AA5F61FE}" type="sibTrans" cxnId="{C0ECD44A-C935-4A84-8CEA-E63D146B5188}">
      <dgm:prSet/>
      <dgm:spPr/>
      <dgm:t>
        <a:bodyPr/>
        <a:lstStyle/>
        <a:p>
          <a:endParaRPr lang="en-US"/>
        </a:p>
      </dgm:t>
    </dgm:pt>
    <dgm:pt modelId="{51FBAE68-425F-4C51-AB4D-F8BA469E04AA}">
      <dgm:prSet custT="1"/>
      <dgm:spPr/>
      <dgm:t>
        <a:bodyPr/>
        <a:lstStyle/>
        <a:p>
          <a:pPr rtl="0"/>
          <a:r>
            <a:rPr lang="el-GR" sz="2000" b="1" i="0" u="none" dirty="0"/>
            <a:t>Ερυθρό Θειακό</a:t>
          </a:r>
          <a:endParaRPr lang="en-US" sz="2000" b="0" i="0" u="none" dirty="0"/>
        </a:p>
      </dgm:t>
    </dgm:pt>
    <dgm:pt modelId="{F8FDE6FE-CFE1-4B87-BA57-2819FFF3ECFB}" type="parTrans" cxnId="{C50CDB94-DCE1-4821-BB4A-C73319710CBD}">
      <dgm:prSet/>
      <dgm:spPr/>
      <dgm:t>
        <a:bodyPr/>
        <a:lstStyle/>
        <a:p>
          <a:endParaRPr lang="en-US"/>
        </a:p>
      </dgm:t>
    </dgm:pt>
    <dgm:pt modelId="{9FEC4A22-462C-4660-B4FF-8008095B33E8}" type="sibTrans" cxnId="{C50CDB94-DCE1-4821-BB4A-C73319710CBD}">
      <dgm:prSet/>
      <dgm:spPr/>
      <dgm:t>
        <a:bodyPr/>
        <a:lstStyle/>
        <a:p>
          <a:endParaRPr lang="en-US"/>
        </a:p>
      </dgm:t>
    </dgm:pt>
    <dgm:pt modelId="{87AFE163-8F11-4357-BD75-0BDCADF61494}">
      <dgm:prSet custT="1"/>
      <dgm:spPr/>
      <dgm:t>
        <a:bodyPr/>
        <a:lstStyle/>
        <a:p>
          <a:pPr rtl="0"/>
          <a:r>
            <a:rPr lang="el-GR" sz="2000" b="1" i="0" u="none" dirty="0"/>
            <a:t>Μαυροδάφνη Κεφαλονιάς</a:t>
          </a:r>
          <a:endParaRPr lang="en-US" sz="2000" b="0" i="0" u="none" dirty="0"/>
        </a:p>
      </dgm:t>
    </dgm:pt>
    <dgm:pt modelId="{9524F5A3-1606-4526-BF57-AD0EAC623795}" type="parTrans" cxnId="{27D705DB-AF03-4BA2-ABDD-D688F66F4B2C}">
      <dgm:prSet/>
      <dgm:spPr/>
      <dgm:t>
        <a:bodyPr/>
        <a:lstStyle/>
        <a:p>
          <a:endParaRPr lang="en-US"/>
        </a:p>
      </dgm:t>
    </dgm:pt>
    <dgm:pt modelId="{9E282065-A2E4-4C46-8E5A-A3A617662990}" type="sibTrans" cxnId="{27D705DB-AF03-4BA2-ABDD-D688F66F4B2C}">
      <dgm:prSet/>
      <dgm:spPr/>
      <dgm:t>
        <a:bodyPr/>
        <a:lstStyle/>
        <a:p>
          <a:endParaRPr lang="en-US"/>
        </a:p>
      </dgm:t>
    </dgm:pt>
    <dgm:pt modelId="{6AAF4C99-F2B0-4DD0-9351-39AD5D77B3EB}" type="pres">
      <dgm:prSet presAssocID="{559A40FC-AFAB-4F82-9166-4437951265D5}" presName="Name0" presStyleCnt="0">
        <dgm:presLayoutVars>
          <dgm:dir/>
          <dgm:animLvl val="lvl"/>
          <dgm:resizeHandles/>
        </dgm:presLayoutVars>
      </dgm:prSet>
      <dgm:spPr/>
      <dgm:t>
        <a:bodyPr/>
        <a:lstStyle/>
        <a:p>
          <a:endParaRPr lang="en-US"/>
        </a:p>
      </dgm:t>
    </dgm:pt>
    <dgm:pt modelId="{B82F7A5A-B9AE-46C6-94CC-EA78D8E4CCCC}" type="pres">
      <dgm:prSet presAssocID="{2F40A12D-34AD-4FC8-BF8F-1C9FDB76E759}" presName="linNode" presStyleCnt="0"/>
      <dgm:spPr/>
    </dgm:pt>
    <dgm:pt modelId="{726A3078-8815-44CA-9194-8A2E6307A521}" type="pres">
      <dgm:prSet presAssocID="{2F40A12D-34AD-4FC8-BF8F-1C9FDB76E759}" presName="parentShp" presStyleLbl="node1" presStyleIdx="0" presStyleCnt="2">
        <dgm:presLayoutVars>
          <dgm:bulletEnabled val="1"/>
        </dgm:presLayoutVars>
      </dgm:prSet>
      <dgm:spPr/>
      <dgm:t>
        <a:bodyPr/>
        <a:lstStyle/>
        <a:p>
          <a:endParaRPr lang="en-US"/>
        </a:p>
      </dgm:t>
    </dgm:pt>
    <dgm:pt modelId="{EEC25D31-EF9C-45F1-B01D-8260D30E656B}" type="pres">
      <dgm:prSet presAssocID="{2F40A12D-34AD-4FC8-BF8F-1C9FDB76E759}" presName="childShp" presStyleLbl="bgAccFollowNode1" presStyleIdx="0" presStyleCnt="2">
        <dgm:presLayoutVars>
          <dgm:bulletEnabled val="1"/>
        </dgm:presLayoutVars>
      </dgm:prSet>
      <dgm:spPr/>
      <dgm:t>
        <a:bodyPr/>
        <a:lstStyle/>
        <a:p>
          <a:endParaRPr lang="en-US"/>
        </a:p>
      </dgm:t>
    </dgm:pt>
    <dgm:pt modelId="{B594E629-1992-4292-84F7-8C8AB3DB4D7B}" type="pres">
      <dgm:prSet presAssocID="{ACC70E33-E8D2-4943-AC4E-9027ECE63BCC}" presName="spacing" presStyleCnt="0"/>
      <dgm:spPr/>
    </dgm:pt>
    <dgm:pt modelId="{293784C2-0D49-4CC8-AB9A-1B228AF307B5}" type="pres">
      <dgm:prSet presAssocID="{F7CC6EED-7D6C-4F52-B856-E6CFF48DBD47}" presName="linNode" presStyleCnt="0"/>
      <dgm:spPr/>
    </dgm:pt>
    <dgm:pt modelId="{262B71C8-6728-4D60-A3F3-409E84E3FFAC}" type="pres">
      <dgm:prSet presAssocID="{F7CC6EED-7D6C-4F52-B856-E6CFF48DBD47}" presName="parentShp" presStyleLbl="node1" presStyleIdx="1" presStyleCnt="2">
        <dgm:presLayoutVars>
          <dgm:bulletEnabled val="1"/>
        </dgm:presLayoutVars>
      </dgm:prSet>
      <dgm:spPr/>
      <dgm:t>
        <a:bodyPr/>
        <a:lstStyle/>
        <a:p>
          <a:endParaRPr lang="en-US"/>
        </a:p>
      </dgm:t>
    </dgm:pt>
    <dgm:pt modelId="{63FE5EC5-E3D2-4C57-97AF-84B3440EB0A1}" type="pres">
      <dgm:prSet presAssocID="{F7CC6EED-7D6C-4F52-B856-E6CFF48DBD47}" presName="childShp" presStyleLbl="bgAccFollowNode1" presStyleIdx="1" presStyleCnt="2">
        <dgm:presLayoutVars>
          <dgm:bulletEnabled val="1"/>
        </dgm:presLayoutVars>
      </dgm:prSet>
      <dgm:spPr/>
      <dgm:t>
        <a:bodyPr/>
        <a:lstStyle/>
        <a:p>
          <a:endParaRPr lang="en-US"/>
        </a:p>
      </dgm:t>
    </dgm:pt>
  </dgm:ptLst>
  <dgm:cxnLst>
    <dgm:cxn modelId="{B4430C1F-EAE4-492D-8394-225059766A34}" srcId="{2F40A12D-34AD-4FC8-BF8F-1C9FDB76E759}" destId="{57591060-2F16-410F-BAD0-F474151549AE}" srcOrd="1" destOrd="0" parTransId="{4BD14ED2-5B88-4528-AC26-0CCAB30DE41E}" sibTransId="{B18ACEBC-79FB-4258-A61A-079E6362ED50}"/>
    <dgm:cxn modelId="{5F69D623-ED59-4C7F-B276-48901113617C}" srcId="{2F40A12D-34AD-4FC8-BF8F-1C9FDB76E759}" destId="{BD375178-CD43-4C0C-9FDB-0AFAF6F6DD48}" srcOrd="4" destOrd="0" parTransId="{1214F55D-2403-4AD5-AABB-EDBBB528214F}" sibTransId="{5A101381-9B51-4830-A62E-48D1F32E3D3B}"/>
    <dgm:cxn modelId="{EC1CD131-9DFA-4BE1-BF11-B167AB3EA2D4}" type="presOf" srcId="{96312A6C-9A34-4398-95BB-D0AB988E5D00}" destId="{63FE5EC5-E3D2-4C57-97AF-84B3440EB0A1}" srcOrd="0" destOrd="1" presId="urn:microsoft.com/office/officeart/2005/8/layout/vList6"/>
    <dgm:cxn modelId="{1726B401-C3D1-489D-9BFB-7B60598E356A}" type="presOf" srcId="{2F40A12D-34AD-4FC8-BF8F-1C9FDB76E759}" destId="{726A3078-8815-44CA-9194-8A2E6307A521}" srcOrd="0" destOrd="0" presId="urn:microsoft.com/office/officeart/2005/8/layout/vList6"/>
    <dgm:cxn modelId="{C0ECD44A-C935-4A84-8CEA-E63D146B5188}" srcId="{F7CC6EED-7D6C-4F52-B856-E6CFF48DBD47}" destId="{A1B1065F-E6C0-4BFA-BD45-4C16B331CC80}" srcOrd="2" destOrd="0" parTransId="{04C171B4-211A-4463-AC3A-FA0E52F7FC5D}" sibTransId="{AF30F1E6-C6F4-4889-88DF-DC61AA5F61FE}"/>
    <dgm:cxn modelId="{71635768-EF20-47AB-BB55-8FF1019F1B9A}" type="presOf" srcId="{57591060-2F16-410F-BAD0-F474151549AE}" destId="{EEC25D31-EF9C-45F1-B01D-8260D30E656B}" srcOrd="0" destOrd="1" presId="urn:microsoft.com/office/officeart/2005/8/layout/vList6"/>
    <dgm:cxn modelId="{FC4F04B3-62B1-4FFE-B0CD-C41477DB6247}" type="presOf" srcId="{BD375178-CD43-4C0C-9FDB-0AFAF6F6DD48}" destId="{EEC25D31-EF9C-45F1-B01D-8260D30E656B}" srcOrd="0" destOrd="4" presId="urn:microsoft.com/office/officeart/2005/8/layout/vList6"/>
    <dgm:cxn modelId="{C50CDB94-DCE1-4821-BB4A-C73319710CBD}" srcId="{F7CC6EED-7D6C-4F52-B856-E6CFF48DBD47}" destId="{51FBAE68-425F-4C51-AB4D-F8BA469E04AA}" srcOrd="3" destOrd="0" parTransId="{F8FDE6FE-CFE1-4B87-BA57-2819FFF3ECFB}" sibTransId="{9FEC4A22-462C-4660-B4FF-8008095B33E8}"/>
    <dgm:cxn modelId="{DC1B4CA2-E654-4991-A3AD-9063B08C92A0}" srcId="{2F40A12D-34AD-4FC8-BF8F-1C9FDB76E759}" destId="{1D5D4BCC-822F-4F28-9D55-CF85245006D9}" srcOrd="3" destOrd="0" parTransId="{E1DFB604-3485-4FF9-8046-82F3D88F8C8C}" sibTransId="{26DCD210-5273-4DFE-8184-DD18E5DFDF78}"/>
    <dgm:cxn modelId="{936B1C89-38DC-4BB8-89C6-C0EFAFAC9660}" srcId="{F7CC6EED-7D6C-4F52-B856-E6CFF48DBD47}" destId="{60F08E30-762F-4473-8E66-C58B59AB4E85}" srcOrd="0" destOrd="0" parTransId="{CB87A56B-9975-4214-9B0D-F183B9DCCD75}" sibTransId="{7174AB4D-6C2B-4D21-B6C1-80FE930D563E}"/>
    <dgm:cxn modelId="{27D705DB-AF03-4BA2-ABDD-D688F66F4B2C}" srcId="{F7CC6EED-7D6C-4F52-B856-E6CFF48DBD47}" destId="{87AFE163-8F11-4357-BD75-0BDCADF61494}" srcOrd="4" destOrd="0" parTransId="{9524F5A3-1606-4526-BF57-AD0EAC623795}" sibTransId="{9E282065-A2E4-4C46-8E5A-A3A617662990}"/>
    <dgm:cxn modelId="{5490DD48-C422-42DD-8C80-BDF6C8596B28}" type="presOf" srcId="{51FBAE68-425F-4C51-AB4D-F8BA469E04AA}" destId="{63FE5EC5-E3D2-4C57-97AF-84B3440EB0A1}" srcOrd="0" destOrd="3" presId="urn:microsoft.com/office/officeart/2005/8/layout/vList6"/>
    <dgm:cxn modelId="{83C985FE-473B-47B9-BCE9-461809B8C53A}" type="presOf" srcId="{1D5D4BCC-822F-4F28-9D55-CF85245006D9}" destId="{EEC25D31-EF9C-45F1-B01D-8260D30E656B}" srcOrd="0" destOrd="3" presId="urn:microsoft.com/office/officeart/2005/8/layout/vList6"/>
    <dgm:cxn modelId="{B5199B11-6505-4DAE-A888-8D9D90C0BFC4}" srcId="{F7CC6EED-7D6C-4F52-B856-E6CFF48DBD47}" destId="{96312A6C-9A34-4398-95BB-D0AB988E5D00}" srcOrd="1" destOrd="0" parTransId="{4D553C7E-56CF-47C7-BD7C-4AD33DBECC08}" sibTransId="{C850F481-3C01-4ABF-926B-CA2933CB92F8}"/>
    <dgm:cxn modelId="{DD8EAC8D-962C-46F9-80B6-C2476AE4513C}" type="presOf" srcId="{60F08E30-762F-4473-8E66-C58B59AB4E85}" destId="{63FE5EC5-E3D2-4C57-97AF-84B3440EB0A1}" srcOrd="0" destOrd="0" presId="urn:microsoft.com/office/officeart/2005/8/layout/vList6"/>
    <dgm:cxn modelId="{50A630F0-AD2D-40CB-A958-9CD08CEAF1BE}" type="presOf" srcId="{87AFE163-8F11-4357-BD75-0BDCADF61494}" destId="{63FE5EC5-E3D2-4C57-97AF-84B3440EB0A1}" srcOrd="0" destOrd="4" presId="urn:microsoft.com/office/officeart/2005/8/layout/vList6"/>
    <dgm:cxn modelId="{51772F33-D54E-49B1-AE59-E74284FBED71}" type="presOf" srcId="{F7CC6EED-7D6C-4F52-B856-E6CFF48DBD47}" destId="{262B71C8-6728-4D60-A3F3-409E84E3FFAC}" srcOrd="0" destOrd="0" presId="urn:microsoft.com/office/officeart/2005/8/layout/vList6"/>
    <dgm:cxn modelId="{1D0345FB-1A8E-4818-A487-243E03AB8949}" srcId="{559A40FC-AFAB-4F82-9166-4437951265D5}" destId="{2F40A12D-34AD-4FC8-BF8F-1C9FDB76E759}" srcOrd="0" destOrd="0" parTransId="{1FD38D4D-C62D-40C9-844E-9DF4B9D7094C}" sibTransId="{ACC70E33-E8D2-4943-AC4E-9027ECE63BCC}"/>
    <dgm:cxn modelId="{6D3A2948-8B96-48B9-8D7A-D5C94C06D98F}" type="presOf" srcId="{A1B1065F-E6C0-4BFA-BD45-4C16B331CC80}" destId="{63FE5EC5-E3D2-4C57-97AF-84B3440EB0A1}" srcOrd="0" destOrd="2" presId="urn:microsoft.com/office/officeart/2005/8/layout/vList6"/>
    <dgm:cxn modelId="{E0EE487D-56F7-4D7C-B08B-9A2122A6736C}" type="presOf" srcId="{36E501B3-3C9E-4116-8821-DC49A42BB423}" destId="{EEC25D31-EF9C-45F1-B01D-8260D30E656B}" srcOrd="0" destOrd="2" presId="urn:microsoft.com/office/officeart/2005/8/layout/vList6"/>
    <dgm:cxn modelId="{BD7924F7-8BDB-42C4-8B7D-08302D97C750}" srcId="{559A40FC-AFAB-4F82-9166-4437951265D5}" destId="{F7CC6EED-7D6C-4F52-B856-E6CFF48DBD47}" srcOrd="1" destOrd="0" parTransId="{610F6B1C-0D1F-4550-8E7A-EF9598E81692}" sibTransId="{F1403C24-2DF8-41F7-99B4-FB363BA12755}"/>
    <dgm:cxn modelId="{2BD6E8F6-D131-4C98-9DB1-426657D4CD30}" type="presOf" srcId="{559A40FC-AFAB-4F82-9166-4437951265D5}" destId="{6AAF4C99-F2B0-4DD0-9351-39AD5D77B3EB}" srcOrd="0" destOrd="0" presId="urn:microsoft.com/office/officeart/2005/8/layout/vList6"/>
    <dgm:cxn modelId="{363EE106-F857-4CBF-ADA2-4F5B367690D4}" type="presOf" srcId="{BA9ABC5F-B05E-4888-8C84-8881F25D478A}" destId="{EEC25D31-EF9C-45F1-B01D-8260D30E656B}" srcOrd="0" destOrd="0" presId="urn:microsoft.com/office/officeart/2005/8/layout/vList6"/>
    <dgm:cxn modelId="{13EFE2B4-7E6A-4485-9ED0-8C53633EA071}" srcId="{2F40A12D-34AD-4FC8-BF8F-1C9FDB76E759}" destId="{36E501B3-3C9E-4116-8821-DC49A42BB423}" srcOrd="2" destOrd="0" parTransId="{C7151A35-7AB1-4073-ADEC-EC389BE71B83}" sibTransId="{240B37F4-4CAA-491D-8048-0BDFC8EA80D3}"/>
    <dgm:cxn modelId="{41E8803E-2BF2-4DFB-A96C-54CDA580A32C}" srcId="{2F40A12D-34AD-4FC8-BF8F-1C9FDB76E759}" destId="{BA9ABC5F-B05E-4888-8C84-8881F25D478A}" srcOrd="0" destOrd="0" parTransId="{FE06CB1F-95CF-46CD-98A1-089D3F2A24B5}" sibTransId="{7ACC0941-AC0E-49B9-A682-7F4CC78DC36E}"/>
    <dgm:cxn modelId="{0A60BEB8-DFD9-4122-B135-A7CF26D6A4BF}" type="presParOf" srcId="{6AAF4C99-F2B0-4DD0-9351-39AD5D77B3EB}" destId="{B82F7A5A-B9AE-46C6-94CC-EA78D8E4CCCC}" srcOrd="0" destOrd="0" presId="urn:microsoft.com/office/officeart/2005/8/layout/vList6"/>
    <dgm:cxn modelId="{1E872EE8-AA89-44CC-A642-52AF21267729}" type="presParOf" srcId="{B82F7A5A-B9AE-46C6-94CC-EA78D8E4CCCC}" destId="{726A3078-8815-44CA-9194-8A2E6307A521}" srcOrd="0" destOrd="0" presId="urn:microsoft.com/office/officeart/2005/8/layout/vList6"/>
    <dgm:cxn modelId="{CB0960D5-05F9-474C-AD73-A3868ED57B7C}" type="presParOf" srcId="{B82F7A5A-B9AE-46C6-94CC-EA78D8E4CCCC}" destId="{EEC25D31-EF9C-45F1-B01D-8260D30E656B}" srcOrd="1" destOrd="0" presId="urn:microsoft.com/office/officeart/2005/8/layout/vList6"/>
    <dgm:cxn modelId="{5550517F-67E9-4CB7-8EAF-ACBCE1D55964}" type="presParOf" srcId="{6AAF4C99-F2B0-4DD0-9351-39AD5D77B3EB}" destId="{B594E629-1992-4292-84F7-8C8AB3DB4D7B}" srcOrd="1" destOrd="0" presId="urn:microsoft.com/office/officeart/2005/8/layout/vList6"/>
    <dgm:cxn modelId="{20E6D4AD-D3ED-4483-AA14-07ED205CA574}" type="presParOf" srcId="{6AAF4C99-F2B0-4DD0-9351-39AD5D77B3EB}" destId="{293784C2-0D49-4CC8-AB9A-1B228AF307B5}" srcOrd="2" destOrd="0" presId="urn:microsoft.com/office/officeart/2005/8/layout/vList6"/>
    <dgm:cxn modelId="{8F1A2FA8-66E9-414B-B3A0-08DDC80BC317}" type="presParOf" srcId="{293784C2-0D49-4CC8-AB9A-1B228AF307B5}" destId="{262B71C8-6728-4D60-A3F3-409E84E3FFAC}" srcOrd="0" destOrd="0" presId="urn:microsoft.com/office/officeart/2005/8/layout/vList6"/>
    <dgm:cxn modelId="{B54D28EB-8467-4439-80CD-754BC7C88160}" type="presParOf" srcId="{293784C2-0D49-4CC8-AB9A-1B228AF307B5}" destId="{63FE5EC5-E3D2-4C57-97AF-84B3440EB0A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0BD6B-BC27-4EC2-90B0-921B2C1A44DA}">
      <dsp:nvSpPr>
        <dsp:cNvPr id="0" name=""/>
        <dsp:cNvSpPr/>
      </dsp:nvSpPr>
      <dsp:spPr>
        <a:xfrm>
          <a:off x="2399770" y="1586472"/>
          <a:ext cx="3328458" cy="332845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l-GR" sz="3700" b="1" kern="1200" dirty="0"/>
            <a:t>Βιολογικό </a:t>
          </a:r>
        </a:p>
        <a:p>
          <a:pPr lvl="0" algn="ctr" defTabSz="1644650">
            <a:lnSpc>
              <a:spcPct val="90000"/>
            </a:lnSpc>
            <a:spcBef>
              <a:spcPct val="0"/>
            </a:spcBef>
            <a:spcAft>
              <a:spcPct val="35000"/>
            </a:spcAft>
          </a:pPr>
          <a:r>
            <a:rPr lang="el-GR" sz="3700" b="1" kern="1200" dirty="0"/>
            <a:t>σκορ</a:t>
          </a:r>
          <a:endParaRPr lang="en-US" sz="3700" b="1" kern="1200" dirty="0"/>
        </a:p>
      </dsp:txBody>
      <dsp:txXfrm>
        <a:off x="2887211" y="2073913"/>
        <a:ext cx="2353576" cy="2353576"/>
      </dsp:txXfrm>
    </dsp:sp>
    <dsp:sp modelId="{70382010-5248-4168-A61A-B22B21964826}">
      <dsp:nvSpPr>
        <dsp:cNvPr id="0" name=""/>
        <dsp:cNvSpPr/>
      </dsp:nvSpPr>
      <dsp:spPr>
        <a:xfrm>
          <a:off x="3231885" y="253113"/>
          <a:ext cx="1664229" cy="1664229"/>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a:t>Αντι-φλεγμονώδη δράση</a:t>
          </a:r>
          <a:endParaRPr lang="en-US" sz="1400" b="1" kern="1200" dirty="0"/>
        </a:p>
      </dsp:txBody>
      <dsp:txXfrm>
        <a:off x="3475606" y="496834"/>
        <a:ext cx="1176787" cy="1176787"/>
      </dsp:txXfrm>
    </dsp:sp>
    <dsp:sp modelId="{68F59712-79CC-444D-9A8F-79DC249008F0}">
      <dsp:nvSpPr>
        <dsp:cNvPr id="0" name=""/>
        <dsp:cNvSpPr/>
      </dsp:nvSpPr>
      <dsp:spPr>
        <a:xfrm>
          <a:off x="5107240" y="3501323"/>
          <a:ext cx="1664229" cy="1664229"/>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a:t>Αντι-θρομβωτική δράση</a:t>
          </a:r>
          <a:endParaRPr lang="en-US" sz="1400" b="1" kern="1200" dirty="0"/>
        </a:p>
      </dsp:txBody>
      <dsp:txXfrm>
        <a:off x="5350961" y="3745044"/>
        <a:ext cx="1176787" cy="1176787"/>
      </dsp:txXfrm>
    </dsp:sp>
    <dsp:sp modelId="{C8150CE3-F84A-4CBB-9F0B-BB2770483943}">
      <dsp:nvSpPr>
        <dsp:cNvPr id="0" name=""/>
        <dsp:cNvSpPr/>
      </dsp:nvSpPr>
      <dsp:spPr>
        <a:xfrm>
          <a:off x="1356530" y="3501323"/>
          <a:ext cx="1664229" cy="1664229"/>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err="1"/>
            <a:t>Αντι</a:t>
          </a:r>
          <a:r>
            <a:rPr lang="el-GR" sz="1400" b="1" kern="1200" dirty="0"/>
            <a:t>-οξειδωτική δράση</a:t>
          </a:r>
          <a:endParaRPr lang="en-US" sz="1400" b="1" kern="1200" dirty="0"/>
        </a:p>
      </dsp:txBody>
      <dsp:txXfrm>
        <a:off x="1600251" y="3745044"/>
        <a:ext cx="1176787" cy="1176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25D31-EF9C-45F1-B01D-8260D30E656B}">
      <dsp:nvSpPr>
        <dsp:cNvPr id="0" name=""/>
        <dsp:cNvSpPr/>
      </dsp:nvSpPr>
      <dsp:spPr>
        <a:xfrm>
          <a:off x="2887426" y="568"/>
          <a:ext cx="4331139" cy="2216262"/>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l-GR" sz="2000" b="1" i="0" u="none" kern="1200" dirty="0">
              <a:solidFill>
                <a:srgbClr val="FFC000"/>
              </a:solidFill>
            </a:rPr>
            <a:t>Ρομπόλα Κεφαλονιάς</a:t>
          </a:r>
          <a:endParaRPr lang="en-US" sz="2000" kern="1200" dirty="0">
            <a:solidFill>
              <a:srgbClr val="FFC000"/>
            </a:solidFill>
          </a:endParaRPr>
        </a:p>
        <a:p>
          <a:pPr marL="228600" lvl="1" indent="-228600" algn="l" defTabSz="889000" rtl="0">
            <a:lnSpc>
              <a:spcPct val="90000"/>
            </a:lnSpc>
            <a:spcBef>
              <a:spcPct val="0"/>
            </a:spcBef>
            <a:spcAft>
              <a:spcPct val="15000"/>
            </a:spcAft>
            <a:buChar char="••"/>
          </a:pPr>
          <a:r>
            <a:rPr lang="el-GR" sz="2000" b="1" i="0" u="none" kern="1200" dirty="0"/>
            <a:t>Τσαούσι</a:t>
          </a:r>
          <a:endParaRPr lang="en-US" sz="2000" b="0" i="0" u="none" kern="1200" dirty="0"/>
        </a:p>
        <a:p>
          <a:pPr marL="228600" lvl="1" indent="-228600" algn="l" defTabSz="889000" rtl="0">
            <a:lnSpc>
              <a:spcPct val="90000"/>
            </a:lnSpc>
            <a:spcBef>
              <a:spcPct val="0"/>
            </a:spcBef>
            <a:spcAft>
              <a:spcPct val="15000"/>
            </a:spcAft>
            <a:buChar char="••"/>
          </a:pPr>
          <a:r>
            <a:rPr lang="en-US" sz="2000" b="1" i="0" u="none" kern="1200" dirty="0"/>
            <a:t>K</a:t>
          </a:r>
          <a:r>
            <a:rPr lang="el-GR" sz="2000" b="1" i="0" u="none" kern="1200" dirty="0"/>
            <a:t>ακοτρύγης</a:t>
          </a:r>
          <a:endParaRPr lang="en-US" sz="2000" b="0" i="0" u="none" kern="1200" dirty="0"/>
        </a:p>
        <a:p>
          <a:pPr marL="228600" lvl="1" indent="-228600" algn="l" defTabSz="889000" rtl="0">
            <a:lnSpc>
              <a:spcPct val="90000"/>
            </a:lnSpc>
            <a:spcBef>
              <a:spcPct val="0"/>
            </a:spcBef>
            <a:spcAft>
              <a:spcPct val="15000"/>
            </a:spcAft>
            <a:buChar char="••"/>
          </a:pPr>
          <a:r>
            <a:rPr lang="en-US" sz="2000" b="1" i="0" u="none" kern="1200" dirty="0"/>
            <a:t>M</a:t>
          </a:r>
          <a:r>
            <a:rPr lang="el-GR" sz="2000" b="1" i="0" u="none" kern="1200" dirty="0"/>
            <a:t>οσχάτο Κεφαλονιάς</a:t>
          </a:r>
          <a:endParaRPr lang="en-US" sz="2000" b="0" i="0" u="none" kern="1200" dirty="0"/>
        </a:p>
        <a:p>
          <a:pPr marL="228600" lvl="1" indent="-228600" algn="l" defTabSz="889000" rtl="0">
            <a:lnSpc>
              <a:spcPct val="90000"/>
            </a:lnSpc>
            <a:spcBef>
              <a:spcPct val="0"/>
            </a:spcBef>
            <a:spcAft>
              <a:spcPct val="15000"/>
            </a:spcAft>
            <a:buChar char="••"/>
          </a:pPr>
          <a:r>
            <a:rPr lang="el-GR" sz="2000" b="1" i="0" u="none" kern="1200" dirty="0"/>
            <a:t>Λευκό Θειακό</a:t>
          </a:r>
          <a:endParaRPr lang="en-US" sz="2000" b="0" i="0" u="none" kern="1200" dirty="0"/>
        </a:p>
      </dsp:txBody>
      <dsp:txXfrm>
        <a:off x="2887426" y="277601"/>
        <a:ext cx="3500041" cy="1662196"/>
      </dsp:txXfrm>
    </dsp:sp>
    <dsp:sp modelId="{726A3078-8815-44CA-9194-8A2E6307A521}">
      <dsp:nvSpPr>
        <dsp:cNvPr id="0" name=""/>
        <dsp:cNvSpPr/>
      </dsp:nvSpPr>
      <dsp:spPr>
        <a:xfrm>
          <a:off x="0" y="568"/>
          <a:ext cx="2887426" cy="221626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b="1" kern="1200" dirty="0"/>
            <a:t>ΛΕΥΚΕΣ ΠΟΙΚΙΛΙΕΣ </a:t>
          </a:r>
          <a:endParaRPr lang="en-US" sz="2800" kern="1200" dirty="0"/>
        </a:p>
      </dsp:txBody>
      <dsp:txXfrm>
        <a:off x="108189" y="108757"/>
        <a:ext cx="2671048" cy="1999884"/>
      </dsp:txXfrm>
    </dsp:sp>
    <dsp:sp modelId="{63FE5EC5-E3D2-4C57-97AF-84B3440EB0A1}">
      <dsp:nvSpPr>
        <dsp:cNvPr id="0" name=""/>
        <dsp:cNvSpPr/>
      </dsp:nvSpPr>
      <dsp:spPr>
        <a:xfrm>
          <a:off x="2887426" y="2438456"/>
          <a:ext cx="4331139" cy="2216262"/>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l-GR" sz="2000" b="1" i="0" u="none" kern="1200" dirty="0"/>
            <a:t>Πετροκόριθο</a:t>
          </a:r>
          <a:endParaRPr lang="en-US" sz="2000" kern="1200" dirty="0"/>
        </a:p>
        <a:p>
          <a:pPr marL="228600" lvl="1" indent="-228600" algn="l" defTabSz="889000" rtl="0">
            <a:lnSpc>
              <a:spcPct val="90000"/>
            </a:lnSpc>
            <a:spcBef>
              <a:spcPct val="0"/>
            </a:spcBef>
            <a:spcAft>
              <a:spcPct val="15000"/>
            </a:spcAft>
            <a:buChar char="••"/>
          </a:pPr>
          <a:r>
            <a:rPr lang="el-GR" sz="2000" b="1" i="0" u="none" kern="1200" dirty="0">
              <a:solidFill>
                <a:srgbClr val="C00000"/>
              </a:solidFill>
            </a:rPr>
            <a:t>Βερτζαμί</a:t>
          </a:r>
          <a:endParaRPr lang="en-US" sz="2000" b="0" i="0" u="none" kern="1200" dirty="0">
            <a:solidFill>
              <a:srgbClr val="C00000"/>
            </a:solidFill>
          </a:endParaRPr>
        </a:p>
        <a:p>
          <a:pPr marL="228600" lvl="1" indent="-228600" algn="l" defTabSz="889000" rtl="0">
            <a:lnSpc>
              <a:spcPct val="90000"/>
            </a:lnSpc>
            <a:spcBef>
              <a:spcPct val="0"/>
            </a:spcBef>
            <a:spcAft>
              <a:spcPct val="15000"/>
            </a:spcAft>
            <a:buChar char="••"/>
          </a:pPr>
          <a:r>
            <a:rPr lang="el-GR" sz="2000" b="1" i="0" u="none" kern="1200" dirty="0"/>
            <a:t>Αυγουστιάτης</a:t>
          </a:r>
          <a:endParaRPr lang="en-US" sz="2000" b="0" i="0" u="none" kern="1200" dirty="0"/>
        </a:p>
        <a:p>
          <a:pPr marL="228600" lvl="1" indent="-228600" algn="l" defTabSz="889000" rtl="0">
            <a:lnSpc>
              <a:spcPct val="90000"/>
            </a:lnSpc>
            <a:spcBef>
              <a:spcPct val="0"/>
            </a:spcBef>
            <a:spcAft>
              <a:spcPct val="15000"/>
            </a:spcAft>
            <a:buChar char="••"/>
          </a:pPr>
          <a:r>
            <a:rPr lang="el-GR" sz="2000" b="1" i="0" u="none" kern="1200" dirty="0"/>
            <a:t>Ερυθρό Θειακό</a:t>
          </a:r>
          <a:endParaRPr lang="en-US" sz="2000" b="0" i="0" u="none" kern="1200" dirty="0"/>
        </a:p>
        <a:p>
          <a:pPr marL="228600" lvl="1" indent="-228600" algn="l" defTabSz="889000" rtl="0">
            <a:lnSpc>
              <a:spcPct val="90000"/>
            </a:lnSpc>
            <a:spcBef>
              <a:spcPct val="0"/>
            </a:spcBef>
            <a:spcAft>
              <a:spcPct val="15000"/>
            </a:spcAft>
            <a:buChar char="••"/>
          </a:pPr>
          <a:r>
            <a:rPr lang="el-GR" sz="2000" b="1" i="0" u="none" kern="1200" dirty="0"/>
            <a:t>Μαυροδάφνη Κεφαλονιάς</a:t>
          </a:r>
          <a:endParaRPr lang="en-US" sz="2000" b="0" i="0" u="none" kern="1200" dirty="0"/>
        </a:p>
      </dsp:txBody>
      <dsp:txXfrm>
        <a:off x="2887426" y="2715489"/>
        <a:ext cx="3500041" cy="1662196"/>
      </dsp:txXfrm>
    </dsp:sp>
    <dsp:sp modelId="{262B71C8-6728-4D60-A3F3-409E84E3FFAC}">
      <dsp:nvSpPr>
        <dsp:cNvPr id="0" name=""/>
        <dsp:cNvSpPr/>
      </dsp:nvSpPr>
      <dsp:spPr>
        <a:xfrm>
          <a:off x="0" y="2438456"/>
          <a:ext cx="2887426" cy="221626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b="1" kern="1200" dirty="0"/>
            <a:t>ΕΡΥΘΡΕΣ</a:t>
          </a:r>
          <a:r>
            <a:rPr lang="el-GR" sz="2800" kern="1200" dirty="0"/>
            <a:t> </a:t>
          </a:r>
          <a:r>
            <a:rPr lang="el-GR" sz="2800" b="1" kern="1200" dirty="0"/>
            <a:t>ΠΟΙΚΙΛΙΕΣ</a:t>
          </a:r>
          <a:endParaRPr lang="en-US" sz="2800" b="1" kern="1200" dirty="0"/>
        </a:p>
      </dsp:txBody>
      <dsp:txXfrm>
        <a:off x="108189" y="2546645"/>
        <a:ext cx="2671048" cy="199988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146592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Στυλ κύριου τίτλου</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96586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Στυλ κύριου τίτλου</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106492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Στυλ κύριου τίτλου</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Επεξεργασία στυλ υποδείγματος κειμένου</a:t>
            </a:r>
          </a:p>
        </p:txBody>
      </p:sp>
      <p:sp>
        <p:nvSpPr>
          <p:cNvPr id="2" name="Date Placeholder 1"/>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164826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283696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77557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Στυλ κύριου τίτλου</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71566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Στυλ κύριου τίτλου</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382730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292576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232473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232091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374214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Στυλ κύριου τίτλου</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4AFF24C-231B-4662-9F02-58A2736D7293}" type="datetimeFigureOut">
              <a:rPr lang="el-GR" smtClean="0"/>
              <a:pPr/>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41753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Στυλ κύριου τίτλου</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3885810" y="6041362"/>
            <a:ext cx="976879" cy="365125"/>
          </a:xfrm>
        </p:spPr>
        <p:txBody>
          <a:bodyPr/>
          <a:lstStyle/>
          <a:p>
            <a:fld id="{A4AFF24C-231B-4662-9F02-58A2736D7293}" type="datetimeFigureOut">
              <a:rPr lang="el-GR" smtClean="0"/>
              <a:pPr/>
              <a:t>23/12/2022</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FE898159-56C2-4AA9-9A15-AB0DC446E118}" type="slidenum">
              <a:rPr lang="el-GR" smtClean="0"/>
              <a:pPr/>
              <a:t>‹#›</a:t>
            </a:fld>
            <a:endParaRPr lang="el-GR"/>
          </a:p>
        </p:txBody>
      </p:sp>
    </p:spTree>
    <p:extLst>
      <p:ext uri="{BB962C8B-B14F-4D97-AF65-F5344CB8AC3E}">
        <p14:creationId xmlns:p14="http://schemas.microsoft.com/office/powerpoint/2010/main" val="221955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Στυλ κύριου τίτλου</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4AFF24C-231B-4662-9F02-58A2736D7293}" type="datetimeFigureOut">
              <a:rPr lang="el-GR" smtClean="0"/>
              <a:pPr/>
              <a:t>23/12/2022</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E898159-56C2-4AA9-9A15-AB0DC446E118}" type="slidenum">
              <a:rPr lang="el-GR" smtClean="0"/>
              <a:pPr/>
              <a:t>‹#›</a:t>
            </a:fld>
            <a:endParaRPr lang="el-GR"/>
          </a:p>
        </p:txBody>
      </p:sp>
    </p:spTree>
    <p:extLst>
      <p:ext uri="{BB962C8B-B14F-4D97-AF65-F5344CB8AC3E}">
        <p14:creationId xmlns:p14="http://schemas.microsoft.com/office/powerpoint/2010/main" val="3845162909"/>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_msoanchor_1"/><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Γηγενείς ποικιλίες αμπέλου Ιονίων Νήσων</a:t>
            </a:r>
          </a:p>
        </p:txBody>
      </p:sp>
      <p:sp>
        <p:nvSpPr>
          <p:cNvPr id="3" name="Υπότιτλος 2"/>
          <p:cNvSpPr>
            <a:spLocks noGrp="1"/>
          </p:cNvSpPr>
          <p:nvPr>
            <p:ph type="subTitle" idx="1"/>
          </p:nvPr>
        </p:nvSpPr>
        <p:spPr/>
        <p:txBody>
          <a:bodyPr/>
          <a:lstStyle/>
          <a:p>
            <a:r>
              <a:rPr lang="el-GR" dirty="0"/>
              <a:t>Ιωάννης Σαμαράς Καθηγητής (Υπεύθυνος προγράμματος)</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2886" y="4900354"/>
            <a:ext cx="2610195" cy="1957646"/>
          </a:xfrm>
          <a:prstGeom prst="rect">
            <a:avLst/>
          </a:prstGeom>
        </p:spPr>
      </p:pic>
      <p:pic>
        <p:nvPicPr>
          <p:cNvPr id="17410" name="Picture 2" descr="https://winetrails.gr/wp-content/uploads/2021/04/petrak6.jpg"/>
          <p:cNvPicPr>
            <a:picLocks noChangeAspect="1" noChangeArrowheads="1"/>
          </p:cNvPicPr>
          <p:nvPr/>
        </p:nvPicPr>
        <p:blipFill>
          <a:blip r:embed="rId3" cstate="print"/>
          <a:srcRect/>
          <a:stretch>
            <a:fillRect/>
          </a:stretch>
        </p:blipFill>
        <p:spPr bwMode="auto">
          <a:xfrm>
            <a:off x="0" y="0"/>
            <a:ext cx="3789406" cy="2523745"/>
          </a:xfrm>
          <a:prstGeom prst="rect">
            <a:avLst/>
          </a:prstGeom>
          <a:noFill/>
        </p:spPr>
      </p:pic>
    </p:spTree>
    <p:extLst>
      <p:ext uri="{BB962C8B-B14F-4D97-AF65-F5344CB8AC3E}">
        <p14:creationId xmlns:p14="http://schemas.microsoft.com/office/powerpoint/2010/main" val="357911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Αυγουστιάτης</a:t>
            </a:r>
          </a:p>
        </p:txBody>
      </p:sp>
      <p:sp>
        <p:nvSpPr>
          <p:cNvPr id="4" name="Θέση περιεχομένου 3"/>
          <p:cNvSpPr>
            <a:spLocks noGrp="1"/>
          </p:cNvSpPr>
          <p:nvPr>
            <p:ph sz="half" idx="2"/>
          </p:nvPr>
        </p:nvSpPr>
        <p:spPr>
          <a:xfrm>
            <a:off x="6095999" y="1903615"/>
            <a:ext cx="5835535" cy="4954385"/>
          </a:xfrm>
        </p:spPr>
        <p:txBody>
          <a:bodyPr>
            <a:normAutofit lnSpcReduction="10000"/>
          </a:bodyPr>
          <a:lstStyle/>
          <a:p>
            <a:r>
              <a:rPr lang="el-GR" dirty="0"/>
              <a:t>Εμφανίζεται διάσπαρτα στη </a:t>
            </a:r>
            <a:r>
              <a:rPr lang="el-GR" b="1" dirty="0">
                <a:solidFill>
                  <a:srgbClr val="92D050"/>
                </a:solidFill>
              </a:rPr>
              <a:t>Ζάκυνθο</a:t>
            </a:r>
            <a:r>
              <a:rPr lang="el-GR" dirty="0"/>
              <a:t> και στην </a:t>
            </a:r>
            <a:r>
              <a:rPr lang="el-GR" b="1" dirty="0">
                <a:solidFill>
                  <a:srgbClr val="92D050"/>
                </a:solidFill>
              </a:rPr>
              <a:t>Κεφαλονιά</a:t>
            </a:r>
            <a:r>
              <a:rPr lang="el-GR" b="1" dirty="0"/>
              <a:t>,</a:t>
            </a:r>
            <a:r>
              <a:rPr lang="el-GR" b="1" dirty="0">
                <a:solidFill>
                  <a:srgbClr val="FF0000"/>
                </a:solidFill>
              </a:rPr>
              <a:t> </a:t>
            </a:r>
            <a:r>
              <a:rPr lang="el-GR" dirty="0"/>
              <a:t>αλλά και σε άλλους νομούς της Ελλάδας.</a:t>
            </a:r>
          </a:p>
          <a:p>
            <a:r>
              <a:rPr lang="el-GR" dirty="0"/>
              <a:t>Καλλιεργείται σε διάφορα είδη εδαφών χαλικώδη, </a:t>
            </a:r>
            <a:r>
              <a:rPr lang="el-GR" dirty="0" err="1"/>
              <a:t>αμμοαργιλώδη</a:t>
            </a:r>
            <a:r>
              <a:rPr lang="el-GR" dirty="0"/>
              <a:t>, </a:t>
            </a:r>
            <a:r>
              <a:rPr lang="el-GR" dirty="0" err="1"/>
              <a:t>αργιλοπηλώδη</a:t>
            </a:r>
            <a:r>
              <a:rPr lang="el-GR" dirty="0"/>
              <a:t> μέσης σύστασης και γονιμότητας, καλά </a:t>
            </a:r>
            <a:r>
              <a:rPr lang="el-GR" dirty="0" err="1"/>
              <a:t>στραγγιζόμενα</a:t>
            </a:r>
            <a:r>
              <a:rPr lang="el-GR" dirty="0"/>
              <a:t>. </a:t>
            </a:r>
          </a:p>
          <a:p>
            <a:r>
              <a:rPr lang="el-GR" dirty="0"/>
              <a:t>Οι παραγόμενοι οίνοι είναι βαθύχρωμοι, με ποικιλία αρωμάτων και γεύση μαλακή.</a:t>
            </a:r>
          </a:p>
          <a:p>
            <a:r>
              <a:rPr lang="el-GR" dirty="0"/>
              <a:t>Συμμετέχει στους ερυθρούς και ερυθρωπούς ξηρούς Τοπικούς Οίνους «Ηλείας» και «Κυκλάδων».</a:t>
            </a:r>
          </a:p>
          <a:p>
            <a:r>
              <a:rPr lang="el-GR" dirty="0"/>
              <a:t>Στο κτήμα Μερκούρη </a:t>
            </a:r>
            <a:r>
              <a:rPr lang="el-GR" dirty="0" err="1"/>
              <a:t>οινοποιείται</a:t>
            </a:r>
            <a:r>
              <a:rPr lang="el-GR" dirty="0"/>
              <a:t> είτε μόνη της, είτε σε ανάμειξη με την ποικιλία </a:t>
            </a:r>
            <a:r>
              <a:rPr lang="en-US" dirty="0" err="1"/>
              <a:t>Mourvedre</a:t>
            </a:r>
            <a:r>
              <a:rPr lang="el-GR" dirty="0"/>
              <a:t> (ή </a:t>
            </a:r>
            <a:r>
              <a:rPr lang="en-US" dirty="0" err="1"/>
              <a:t>Monastrell</a:t>
            </a:r>
            <a:r>
              <a:rPr lang="el-GR" dirty="0"/>
              <a:t>) δίνοντας στην αγορά βαθύχρωμους ερυθρούς οίνους. </a:t>
            </a:r>
          </a:p>
        </p:txBody>
      </p:sp>
      <p:sp>
        <p:nvSpPr>
          <p:cNvPr id="5" name="Στρογγυλεμένο ορθογώνιο 4"/>
          <p:cNvSpPr/>
          <p:nvPr/>
        </p:nvSpPr>
        <p:spPr>
          <a:xfrm>
            <a:off x="6768435" y="273470"/>
            <a:ext cx="5224273" cy="1317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accent5">
                    <a:lumMod val="50000"/>
                  </a:schemeClr>
                </a:solidFill>
              </a:rPr>
              <a:t>Πρόκειται για μία παλαιά ποικιλία οινοποιίας, που μπορεί να χρησιμοποιηθεί και ως επιτραπέζια, η οποία είναι γηγενής ή προερχόμενη από την Ιταλία κατά τον 14° αιώνα.</a:t>
            </a:r>
          </a:p>
        </p:txBody>
      </p:sp>
      <p:pic>
        <p:nvPicPr>
          <p:cNvPr id="9218" name="Picture 2" descr="Αυγουστιάτης Ζάκυνθος - Κόκκινη ποικιλία σταφυλιού - Ζάκυνθ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08" y="2826327"/>
            <a:ext cx="5018606" cy="273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5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18712" y="305311"/>
            <a:ext cx="10683729" cy="1226445"/>
          </a:xfrm>
        </p:spPr>
        <p:txBody>
          <a:bodyPr/>
          <a:lstStyle/>
          <a:p>
            <a:r>
              <a:rPr lang="el-GR" dirty="0" err="1"/>
              <a:t>Βερτζαμί</a:t>
            </a:r>
            <a:r>
              <a:rPr lang="el-GR" dirty="0"/>
              <a:t> (</a:t>
            </a:r>
            <a:r>
              <a:rPr lang="el-GR" dirty="0" err="1"/>
              <a:t>Βαρτζαμέ</a:t>
            </a:r>
            <a:r>
              <a:rPr lang="el-GR" dirty="0"/>
              <a:t>, </a:t>
            </a:r>
            <a:r>
              <a:rPr lang="el-GR" dirty="0" err="1"/>
              <a:t>βαρσαμί</a:t>
            </a:r>
            <a:r>
              <a:rPr lang="el-GR" dirty="0"/>
              <a:t>, </a:t>
            </a:r>
            <a:r>
              <a:rPr lang="el-GR" dirty="0" err="1"/>
              <a:t>μαρτζαβέ</a:t>
            </a:r>
            <a:r>
              <a:rPr lang="el-GR" dirty="0"/>
              <a:t>, λευκαδίτικο, μαύρο)</a:t>
            </a:r>
          </a:p>
        </p:txBody>
      </p:sp>
      <p:sp>
        <p:nvSpPr>
          <p:cNvPr id="6" name="Θέση περιεχομένου 5"/>
          <p:cNvSpPr>
            <a:spLocks noGrp="1"/>
          </p:cNvSpPr>
          <p:nvPr>
            <p:ph sz="half" idx="2"/>
          </p:nvPr>
        </p:nvSpPr>
        <p:spPr>
          <a:xfrm>
            <a:off x="5573022" y="2096154"/>
            <a:ext cx="5741299" cy="3607722"/>
          </a:xfrm>
        </p:spPr>
        <p:txBody>
          <a:bodyPr>
            <a:normAutofit lnSpcReduction="10000"/>
          </a:bodyPr>
          <a:lstStyle/>
          <a:p>
            <a:r>
              <a:rPr lang="el-GR" dirty="0"/>
              <a:t>Καλλιεργείται κυρίως στη </a:t>
            </a:r>
            <a:r>
              <a:rPr lang="el-GR" b="1" dirty="0">
                <a:solidFill>
                  <a:srgbClr val="92D050"/>
                </a:solidFill>
              </a:rPr>
              <a:t>Λευκάδα</a:t>
            </a:r>
            <a:r>
              <a:rPr lang="el-GR" dirty="0"/>
              <a:t>.</a:t>
            </a:r>
          </a:p>
          <a:p>
            <a:r>
              <a:rPr lang="el-GR" dirty="0"/>
              <a:t>Προσαρμόζεται και αποδίδει ακόμα και σε εδάφη πετρώδη, αβαθή, ξηρά, μεγάλης κλίσης. </a:t>
            </a:r>
          </a:p>
          <a:p>
            <a:r>
              <a:rPr lang="el-GR" dirty="0"/>
              <a:t>Ποικιλία ζωηρή και παραγωγική.</a:t>
            </a:r>
          </a:p>
          <a:p>
            <a:r>
              <a:rPr lang="el-GR" dirty="0"/>
              <a:t>Χρησιμοποιείται για να δώσει χρώμα σε κρασιά, που είναι φτωχά σε χρωστικές ενώσεις και ταννίνες και χαρακτηρίζονται σαν "κρασιά αναμίξεως".</a:t>
            </a:r>
          </a:p>
          <a:p>
            <a:r>
              <a:rPr lang="el-GR" dirty="0"/>
              <a:t>Ο συνδυασμός του </a:t>
            </a:r>
            <a:r>
              <a:rPr lang="el-GR" dirty="0" err="1"/>
              <a:t>βερτζαμί</a:t>
            </a:r>
            <a:r>
              <a:rPr lang="el-GR" dirty="0"/>
              <a:t> με τη </a:t>
            </a:r>
            <a:r>
              <a:rPr lang="en-US" dirty="0"/>
              <a:t>merlot</a:t>
            </a:r>
            <a:r>
              <a:rPr lang="el-GR" dirty="0"/>
              <a:t> δίνει τον ερυθρό και ερυθρωπό ξηρό Τοπικό Οίνο </a:t>
            </a:r>
            <a:r>
              <a:rPr lang="el-GR" dirty="0">
                <a:solidFill>
                  <a:srgbClr val="FFFF00"/>
                </a:solidFill>
              </a:rPr>
              <a:t>«Λευκάδας»</a:t>
            </a:r>
            <a:r>
              <a:rPr lang="el-GR" dirty="0"/>
              <a:t>. </a:t>
            </a:r>
          </a:p>
        </p:txBody>
      </p:sp>
      <p:sp>
        <p:nvSpPr>
          <p:cNvPr id="8" name="Στρογγυλεμένο ορθογώνιο 7"/>
          <p:cNvSpPr/>
          <p:nvPr/>
        </p:nvSpPr>
        <p:spPr>
          <a:xfrm>
            <a:off x="6342185" y="1003126"/>
            <a:ext cx="4461940" cy="7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accent5">
                    <a:lumMod val="50000"/>
                  </a:schemeClr>
                </a:solidFill>
              </a:rPr>
              <a:t>Πρόκειται για μία από τις πιο πλούσιες σε ανθοκυανίνες και ολικές φαιν</a:t>
            </a:r>
            <a:r>
              <a:rPr lang="en-US" sz="1600" b="1" dirty="0">
                <a:solidFill>
                  <a:schemeClr val="accent5">
                    <a:lumMod val="50000"/>
                  </a:schemeClr>
                </a:solidFill>
              </a:rPr>
              <a:t>o</a:t>
            </a:r>
            <a:r>
              <a:rPr lang="el-GR" sz="1600" b="1" dirty="0">
                <a:solidFill>
                  <a:schemeClr val="accent5">
                    <a:lumMod val="50000"/>
                  </a:schemeClr>
                </a:solidFill>
              </a:rPr>
              <a:t>λικές ενώσεις γηγενείς ποικιλίες οινοποιίας.</a:t>
            </a:r>
          </a:p>
        </p:txBody>
      </p:sp>
      <p:sp>
        <p:nvSpPr>
          <p:cNvPr id="9" name="Ορθογώνιο 8"/>
          <p:cNvSpPr/>
          <p:nvPr/>
        </p:nvSpPr>
        <p:spPr>
          <a:xfrm>
            <a:off x="2977931" y="5873419"/>
            <a:ext cx="7678345" cy="7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H</a:t>
            </a:r>
            <a:r>
              <a:rPr lang="el-GR" sz="1600" b="1" dirty="0">
                <a:solidFill>
                  <a:schemeClr val="accent5">
                    <a:lumMod val="50000"/>
                  </a:schemeClr>
                </a:solidFill>
              </a:rPr>
              <a:t> ίδια ποικιλία ή συγγενής με αυτήν, ήταν γνωστή από τον 16° αιώνα με το όνομα </a:t>
            </a:r>
            <a:r>
              <a:rPr lang="en-US" sz="1600" b="1" dirty="0" err="1">
                <a:solidFill>
                  <a:schemeClr val="accent5">
                    <a:lumMod val="50000"/>
                  </a:schemeClr>
                </a:solidFill>
              </a:rPr>
              <a:t>margamino</a:t>
            </a:r>
            <a:r>
              <a:rPr lang="el-GR" sz="1600" b="1" dirty="0">
                <a:solidFill>
                  <a:schemeClr val="accent5">
                    <a:lumMod val="50000"/>
                  </a:schemeClr>
                </a:solidFill>
              </a:rPr>
              <a:t> ή </a:t>
            </a:r>
            <a:r>
              <a:rPr lang="en-US" sz="1600" b="1" dirty="0" err="1">
                <a:solidFill>
                  <a:schemeClr val="accent5">
                    <a:lumMod val="50000"/>
                  </a:schemeClr>
                </a:solidFill>
              </a:rPr>
              <a:t>berzamino</a:t>
            </a:r>
            <a:r>
              <a:rPr lang="en-US" sz="1600" b="1" dirty="0">
                <a:solidFill>
                  <a:schemeClr val="accent5">
                    <a:lumMod val="50000"/>
                  </a:schemeClr>
                </a:solidFill>
              </a:rPr>
              <a:t> </a:t>
            </a:r>
            <a:r>
              <a:rPr lang="el-GR" sz="1600" b="1" dirty="0">
                <a:solidFill>
                  <a:schemeClr val="accent5">
                    <a:lumMod val="50000"/>
                  </a:schemeClr>
                </a:solidFill>
              </a:rPr>
              <a:t>στη Βόρεια Ιταλία, όπου πιθανόν να εισάχθηκε στη Λευκάδα την εποχή της κατοχής από τους Βενετούς. </a:t>
            </a:r>
          </a:p>
        </p:txBody>
      </p:sp>
      <p:pic>
        <p:nvPicPr>
          <p:cNvPr id="6146" name="Picture 2" descr="http://www.gaiapedia.gr/gaiapedia/images/thumb/7/73/%CE%92%CE%B5%CF%81%CF%84%CE%B6%CE%AC%CE%BC%CE%B9.jpg/180px-%CE%92%CE%B5%CF%81%CF%84%CE%B6%CE%AC%CE%BC%CE%B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3038" y="0"/>
            <a:ext cx="1258962" cy="18884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kolivas.de/wp-content/uploads/2017/04/%CE%B2%CE%B1%CF%81%CF%84%CE%B6%CE%B1%CE%BC%CE%B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240" y="2375094"/>
            <a:ext cx="3700042" cy="328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5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Θειακό ερυθρό</a:t>
            </a:r>
          </a:p>
        </p:txBody>
      </p:sp>
      <p:sp>
        <p:nvSpPr>
          <p:cNvPr id="6" name="Θέση περιεχομένου 5"/>
          <p:cNvSpPr>
            <a:spLocks noGrp="1"/>
          </p:cNvSpPr>
          <p:nvPr>
            <p:ph sz="half" idx="2"/>
          </p:nvPr>
        </p:nvSpPr>
        <p:spPr>
          <a:xfrm>
            <a:off x="2329547" y="2464743"/>
            <a:ext cx="7532904" cy="3708956"/>
          </a:xfrm>
        </p:spPr>
        <p:txBody>
          <a:bodyPr>
            <a:normAutofit/>
          </a:bodyPr>
          <a:lstStyle/>
          <a:p>
            <a:r>
              <a:rPr lang="el-GR" sz="2000" dirty="0"/>
              <a:t>Καλλιεργείται στα Ιόνια νησιά και κυρίως στη </a:t>
            </a:r>
            <a:r>
              <a:rPr lang="el-GR" sz="2000" b="1" dirty="0">
                <a:solidFill>
                  <a:srgbClr val="92D050"/>
                </a:solidFill>
              </a:rPr>
              <a:t>Λευκάδα</a:t>
            </a:r>
            <a:r>
              <a:rPr lang="el-GR" sz="2000" dirty="0"/>
              <a:t>,    στην </a:t>
            </a:r>
            <a:r>
              <a:rPr lang="el-GR" sz="2000" b="1" dirty="0">
                <a:solidFill>
                  <a:srgbClr val="92D050"/>
                </a:solidFill>
              </a:rPr>
              <a:t>Ιθάκη</a:t>
            </a:r>
            <a:r>
              <a:rPr lang="el-GR" sz="2000" dirty="0"/>
              <a:t>, στην </a:t>
            </a:r>
            <a:r>
              <a:rPr lang="el-GR" sz="2000" b="1" dirty="0">
                <a:solidFill>
                  <a:srgbClr val="92D050"/>
                </a:solidFill>
              </a:rPr>
              <a:t>Κεφαλονιά</a:t>
            </a:r>
            <a:r>
              <a:rPr lang="el-GR" sz="2000" dirty="0">
                <a:solidFill>
                  <a:srgbClr val="92D050"/>
                </a:solidFill>
              </a:rPr>
              <a:t> </a:t>
            </a:r>
            <a:r>
              <a:rPr lang="el-GR" sz="2000" dirty="0"/>
              <a:t>και στην Αιτωλοακαρνανία. </a:t>
            </a:r>
          </a:p>
          <a:p>
            <a:r>
              <a:rPr lang="el-GR" sz="2000" dirty="0"/>
              <a:t>Ποικιλία ζωηρή και παραγωγική.</a:t>
            </a:r>
          </a:p>
          <a:p>
            <a:r>
              <a:rPr lang="el-GR" sz="2000" dirty="0"/>
              <a:t>Υπάρχει και λευκή ποικιλία </a:t>
            </a:r>
            <a:r>
              <a:rPr lang="el-GR" sz="2000" dirty="0" err="1"/>
              <a:t>θειακό</a:t>
            </a:r>
            <a:r>
              <a:rPr lang="el-GR" sz="2000" dirty="0"/>
              <a:t>, που καλλιεργείται στα Ιόνια νησιά, Κεφαλονιά, Λευκάδα και Ιθάκη και η οποία ωριμάζει δύο εβδομάδες περίπου νωρίτερα από την ερυθρή.</a:t>
            </a:r>
          </a:p>
          <a:p>
            <a:endParaRPr lang="el-GR" sz="2000" dirty="0"/>
          </a:p>
        </p:txBody>
      </p:sp>
    </p:spTree>
    <p:extLst>
      <p:ext uri="{BB962C8B-B14F-4D97-AF65-F5344CB8AC3E}">
        <p14:creationId xmlns:p14="http://schemas.microsoft.com/office/powerpoint/2010/main" val="134485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18712" y="473825"/>
            <a:ext cx="10563286" cy="1168256"/>
          </a:xfrm>
        </p:spPr>
        <p:txBody>
          <a:bodyPr/>
          <a:lstStyle/>
          <a:p>
            <a:r>
              <a:rPr lang="el-GR" dirty="0"/>
              <a:t>Μαυροδάφνη (</a:t>
            </a:r>
            <a:r>
              <a:rPr lang="el-GR" dirty="0" err="1"/>
              <a:t>Μαυροδαφνίτσα</a:t>
            </a:r>
            <a:r>
              <a:rPr lang="el-GR" dirty="0"/>
              <a:t>, </a:t>
            </a:r>
            <a:r>
              <a:rPr lang="el-GR" dirty="0" err="1"/>
              <a:t>θηνιάτικο</a:t>
            </a:r>
            <a:r>
              <a:rPr lang="el-GR" dirty="0"/>
              <a:t>, </a:t>
            </a:r>
            <a:r>
              <a:rPr lang="el-GR" dirty="0" err="1"/>
              <a:t>μαυροδράμη</a:t>
            </a:r>
            <a:r>
              <a:rPr lang="el-GR" dirty="0"/>
              <a:t>)</a:t>
            </a:r>
          </a:p>
        </p:txBody>
      </p:sp>
      <p:sp>
        <p:nvSpPr>
          <p:cNvPr id="6" name="Θέση περιεχομένου 5"/>
          <p:cNvSpPr>
            <a:spLocks noGrp="1"/>
          </p:cNvSpPr>
          <p:nvPr>
            <p:ph sz="half" idx="2"/>
          </p:nvPr>
        </p:nvSpPr>
        <p:spPr>
          <a:xfrm>
            <a:off x="6187414" y="2222287"/>
            <a:ext cx="5859583" cy="4253328"/>
          </a:xfrm>
        </p:spPr>
        <p:txBody>
          <a:bodyPr>
            <a:noAutofit/>
          </a:bodyPr>
          <a:lstStyle/>
          <a:p>
            <a:r>
              <a:rPr lang="el-GR" sz="1600" dirty="0"/>
              <a:t>Καλλιεργείται κυρίως στο νομό Αχαΐας και δευτερευόντως στο νομό Ηλείας, καθώς και στα Ιόνια Νησιά </a:t>
            </a:r>
            <a:r>
              <a:rPr lang="el-GR" sz="1600" b="1" dirty="0">
                <a:solidFill>
                  <a:srgbClr val="92D050"/>
                </a:solidFill>
              </a:rPr>
              <a:t>Κεφαλονιά, Λευκάδα </a:t>
            </a:r>
            <a:r>
              <a:rPr lang="el-GR" sz="1600" dirty="0"/>
              <a:t>κ.ά. </a:t>
            </a:r>
          </a:p>
          <a:p>
            <a:r>
              <a:rPr lang="el-GR" sz="1600" dirty="0"/>
              <a:t>Χαρακτηρίζεται ποικιλία μέσης ζωηρότητας και μέσης έως μεγάλης  παραγωγικότητας ανάλογα με το έδαφος και τις καλλιεργητικές εργασίες. </a:t>
            </a:r>
          </a:p>
          <a:p>
            <a:r>
              <a:rPr lang="el-GR" sz="1600" dirty="0"/>
              <a:t>Παρασκευάζονται από αυτούσια μαυροδάφνη ή με προσθήκη γλεύκους κορινθιακής οίνοι γλυκείς φυσικοί (</a:t>
            </a:r>
            <a:r>
              <a:rPr lang="en-US" sz="1600" dirty="0" err="1"/>
              <a:t>vins</a:t>
            </a:r>
            <a:r>
              <a:rPr lang="en-US" sz="1600" dirty="0"/>
              <a:t> de liqueur</a:t>
            </a:r>
            <a:r>
              <a:rPr lang="el-GR" sz="1600" dirty="0"/>
              <a:t>), οι οποίοι μετά από παλαίωση αποκτούν εξαίρετους γευστικούς και αρωματικούς χαρακτήρες. </a:t>
            </a:r>
          </a:p>
          <a:p>
            <a:r>
              <a:rPr lang="el-GR" sz="1600" dirty="0"/>
              <a:t>Οι οίνοι αυτοί, όταν παλαιώσουν τουλάχιστον για ένα έτος, φέρουν τις επωνυμίες «Μαυροδάφνη Πατρών» και </a:t>
            </a:r>
            <a:r>
              <a:rPr lang="el-GR" sz="1600" b="1" dirty="0">
                <a:solidFill>
                  <a:srgbClr val="FFFF00"/>
                </a:solidFill>
              </a:rPr>
              <a:t>«Μαυροδάφνη Κεφαλληνίας»</a:t>
            </a:r>
            <a:r>
              <a:rPr lang="el-GR" sz="1600" b="1" dirty="0"/>
              <a:t>,</a:t>
            </a:r>
            <a:r>
              <a:rPr lang="el-GR" sz="1600" b="1" dirty="0">
                <a:solidFill>
                  <a:srgbClr val="FFFF00"/>
                </a:solidFill>
              </a:rPr>
              <a:t> </a:t>
            </a:r>
            <a:r>
              <a:rPr lang="el-GR" sz="1600" dirty="0"/>
              <a:t>ανάλογα με την περιοχή παραγωγής τους, και υπάγονται στην κατηγορία Π.Ο.Π. </a:t>
            </a:r>
          </a:p>
        </p:txBody>
      </p:sp>
      <p:sp>
        <p:nvSpPr>
          <p:cNvPr id="7" name="Οβάλ 6"/>
          <p:cNvSpPr/>
          <p:nvPr/>
        </p:nvSpPr>
        <p:spPr>
          <a:xfrm>
            <a:off x="9069185" y="282634"/>
            <a:ext cx="2909455" cy="149629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effectLst>
                  <a:outerShdw blurRad="38100" dist="38100" dir="2700000" algn="tl">
                    <a:srgbClr val="000000">
                      <a:alpha val="43137"/>
                    </a:srgbClr>
                  </a:outerShdw>
                </a:effectLst>
              </a:rPr>
              <a:t> </a:t>
            </a:r>
            <a:r>
              <a:rPr lang="el-GR" sz="1200" b="1" dirty="0">
                <a:solidFill>
                  <a:schemeClr val="accent5">
                    <a:lumMod val="50000"/>
                  </a:schemeClr>
                </a:solidFill>
              </a:rPr>
              <a:t>Στη Λευκάδα η καλλιέργεια της ανάγεται στον 14° αιώνα, στην Κεφαλονιά η παρουσία της μαρτυρείται από τον 16° αιώνα. </a:t>
            </a:r>
          </a:p>
        </p:txBody>
      </p:sp>
      <p:sp>
        <p:nvSpPr>
          <p:cNvPr id="8" name="Στρογγυλεμένο ορθογώνιο 7"/>
          <p:cNvSpPr/>
          <p:nvPr/>
        </p:nvSpPr>
        <p:spPr>
          <a:xfrm>
            <a:off x="1468031" y="5556802"/>
            <a:ext cx="3888895" cy="753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accent5">
                    <a:lumMod val="50000"/>
                  </a:schemeClr>
                </a:solidFill>
              </a:rPr>
              <a:t>Η ποικιλία φαίνεται να εμφανίζει σημαντική </a:t>
            </a:r>
            <a:r>
              <a:rPr lang="el-GR" sz="1200" b="1" dirty="0" err="1">
                <a:solidFill>
                  <a:schemeClr val="accent5">
                    <a:lumMod val="50000"/>
                  </a:schemeClr>
                </a:solidFill>
              </a:rPr>
              <a:t>παραλλακτικότητα</a:t>
            </a:r>
            <a:r>
              <a:rPr lang="el-GR" sz="1200" b="1" dirty="0">
                <a:solidFill>
                  <a:schemeClr val="accent5">
                    <a:lumMod val="50000"/>
                  </a:schemeClr>
                </a:solidFill>
              </a:rPr>
              <a:t> και στα μορφολογικά και στα οργανοληπτικά χαρακτηριστικά.</a:t>
            </a:r>
          </a:p>
        </p:txBody>
      </p:sp>
      <p:pic>
        <p:nvPicPr>
          <p:cNvPr id="8194" name="Picture 2" descr="Μαυροδάφνη :: Agromarket Hellas Ιωάννι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50" y="2408880"/>
            <a:ext cx="3524250" cy="2656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nagis - Melina\Pictures\ΤΑΞΙΝΟΜΗΣΗ\IMG_20200824_092900.jpg"/>
          <p:cNvPicPr>
            <a:picLocks noChangeAspect="1" noChangeArrowheads="1"/>
          </p:cNvPicPr>
          <p:nvPr/>
        </p:nvPicPr>
        <p:blipFill>
          <a:blip r:embed="rId3" cstate="print"/>
          <a:srcRect/>
          <a:stretch>
            <a:fillRect/>
          </a:stretch>
        </p:blipFill>
        <p:spPr bwMode="auto">
          <a:xfrm>
            <a:off x="4194887" y="2408879"/>
            <a:ext cx="1992527" cy="2656702"/>
          </a:xfrm>
          <a:prstGeom prst="rect">
            <a:avLst/>
          </a:prstGeom>
          <a:noFill/>
        </p:spPr>
      </p:pic>
    </p:spTree>
    <p:extLst>
      <p:ext uri="{BB962C8B-B14F-4D97-AF65-F5344CB8AC3E}">
        <p14:creationId xmlns:p14="http://schemas.microsoft.com/office/powerpoint/2010/main" val="3457573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a:t>Πετροκόριθο</a:t>
            </a:r>
            <a:endParaRPr lang="el-GR" dirty="0"/>
          </a:p>
        </p:txBody>
      </p:sp>
      <p:sp>
        <p:nvSpPr>
          <p:cNvPr id="6" name="Θέση περιεχομένου 5"/>
          <p:cNvSpPr>
            <a:spLocks noGrp="1"/>
          </p:cNvSpPr>
          <p:nvPr>
            <p:ph sz="half" idx="2"/>
          </p:nvPr>
        </p:nvSpPr>
        <p:spPr>
          <a:xfrm>
            <a:off x="5958412" y="2222287"/>
            <a:ext cx="5547047" cy="3638764"/>
          </a:xfrm>
        </p:spPr>
        <p:txBody>
          <a:bodyPr>
            <a:normAutofit/>
          </a:bodyPr>
          <a:lstStyle/>
          <a:p>
            <a:r>
              <a:rPr lang="el-GR" dirty="0"/>
              <a:t>Αναφέρεται ως </a:t>
            </a:r>
            <a:r>
              <a:rPr lang="el-GR" dirty="0" err="1"/>
              <a:t>μαυρόρραγη</a:t>
            </a:r>
            <a:r>
              <a:rPr lang="el-GR" dirty="0"/>
              <a:t> παραλλαγή της ποικιλίας “</a:t>
            </a:r>
            <a:r>
              <a:rPr lang="el-GR" dirty="0" err="1"/>
              <a:t>Κορίθι</a:t>
            </a:r>
            <a:r>
              <a:rPr lang="el-GR" dirty="0"/>
              <a:t> λευκό” καλλιεργούμενη στην </a:t>
            </a:r>
            <a:r>
              <a:rPr lang="el-GR" b="1" dirty="0">
                <a:solidFill>
                  <a:srgbClr val="92D050"/>
                </a:solidFill>
              </a:rPr>
              <a:t>Κέρκυρα</a:t>
            </a:r>
            <a:r>
              <a:rPr lang="el-GR" dirty="0"/>
              <a:t>, την Εύβοια, την Αχαΐα, τη Μεσσηνία και τη </a:t>
            </a:r>
            <a:r>
              <a:rPr lang="el-GR" b="1" dirty="0">
                <a:solidFill>
                  <a:srgbClr val="92D050"/>
                </a:solidFill>
              </a:rPr>
              <a:t>Ζάκυνθο</a:t>
            </a:r>
            <a:r>
              <a:rPr lang="el-GR" dirty="0"/>
              <a:t>. </a:t>
            </a:r>
          </a:p>
          <a:p>
            <a:r>
              <a:rPr lang="el-GR" dirty="0"/>
              <a:t>Ποικιλία πολύ ζωηρή και παραγωγική.</a:t>
            </a:r>
          </a:p>
          <a:p>
            <a:r>
              <a:rPr lang="el-GR" dirty="0"/>
              <a:t>Το γλεύκος του </a:t>
            </a:r>
            <a:r>
              <a:rPr lang="el-GR" dirty="0" err="1"/>
              <a:t>Πετροκόριθου</a:t>
            </a:r>
            <a:r>
              <a:rPr lang="el-GR" dirty="0"/>
              <a:t> είναι υψηλόβαθμο, καλής οξύτητας.</a:t>
            </a:r>
          </a:p>
          <a:p>
            <a:r>
              <a:rPr lang="el-GR" dirty="0"/>
              <a:t>Συνιστάται η καλλιέργεια της ποικιλίας στο Αμπελουργικό Διαμέρισμα Ιονίων Νήσων.</a:t>
            </a:r>
          </a:p>
          <a:p>
            <a:endParaRPr lang="el-GR" dirty="0"/>
          </a:p>
        </p:txBody>
      </p:sp>
      <p:pic>
        <p:nvPicPr>
          <p:cNvPr id="9217" name="Picture 1" descr="C:\Users\Panagis - Melina\Pictures\2020 ΠΕΣΣΑΔΑ-ΑΓΡΑΠΙΔΙΑ\ΑΜΠΕΛΙ-ΠΕΡΓΟΥΛΙΑ ΑΓΡΑΠΙΔΙΑΣ 2020\IMG_20200817_184517.jpg"/>
          <p:cNvPicPr>
            <a:picLocks noChangeAspect="1" noChangeArrowheads="1"/>
          </p:cNvPicPr>
          <p:nvPr/>
        </p:nvPicPr>
        <p:blipFill>
          <a:blip r:embed="rId2" cstate="print"/>
          <a:srcRect/>
          <a:stretch>
            <a:fillRect/>
          </a:stretch>
        </p:blipFill>
        <p:spPr bwMode="auto">
          <a:xfrm>
            <a:off x="796495" y="2335426"/>
            <a:ext cx="3262184" cy="4349578"/>
          </a:xfrm>
          <a:prstGeom prst="rect">
            <a:avLst/>
          </a:prstGeom>
          <a:noFill/>
        </p:spPr>
      </p:pic>
      <p:sp>
        <p:nvSpPr>
          <p:cNvPr id="7" name="6 - Ορθογώνιο"/>
          <p:cNvSpPr/>
          <p:nvPr/>
        </p:nvSpPr>
        <p:spPr>
          <a:xfrm>
            <a:off x="4108226" y="5975178"/>
            <a:ext cx="1850186" cy="369332"/>
          </a:xfrm>
          <a:prstGeom prst="rect">
            <a:avLst/>
          </a:prstGeom>
        </p:spPr>
        <p:txBody>
          <a:bodyPr wrap="none">
            <a:spAutoFit/>
          </a:bodyPr>
          <a:lstStyle/>
          <a:p>
            <a:r>
              <a:rPr lang="el-GR" dirty="0"/>
              <a:t>“</a:t>
            </a:r>
            <a:r>
              <a:rPr lang="el-GR" dirty="0" err="1"/>
              <a:t>Κορίθι</a:t>
            </a:r>
            <a:r>
              <a:rPr lang="el-GR" dirty="0"/>
              <a:t> λευκό” </a:t>
            </a:r>
          </a:p>
        </p:txBody>
      </p:sp>
    </p:spTree>
    <p:extLst>
      <p:ext uri="{BB962C8B-B14F-4D97-AF65-F5344CB8AC3E}">
        <p14:creationId xmlns:p14="http://schemas.microsoft.com/office/powerpoint/2010/main" val="342709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1717" y="182880"/>
            <a:ext cx="11355185" cy="1637608"/>
          </a:xfrm>
        </p:spPr>
        <p:txBody>
          <a:bodyPr/>
          <a:lstStyle/>
          <a:p>
            <a:r>
              <a:rPr lang="el-GR" sz="3600" dirty="0"/>
              <a:t>Κορινθιακή σταφίδα ή σταφιδάμπελος (μαύρη σταφίδα, </a:t>
            </a:r>
            <a:r>
              <a:rPr lang="el-GR" sz="3600" dirty="0" err="1"/>
              <a:t>κουρεντί</a:t>
            </a:r>
            <a:r>
              <a:rPr lang="el-GR" sz="3600" dirty="0"/>
              <a:t>, </a:t>
            </a:r>
            <a:r>
              <a:rPr lang="el-GR" sz="3600" dirty="0" err="1"/>
              <a:t>λιανοράγι</a:t>
            </a:r>
            <a:r>
              <a:rPr lang="el-GR" sz="3600" dirty="0"/>
              <a:t>, </a:t>
            </a:r>
            <a:r>
              <a:rPr lang="en-US" sz="3600" dirty="0" err="1"/>
              <a:t>Corinthe</a:t>
            </a:r>
            <a:r>
              <a:rPr lang="en-US" sz="3600" dirty="0"/>
              <a:t> noir</a:t>
            </a:r>
            <a:r>
              <a:rPr lang="el-GR" sz="3600" dirty="0"/>
              <a:t>, </a:t>
            </a:r>
            <a:r>
              <a:rPr lang="en-US" sz="3600" dirty="0"/>
              <a:t>Raisin de </a:t>
            </a:r>
            <a:r>
              <a:rPr lang="en-US" sz="3600" dirty="0" err="1"/>
              <a:t>Corinthe</a:t>
            </a:r>
            <a:r>
              <a:rPr lang="el-GR" sz="3600" dirty="0"/>
              <a:t>, </a:t>
            </a:r>
            <a:r>
              <a:rPr lang="en-US" sz="3600" dirty="0" err="1"/>
              <a:t>Corinto</a:t>
            </a:r>
            <a:r>
              <a:rPr lang="en-US" sz="3600" dirty="0"/>
              <a:t> </a:t>
            </a:r>
            <a:r>
              <a:rPr lang="en-US" sz="3600" dirty="0" err="1"/>
              <a:t>nero</a:t>
            </a:r>
            <a:r>
              <a:rPr lang="en-US" sz="3600" dirty="0"/>
              <a:t> </a:t>
            </a:r>
            <a:r>
              <a:rPr lang="el-GR" sz="3600" dirty="0" err="1"/>
              <a:t>κλπ</a:t>
            </a:r>
            <a:r>
              <a:rPr lang="el-GR" sz="3600" dirty="0"/>
              <a:t>).</a:t>
            </a:r>
          </a:p>
        </p:txBody>
      </p:sp>
      <p:sp>
        <p:nvSpPr>
          <p:cNvPr id="4" name="Θέση περιεχομένου 3"/>
          <p:cNvSpPr>
            <a:spLocks noGrp="1"/>
          </p:cNvSpPr>
          <p:nvPr>
            <p:ph sz="half" idx="2"/>
          </p:nvPr>
        </p:nvSpPr>
        <p:spPr>
          <a:xfrm>
            <a:off x="6238053" y="2377864"/>
            <a:ext cx="5194583" cy="3638764"/>
          </a:xfrm>
        </p:spPr>
        <p:txBody>
          <a:bodyPr>
            <a:normAutofit lnSpcReduction="10000"/>
          </a:bodyPr>
          <a:lstStyle/>
          <a:p>
            <a:r>
              <a:rPr lang="el-GR" dirty="0"/>
              <a:t>Πρόκειται για γηγενή ποικιλία.</a:t>
            </a:r>
          </a:p>
          <a:p>
            <a:r>
              <a:rPr lang="el-GR" dirty="0"/>
              <a:t>Καλλιεργείται στη ΒΔ. Πελοπόννησο και στα Ιόνια νησιά </a:t>
            </a:r>
            <a:r>
              <a:rPr lang="el-GR" b="1" dirty="0">
                <a:solidFill>
                  <a:srgbClr val="92D050"/>
                </a:solidFill>
              </a:rPr>
              <a:t>Ζάκυνθο</a:t>
            </a:r>
            <a:r>
              <a:rPr lang="el-GR" dirty="0"/>
              <a:t> και </a:t>
            </a:r>
            <a:r>
              <a:rPr lang="el-GR" b="1" dirty="0">
                <a:solidFill>
                  <a:srgbClr val="92D050"/>
                </a:solidFill>
              </a:rPr>
              <a:t>Κεφαλονιά</a:t>
            </a:r>
            <a:r>
              <a:rPr lang="el-GR" dirty="0"/>
              <a:t>, σε έκταση περίπου 140.000 στρεμμάτων. </a:t>
            </a:r>
          </a:p>
          <a:p>
            <a:r>
              <a:rPr lang="el-GR" dirty="0"/>
              <a:t>Ευδοκιμεί σε εδάφη ελαφρά, βαθιά, καλά </a:t>
            </a:r>
            <a:r>
              <a:rPr lang="el-GR" dirty="0" err="1"/>
              <a:t>στραγγιζόμενα</a:t>
            </a:r>
            <a:r>
              <a:rPr lang="el-GR" dirty="0"/>
              <a:t> και ασβεστώδη. </a:t>
            </a:r>
          </a:p>
          <a:p>
            <a:r>
              <a:rPr lang="el-GR" dirty="0"/>
              <a:t>Ποικιλία μέσης ζωηρότητας και παραγωγική, καθώς είναι γόνιμοι, εκτός από τους πρώτους οφθαλμούς της βάσης της κληματίδας, ο τυφλός και οι κοιμώμενοι του διετούς και μεγαλύτερης ηλικίας ξύλου. </a:t>
            </a:r>
          </a:p>
        </p:txBody>
      </p:sp>
      <p:sp>
        <p:nvSpPr>
          <p:cNvPr id="5" name="Στρογγυλεμένο ορθογώνιο 4"/>
          <p:cNvSpPr/>
          <p:nvPr/>
        </p:nvSpPr>
        <p:spPr>
          <a:xfrm>
            <a:off x="7910074" y="1474277"/>
            <a:ext cx="4139244" cy="727969"/>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accent5">
                    <a:lumMod val="50000"/>
                  </a:schemeClr>
                </a:solidFill>
              </a:rPr>
              <a:t>Από την αρχαιότητα ήταν γνωστή η αποξήρανση των σταφίδων και ο Αριστοτέλης μιλάει για σταφυλές μικρόραγες χωρίς γίγαρτα ή ράγες με μικρά γίγαρτα. </a:t>
            </a:r>
          </a:p>
        </p:txBody>
      </p:sp>
      <p:sp>
        <p:nvSpPr>
          <p:cNvPr id="6" name="Ορθογώνιο 5"/>
          <p:cNvSpPr/>
          <p:nvPr/>
        </p:nvSpPr>
        <p:spPr>
          <a:xfrm>
            <a:off x="258091" y="6016628"/>
            <a:ext cx="5887856" cy="692497"/>
          </a:xfrm>
          <a:prstGeom prst="rect">
            <a:avLst/>
          </a:prstGeom>
          <a:solidFill>
            <a:schemeClr val="bg2">
              <a:lumMod val="20000"/>
              <a:lumOff val="80000"/>
            </a:schemeClr>
          </a:solidFill>
        </p:spPr>
        <p:txBody>
          <a:bodyPr wrap="square">
            <a:spAutoFit/>
          </a:bodyPr>
          <a:lstStyle/>
          <a:p>
            <a:r>
              <a:rPr lang="el-GR" sz="1300" b="1" dirty="0">
                <a:solidFill>
                  <a:schemeClr val="accent5">
                    <a:lumMod val="50000"/>
                  </a:schemeClr>
                </a:solidFill>
                <a:latin typeface="Times New Roman" panose="02020603050405020304" pitchFamily="18" charset="0"/>
              </a:rPr>
              <a:t>Η Κορινθιακή σταφίδα έχει μεγάλη οικονομική σημασία τόσο για την Πελοπόννησο, όσο και για την οικονομία της χώρας μας, με την εξαγωγή αρκετών χιλιάδων τόνων σταφίδας το έτος.</a:t>
            </a:r>
            <a:endParaRPr lang="el-GR" sz="1300" b="1" dirty="0">
              <a:solidFill>
                <a:schemeClr val="accent5">
                  <a:lumMod val="50000"/>
                </a:schemeClr>
              </a:solidFill>
            </a:endParaRPr>
          </a:p>
        </p:txBody>
      </p:sp>
      <p:sp>
        <p:nvSpPr>
          <p:cNvPr id="7" name="Οβάλ 6"/>
          <p:cNvSpPr/>
          <p:nvPr/>
        </p:nvSpPr>
        <p:spPr>
          <a:xfrm>
            <a:off x="9752019" y="5726823"/>
            <a:ext cx="2297299" cy="10533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accent5">
                    <a:lumMod val="50000"/>
                  </a:schemeClr>
                </a:solidFill>
              </a:rPr>
              <a:t>ο Ξ. Ζολώτας είπε ότι η σταφίδα για την Ελλάδα ήταν «ό,τι και ο καφές για τη Βραζιλία». </a:t>
            </a:r>
          </a:p>
        </p:txBody>
      </p:sp>
      <p:pic>
        <p:nvPicPr>
          <p:cNvPr id="10242" name="Picture 2" descr="Σταφιδάμπελος - GAIA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1446" y="2959367"/>
            <a:ext cx="17145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Εξελίξεις εντός του έτους για την κορινθιακή σταφίδα – korinthia.net.g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90" y="2944851"/>
            <a:ext cx="4081249" cy="219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6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Σταφίδα </a:t>
            </a:r>
            <a:r>
              <a:rPr lang="el-GR" dirty="0" err="1"/>
              <a:t>Ληξουρίου</a:t>
            </a:r>
            <a:endParaRPr lang="el-GR" dirty="0"/>
          </a:p>
        </p:txBody>
      </p:sp>
      <p:sp>
        <p:nvSpPr>
          <p:cNvPr id="4" name="Θέση περιεχομένου 3"/>
          <p:cNvSpPr>
            <a:spLocks noGrp="1"/>
          </p:cNvSpPr>
          <p:nvPr>
            <p:ph sz="half" idx="2"/>
          </p:nvPr>
        </p:nvSpPr>
        <p:spPr>
          <a:xfrm>
            <a:off x="6253008" y="160124"/>
            <a:ext cx="5334025" cy="6502253"/>
          </a:xfrm>
          <a:solidFill>
            <a:schemeClr val="tx2">
              <a:lumMod val="10000"/>
            </a:schemeClr>
          </a:solidFill>
        </p:spPr>
        <p:txBody>
          <a:bodyPr>
            <a:noAutofit/>
          </a:bodyPr>
          <a:lstStyle/>
          <a:p>
            <a:r>
              <a:rPr lang="el-GR" sz="1400" dirty="0"/>
              <a:t>Όσον αφορά τα </a:t>
            </a:r>
            <a:r>
              <a:rPr lang="el-GR" sz="1400" b="1" dirty="0">
                <a:solidFill>
                  <a:srgbClr val="92D050"/>
                </a:solidFill>
              </a:rPr>
              <a:t>Επτάνησα</a:t>
            </a:r>
            <a:r>
              <a:rPr lang="el-GR" sz="1400" dirty="0"/>
              <a:t> και συγκεκριμένα την </a:t>
            </a:r>
            <a:r>
              <a:rPr lang="el-GR" sz="1400" b="1" dirty="0">
                <a:solidFill>
                  <a:srgbClr val="92D050"/>
                </a:solidFill>
              </a:rPr>
              <a:t>Κεφαλονιά</a:t>
            </a:r>
            <a:r>
              <a:rPr lang="el-GR" sz="1400" dirty="0">
                <a:solidFill>
                  <a:srgbClr val="92D050"/>
                </a:solidFill>
              </a:rPr>
              <a:t> </a:t>
            </a:r>
            <a:r>
              <a:rPr lang="el-GR" sz="1400" dirty="0"/>
              <a:t>η καλλιέργειά της αναπτύχθηκε με γοργούς ρυθμούς την περίοδο της Ενετικής κατοχής, όπου και χρηματοδοτήθηκε για τη φύτευση αυτής της εξαίσιας ποικιλίας και που τελικά αν και φυόταν σε ολόκληρο σχεδόν το νησί </a:t>
            </a:r>
            <a:r>
              <a:rPr lang="el-GR" sz="1400" b="1" dirty="0">
                <a:solidFill>
                  <a:schemeClr val="bg2">
                    <a:lumMod val="60000"/>
                    <a:lumOff val="40000"/>
                  </a:schemeClr>
                </a:solidFill>
              </a:rPr>
              <a:t>συνέχισε να καλλιεργείται μόνο στην περιοχή της </a:t>
            </a:r>
            <a:r>
              <a:rPr lang="el-GR" sz="1400" b="1" dirty="0" err="1">
                <a:solidFill>
                  <a:schemeClr val="bg2">
                    <a:lumMod val="60000"/>
                    <a:lumOff val="40000"/>
                  </a:schemeClr>
                </a:solidFill>
              </a:rPr>
              <a:t>Παλικής</a:t>
            </a:r>
            <a:r>
              <a:rPr lang="el-GR" sz="1400" dirty="0"/>
              <a:t>. </a:t>
            </a:r>
          </a:p>
          <a:p>
            <a:r>
              <a:rPr lang="el-GR" sz="1400" dirty="0"/>
              <a:t>Έτσι λοιπόν </a:t>
            </a:r>
            <a:r>
              <a:rPr lang="el-GR" sz="1400" b="1" dirty="0">
                <a:solidFill>
                  <a:srgbClr val="00B050"/>
                </a:solidFill>
              </a:rPr>
              <a:t>η σταφιδάμπελος, όπου καλλιεργείται στο Ληξούρι</a:t>
            </a:r>
            <a:r>
              <a:rPr lang="el-GR" sz="1400" dirty="0"/>
              <a:t>, μέσα από την πάροδο του χρόνου με τη βοήθεια της φύσης, κυρίως των </a:t>
            </a:r>
            <a:r>
              <a:rPr lang="el-GR" sz="1400" dirty="0" err="1"/>
              <a:t>εδαφο</a:t>
            </a:r>
            <a:r>
              <a:rPr lang="el-GR" sz="1400" dirty="0"/>
              <a:t>-κλιματολογικών συνθηκών, </a:t>
            </a:r>
            <a:r>
              <a:rPr lang="el-GR" sz="1400" b="1" dirty="0">
                <a:solidFill>
                  <a:srgbClr val="00B050"/>
                </a:solidFill>
              </a:rPr>
              <a:t>κληρονόμησε χαρακτηριστικά</a:t>
            </a:r>
            <a:r>
              <a:rPr lang="el-GR" sz="1400" dirty="0"/>
              <a:t>, που διαφοροποιούν το φυτό και το παραγόμενο προϊόν. </a:t>
            </a:r>
            <a:r>
              <a:rPr lang="en-US" sz="1400" dirty="0"/>
              <a:t> </a:t>
            </a:r>
            <a:endParaRPr lang="el-GR" sz="1400" dirty="0"/>
          </a:p>
          <a:p>
            <a:r>
              <a:rPr lang="el-GR" sz="1400" b="1" dirty="0">
                <a:solidFill>
                  <a:srgbClr val="FFFF00"/>
                </a:solidFill>
              </a:rPr>
              <a:t>Τα κύρια χαρακτηριστικά της</a:t>
            </a:r>
            <a:r>
              <a:rPr lang="el-GR" sz="1400" dirty="0"/>
              <a:t>, που την καθιστούν σπάνια, είναι το </a:t>
            </a:r>
            <a:r>
              <a:rPr lang="el-GR" sz="1400" b="1" dirty="0">
                <a:solidFill>
                  <a:srgbClr val="FFFF00"/>
                </a:solidFill>
              </a:rPr>
              <a:t>κόκκινο-ιώδες χρώμα </a:t>
            </a:r>
            <a:r>
              <a:rPr lang="el-GR" sz="1400" dirty="0"/>
              <a:t>της</a:t>
            </a:r>
            <a:r>
              <a:rPr lang="el-GR" sz="1400" b="1" dirty="0">
                <a:solidFill>
                  <a:srgbClr val="FFFF00"/>
                </a:solidFill>
              </a:rPr>
              <a:t> και μικρή παραγωγικότητα </a:t>
            </a:r>
            <a:r>
              <a:rPr lang="el-GR" sz="1400" dirty="0"/>
              <a:t>της. </a:t>
            </a:r>
          </a:p>
          <a:p>
            <a:r>
              <a:rPr lang="el-GR" sz="1400" dirty="0"/>
              <a:t>Πιθανόν να είναι ένας διαφορετικός κλώνος, όπου χρειάζεται γενετική ταυτοποίηση για μπορούμε να μιλήσουμε   με απόλυτη σιγουριά. </a:t>
            </a:r>
          </a:p>
          <a:p>
            <a:r>
              <a:rPr lang="el-GR" sz="1400" b="1" dirty="0">
                <a:solidFill>
                  <a:schemeClr val="accent3">
                    <a:lumMod val="75000"/>
                  </a:schemeClr>
                </a:solidFill>
              </a:rPr>
              <a:t>Η ιστορία της σταφίδας στην Κεφαλονιά πέρασε από χίλια κύματα</a:t>
            </a:r>
            <a:r>
              <a:rPr lang="el-GR" sz="1400" dirty="0"/>
              <a:t>, από τον αποκλεισμό της κατά την 2</a:t>
            </a:r>
            <a:r>
              <a:rPr lang="el-GR" sz="1400" baseline="30000" dirty="0"/>
              <a:t>η</a:t>
            </a:r>
            <a:r>
              <a:rPr lang="el-GR" sz="1400" dirty="0"/>
              <a:t> γαλλική κατοχή από τις αγγλικές αγορές, όπου αποτελούσε το κύριο εξαγώγιμο προϊόν του νησιού, μέχρι και το σήμερα, όπου η οικονομική κρίση βοήθησε στην επιστροφή των νέων στην ύπαιθρο και στην αξιοποίηση των εγκαταλελειμμένων καλλιεργειών.</a:t>
            </a:r>
          </a:p>
        </p:txBody>
      </p:sp>
      <p:sp>
        <p:nvSpPr>
          <p:cNvPr id="5" name="Ορθογώνιο 4"/>
          <p:cNvSpPr/>
          <p:nvPr/>
        </p:nvSpPr>
        <p:spPr>
          <a:xfrm>
            <a:off x="3029075" y="5579815"/>
            <a:ext cx="2308180" cy="830997"/>
          </a:xfrm>
          <a:prstGeom prst="rect">
            <a:avLst/>
          </a:prstGeom>
          <a:solidFill>
            <a:schemeClr val="tx2">
              <a:lumMod val="75000"/>
            </a:schemeClr>
          </a:solidFill>
        </p:spPr>
        <p:txBody>
          <a:bodyPr wrap="square">
            <a:spAutoFit/>
          </a:bodyPr>
          <a:lstStyle/>
          <a:p>
            <a:pPr algn="ctr"/>
            <a:r>
              <a:rPr lang="el-GR" sz="1200" dirty="0">
                <a:solidFill>
                  <a:srgbClr val="222222"/>
                </a:solidFill>
                <a:latin typeface="Verdana" panose="020B0604030504040204" pitchFamily="34" charset="0"/>
              </a:rPr>
              <a:t>Σταφίδα μου Αυγουστιάτικη</a:t>
            </a:r>
            <a:br>
              <a:rPr lang="el-GR" sz="1200" dirty="0">
                <a:solidFill>
                  <a:srgbClr val="222222"/>
                </a:solidFill>
                <a:latin typeface="Verdana" panose="020B0604030504040204" pitchFamily="34" charset="0"/>
              </a:rPr>
            </a:br>
            <a:r>
              <a:rPr lang="el-GR" sz="1200" dirty="0">
                <a:solidFill>
                  <a:srgbClr val="222222"/>
                </a:solidFill>
                <a:latin typeface="Verdana" panose="020B0604030504040204" pitchFamily="34" charset="0"/>
              </a:rPr>
              <a:t>που πάντα μέλι χύνεις</a:t>
            </a:r>
            <a:br>
              <a:rPr lang="el-GR" sz="1200" dirty="0">
                <a:solidFill>
                  <a:srgbClr val="222222"/>
                </a:solidFill>
                <a:latin typeface="Verdana" panose="020B0604030504040204" pitchFamily="34" charset="0"/>
              </a:rPr>
            </a:br>
            <a:r>
              <a:rPr lang="el-GR" sz="1200" dirty="0">
                <a:solidFill>
                  <a:srgbClr val="222222"/>
                </a:solidFill>
                <a:latin typeface="Verdana" panose="020B0604030504040204" pitchFamily="34" charset="0"/>
              </a:rPr>
              <a:t>πολύ χρυσάφι στο νησί</a:t>
            </a:r>
            <a:br>
              <a:rPr lang="el-GR" sz="1200" dirty="0">
                <a:solidFill>
                  <a:srgbClr val="222222"/>
                </a:solidFill>
                <a:latin typeface="Verdana" panose="020B0604030504040204" pitchFamily="34" charset="0"/>
              </a:rPr>
            </a:br>
            <a:r>
              <a:rPr lang="el-GR" sz="1200" dirty="0">
                <a:solidFill>
                  <a:srgbClr val="222222"/>
                </a:solidFill>
                <a:latin typeface="Verdana" panose="020B0604030504040204" pitchFamily="34" charset="0"/>
              </a:rPr>
              <a:t>κάθε χρονιά αφήνεις.</a:t>
            </a:r>
          </a:p>
        </p:txBody>
      </p:sp>
      <p:pic>
        <p:nvPicPr>
          <p:cNvPr id="11266" name="Picture 2" descr="21950003 1682442525130572 4583189531317443995 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78" y="2254527"/>
            <a:ext cx="4418705" cy="29450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Το τελευταίο «ξάπλωμα» τση Ληξουριώτικης μαύρης σταφίδας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06" y="5310871"/>
            <a:ext cx="2243516" cy="135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74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17754"/>
            <a:ext cx="11828482" cy="1748900"/>
          </a:xfrm>
        </p:spPr>
        <p:txBody>
          <a:bodyPr/>
          <a:lstStyle/>
          <a:p>
            <a:r>
              <a:rPr lang="el-GR" sz="3200" dirty="0"/>
              <a:t>ΠΡΟΣΔΙΟΡΙΣΜΟΣ ΠΟΙΟΤΙΚΩΝ ΧΑΡΑΚΤΗΡΙΣΤΙΚΩΝ ΜΟΝΟΠΟΙΚΙΛΙΑΚΩΝ ΟΙΝΩΝ </a:t>
            </a:r>
            <a:endParaRPr lang="en-US" sz="3200" dirty="0"/>
          </a:p>
        </p:txBody>
      </p:sp>
      <p:sp>
        <p:nvSpPr>
          <p:cNvPr id="3" name="Content Placeholder 2"/>
          <p:cNvSpPr>
            <a:spLocks noGrp="1"/>
          </p:cNvSpPr>
          <p:nvPr>
            <p:ph sz="half" idx="1"/>
          </p:nvPr>
        </p:nvSpPr>
        <p:spPr>
          <a:xfrm>
            <a:off x="348723" y="1481699"/>
            <a:ext cx="11106726" cy="3382818"/>
          </a:xfrm>
        </p:spPr>
        <p:txBody>
          <a:bodyPr>
            <a:normAutofit/>
          </a:bodyPr>
          <a:lstStyle/>
          <a:p>
            <a:pPr marL="0" indent="0" algn="ctr">
              <a:buNone/>
            </a:pPr>
            <a:r>
              <a:rPr lang="el-GR" dirty="0"/>
              <a:t>Για τον προσδιορισμό των ποιοτικών χαρακτηριστικών μονοποικιλιακών κρασιών των Ιονίων Νήσων συλλέχθηκαν δείγματα κρασιού από οινοπαραγωγούς της Περιφέρειας Ιονίων Νήσων, και ελέγχθηκαν διάφορες παράμετροι που αφορούν τα ποιοτικά χαρακτηριατικά τους. </a:t>
            </a:r>
            <a:endParaRPr lang="en-US" dirty="0"/>
          </a:p>
        </p:txBody>
      </p:sp>
      <p:pic>
        <p:nvPicPr>
          <p:cNvPr id="4" name="Εικόνα 3">
            <a:extLst>
              <a:ext uri="{FF2B5EF4-FFF2-40B4-BE49-F238E27FC236}">
                <a16:creationId xmlns="" xmlns:a16="http://schemas.microsoft.com/office/drawing/2014/main" id="{D1892200-0602-4E9E-A0D2-495225263533}"/>
              </a:ext>
            </a:extLst>
          </p:cNvPr>
          <p:cNvPicPr>
            <a:picLocks noChangeAspect="1"/>
          </p:cNvPicPr>
          <p:nvPr/>
        </p:nvPicPr>
        <p:blipFill>
          <a:blip r:embed="rId2"/>
          <a:stretch>
            <a:fillRect/>
          </a:stretch>
        </p:blipFill>
        <p:spPr>
          <a:xfrm>
            <a:off x="4423058" y="3822971"/>
            <a:ext cx="3345883" cy="2862972"/>
          </a:xfrm>
          <a:prstGeom prst="rect">
            <a:avLst/>
          </a:prstGeom>
        </p:spPr>
      </p:pic>
    </p:spTree>
    <p:extLst>
      <p:ext uri="{BB962C8B-B14F-4D97-AF65-F5344CB8AC3E}">
        <p14:creationId xmlns:p14="http://schemas.microsoft.com/office/powerpoint/2010/main" val="2886354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517759" y="3149328"/>
            <a:ext cx="9608735" cy="2395435"/>
          </a:xfrm>
        </p:spPr>
        <p:txBody>
          <a:bodyPr numCol="2">
            <a:normAutofit/>
          </a:bodyPr>
          <a:lstStyle/>
          <a:p>
            <a:pPr>
              <a:buFont typeface="Wingdings" charset="2"/>
              <a:buChar char="ü"/>
            </a:pPr>
            <a:r>
              <a:rPr lang="el-GR" dirty="0"/>
              <a:t>Ο αλοολικός τίτλος</a:t>
            </a:r>
          </a:p>
          <a:p>
            <a:pPr>
              <a:buFont typeface="Wingdings" charset="2"/>
              <a:buChar char="ü"/>
            </a:pPr>
            <a:r>
              <a:rPr lang="el-GR" dirty="0"/>
              <a:t>Η ολική οξύτητα</a:t>
            </a:r>
          </a:p>
          <a:p>
            <a:pPr>
              <a:buFont typeface="Wingdings" charset="2"/>
              <a:buChar char="ü"/>
            </a:pPr>
            <a:r>
              <a:rPr lang="el-GR" dirty="0"/>
              <a:t>Η πτητική οξύτητα</a:t>
            </a:r>
          </a:p>
          <a:p>
            <a:pPr>
              <a:buFont typeface="Wingdings" charset="2"/>
              <a:buChar char="ü"/>
            </a:pPr>
            <a:r>
              <a:rPr lang="el-GR" dirty="0"/>
              <a:t>Η ενεργός οξύτητα</a:t>
            </a:r>
          </a:p>
          <a:p>
            <a:pPr>
              <a:buFont typeface="Wingdings" charset="2"/>
              <a:buChar char="ü"/>
            </a:pPr>
            <a:r>
              <a:rPr lang="el-GR" dirty="0"/>
              <a:t>Τα σάκχαρα</a:t>
            </a:r>
          </a:p>
          <a:p>
            <a:pPr>
              <a:buFont typeface="Wingdings" charset="2"/>
              <a:buChar char="ü"/>
            </a:pPr>
            <a:r>
              <a:rPr lang="el-GR" dirty="0"/>
              <a:t>Οι φαινολικές ενώσεις</a:t>
            </a:r>
          </a:p>
          <a:p>
            <a:pPr>
              <a:buFont typeface="Wingdings" charset="2"/>
              <a:buChar char="ü"/>
            </a:pPr>
            <a:r>
              <a:rPr lang="el-GR" dirty="0"/>
              <a:t>Τα ανόργανα συστατικά</a:t>
            </a:r>
          </a:p>
          <a:p>
            <a:pPr>
              <a:buFont typeface="Wingdings" charset="2"/>
              <a:buChar char="ü"/>
            </a:pPr>
            <a:r>
              <a:rPr lang="el-GR" dirty="0"/>
              <a:t>Η πυκνότητα</a:t>
            </a:r>
          </a:p>
          <a:p>
            <a:pPr>
              <a:buFont typeface="Wingdings" charset="2"/>
              <a:buChar char="ü"/>
            </a:pPr>
            <a:r>
              <a:rPr lang="el-GR" dirty="0"/>
              <a:t>Οι αζωτούχες ενώσεις</a:t>
            </a:r>
          </a:p>
          <a:p>
            <a:pPr>
              <a:buFont typeface="Wingdings" charset="2"/>
              <a:buChar char="ü"/>
            </a:pPr>
            <a:r>
              <a:rPr lang="el-GR" dirty="0"/>
              <a:t>Ο θειώδης  ανυδρίτης</a:t>
            </a:r>
          </a:p>
          <a:p>
            <a:pPr>
              <a:buFont typeface="Wingdings" charset="2"/>
              <a:buChar char="ü"/>
            </a:pPr>
            <a:r>
              <a:rPr lang="el-GR" dirty="0"/>
              <a:t>Η οπτική πυκνότητα</a:t>
            </a:r>
          </a:p>
        </p:txBody>
      </p:sp>
      <p:sp>
        <p:nvSpPr>
          <p:cNvPr id="6" name="TextBox 5"/>
          <p:cNvSpPr txBox="1"/>
          <p:nvPr/>
        </p:nvSpPr>
        <p:spPr>
          <a:xfrm>
            <a:off x="1911680" y="5806796"/>
            <a:ext cx="8368639" cy="923330"/>
          </a:xfrm>
          <a:prstGeom prst="rect">
            <a:avLst/>
          </a:prstGeom>
          <a:solidFill>
            <a:schemeClr val="bg2">
              <a:lumMod val="20000"/>
              <a:lumOff val="80000"/>
            </a:schemeClr>
          </a:solidFill>
          <a:ln>
            <a:solidFill>
              <a:schemeClr val="tx1"/>
            </a:solidFill>
            <a:prstDash val="solid"/>
          </a:ln>
        </p:spPr>
        <p:txBody>
          <a:bodyPr wrap="square" rtlCol="0">
            <a:spAutoFit/>
          </a:bodyPr>
          <a:lstStyle/>
          <a:p>
            <a:pPr algn="ctr"/>
            <a:r>
              <a:rPr lang="el-GR" dirty="0">
                <a:solidFill>
                  <a:schemeClr val="bg1"/>
                </a:solidFill>
              </a:rPr>
              <a:t>Όλοι οι προσδιορισμοί πραγματοποιήθηκαν στο Εργαστήριο Ποιότητας Ελέγχου Οίνου και Αποσταγμάτων που βρίσκεται στο τμήμα Επιστήμης και Τεχνολογίας Τροφίμων του Ιονίου Πανεπιστημίου.</a:t>
            </a:r>
            <a:endParaRPr lang="en-US" dirty="0">
              <a:solidFill>
                <a:schemeClr val="bg1"/>
              </a:solidFill>
            </a:endParaRPr>
          </a:p>
        </p:txBody>
      </p:sp>
      <p:sp>
        <p:nvSpPr>
          <p:cNvPr id="7" name="TextBox 6"/>
          <p:cNvSpPr txBox="1"/>
          <p:nvPr/>
        </p:nvSpPr>
        <p:spPr>
          <a:xfrm>
            <a:off x="517758" y="823770"/>
            <a:ext cx="10304424" cy="584775"/>
          </a:xfrm>
          <a:prstGeom prst="rect">
            <a:avLst/>
          </a:prstGeom>
          <a:noFill/>
        </p:spPr>
        <p:txBody>
          <a:bodyPr wrap="none" rtlCol="0">
            <a:spAutoFit/>
          </a:bodyPr>
          <a:lstStyle/>
          <a:p>
            <a:r>
              <a:rPr lang="el-GR" sz="3200" b="1" dirty="0">
                <a:solidFill>
                  <a:srgbClr val="FEFEFE"/>
                </a:solidFill>
                <a:latin typeface="+mj-lt"/>
                <a:ea typeface="+mj-ea"/>
                <a:cs typeface="+mj-cs"/>
              </a:rPr>
              <a:t>ΠΑΡΑΜΕΤΡΟΙ ΠΟΙΟΤΙΚΩΝ ΧΑΡΑΚΤΗΡΙΣΤΙΚΩΝ</a:t>
            </a:r>
            <a:r>
              <a:rPr lang="en-US" sz="3200" b="1" dirty="0">
                <a:solidFill>
                  <a:srgbClr val="FEFEFE"/>
                </a:solidFill>
                <a:latin typeface="+mj-lt"/>
                <a:ea typeface="+mj-ea"/>
                <a:cs typeface="+mj-cs"/>
              </a:rPr>
              <a:t> </a:t>
            </a:r>
            <a:r>
              <a:rPr lang="el-GR" sz="3200" b="1" dirty="0">
                <a:solidFill>
                  <a:srgbClr val="FEFEFE"/>
                </a:solidFill>
                <a:latin typeface="+mj-lt"/>
                <a:ea typeface="+mj-ea"/>
                <a:cs typeface="+mj-cs"/>
              </a:rPr>
              <a:t>ΟΙΝΩΝ</a:t>
            </a:r>
            <a:endParaRPr lang="en-US" sz="3200" b="1" dirty="0">
              <a:solidFill>
                <a:srgbClr val="FEFEFE"/>
              </a:solidFill>
              <a:latin typeface="+mj-lt"/>
              <a:ea typeface="+mj-ea"/>
              <a:cs typeface="+mj-cs"/>
            </a:endParaRPr>
          </a:p>
        </p:txBody>
      </p:sp>
      <p:sp>
        <p:nvSpPr>
          <p:cNvPr id="2" name="TextBox 1">
            <a:extLst>
              <a:ext uri="{FF2B5EF4-FFF2-40B4-BE49-F238E27FC236}">
                <a16:creationId xmlns="" xmlns:a16="http://schemas.microsoft.com/office/drawing/2014/main" id="{243974FC-4019-4F5D-B07A-0E21344A384E}"/>
              </a:ext>
            </a:extLst>
          </p:cNvPr>
          <p:cNvSpPr txBox="1"/>
          <p:nvPr/>
        </p:nvSpPr>
        <p:spPr>
          <a:xfrm>
            <a:off x="517758" y="2594146"/>
            <a:ext cx="7297445" cy="646331"/>
          </a:xfrm>
          <a:prstGeom prst="rect">
            <a:avLst/>
          </a:prstGeom>
          <a:noFill/>
        </p:spPr>
        <p:txBody>
          <a:bodyPr wrap="square" rtlCol="0">
            <a:spAutoFit/>
          </a:bodyPr>
          <a:lstStyle/>
          <a:p>
            <a:r>
              <a:rPr lang="el-GR" b="1" u="sng" dirty="0">
                <a:effectLst>
                  <a:outerShdw blurRad="38100" dist="38100" dir="2700000" algn="tl">
                    <a:srgbClr val="000000">
                      <a:alpha val="43137"/>
                    </a:srgbClr>
                  </a:outerShdw>
                </a:effectLst>
              </a:rPr>
              <a:t>Οι ποιοτικές παράμετροι που </a:t>
            </a:r>
            <a:r>
              <a:rPr lang="el-GR" b="1" u="sng" dirty="0" err="1">
                <a:effectLst>
                  <a:outerShdw blurRad="38100" dist="38100" dir="2700000" algn="tl">
                    <a:srgbClr val="000000">
                      <a:alpha val="43137"/>
                    </a:srgbClr>
                  </a:outerShdw>
                </a:effectLst>
              </a:rPr>
              <a:t>ελέγθηκαν</a:t>
            </a:r>
            <a:r>
              <a:rPr lang="el-GR" b="1" u="sng" dirty="0">
                <a:effectLst>
                  <a:outerShdw blurRad="38100" dist="38100" dir="2700000" algn="tl">
                    <a:srgbClr val="000000">
                      <a:alpha val="43137"/>
                    </a:srgbClr>
                  </a:outerShdw>
                </a:effectLst>
              </a:rPr>
              <a:t> είναι:</a:t>
            </a:r>
          </a:p>
          <a:p>
            <a:endParaRPr lang="en-US" dirty="0"/>
          </a:p>
        </p:txBody>
      </p:sp>
    </p:spTree>
    <p:extLst>
      <p:ext uri="{BB962C8B-B14F-4D97-AF65-F5344CB8AC3E}">
        <p14:creationId xmlns:p14="http://schemas.microsoft.com/office/powerpoint/2010/main" val="74852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13" y="194553"/>
            <a:ext cx="11450174" cy="1446822"/>
          </a:xfrm>
        </p:spPr>
        <p:txBody>
          <a:bodyPr/>
          <a:lstStyle/>
          <a:p>
            <a:pPr algn="ctr"/>
            <a:r>
              <a:rPr lang="el-GR" sz="3200" dirty="0" smtClean="0"/>
              <a:t>Προσδιορισμός </a:t>
            </a:r>
            <a:r>
              <a:rPr lang="el-GR" sz="3200" dirty="0"/>
              <a:t>ποιοτικών παραμέτρων σε μονοποικιλιακούς οίνους των Ιονίων Νήσων</a:t>
            </a:r>
            <a:endParaRPr lang="en-US" sz="3200" dirty="0"/>
          </a:p>
        </p:txBody>
      </p:sp>
      <p:pic>
        <p:nvPicPr>
          <p:cNvPr id="5" name="Content Placeholder 4" descr="Στιγμιότυπο 2021-06-22, 12.08.15 μμ.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89" t="-1422" r="722"/>
          <a:stretch/>
        </p:blipFill>
        <p:spPr>
          <a:xfrm>
            <a:off x="1104900" y="2400472"/>
            <a:ext cx="10325100" cy="4196689"/>
          </a:xfrm>
        </p:spPr>
      </p:pic>
    </p:spTree>
    <p:extLst>
      <p:ext uri="{BB962C8B-B14F-4D97-AF65-F5344CB8AC3E}">
        <p14:creationId xmlns:p14="http://schemas.microsoft.com/office/powerpoint/2010/main" val="203737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10064"/>
            <a:ext cx="11922711" cy="1578276"/>
          </a:xfrm>
        </p:spPr>
        <p:txBody>
          <a:bodyPr/>
          <a:lstStyle/>
          <a:p>
            <a:pPr algn="ctr"/>
            <a:r>
              <a:rPr lang="el-GR" sz="3600" dirty="0">
                <a:solidFill>
                  <a:schemeClr val="bg2">
                    <a:lumMod val="75000"/>
                  </a:schemeClr>
                </a:solidFill>
              </a:rPr>
              <a:t>΄΄Έρευνα για την βιολογική αξία των προϊόντων (οίνος, σταφίδα) και των παραπροϊόντων του σταφυλιού από τα νησιά του Ιονίου.΄΄</a:t>
            </a:r>
            <a:endParaRPr lang="el-GR" dirty="0">
              <a:solidFill>
                <a:schemeClr val="bg2">
                  <a:lumMod val="75000"/>
                </a:schemeClr>
              </a:solidFill>
            </a:endParaRPr>
          </a:p>
        </p:txBody>
      </p:sp>
      <p:sp>
        <p:nvSpPr>
          <p:cNvPr id="3" name="Θέση περιεχομένου 2"/>
          <p:cNvSpPr>
            <a:spLocks noGrp="1"/>
          </p:cNvSpPr>
          <p:nvPr>
            <p:ph idx="1"/>
          </p:nvPr>
        </p:nvSpPr>
        <p:spPr>
          <a:xfrm>
            <a:off x="818712" y="2222287"/>
            <a:ext cx="10554574" cy="2116249"/>
          </a:xfrm>
        </p:spPr>
        <p:txBody>
          <a:bodyPr>
            <a:normAutofit/>
          </a:bodyPr>
          <a:lstStyle/>
          <a:p>
            <a:r>
              <a:rPr lang="el-GR" sz="2800" b="1" dirty="0">
                <a:solidFill>
                  <a:srgbClr val="92D050"/>
                </a:solidFill>
              </a:rPr>
              <a:t>ΕΣΠΑ 2014-2020</a:t>
            </a:r>
          </a:p>
          <a:p>
            <a:r>
              <a:rPr lang="el-GR" sz="2800" b="1" dirty="0"/>
              <a:t>Επιστημονικός Υπεύθυνος:</a:t>
            </a:r>
            <a:r>
              <a:rPr lang="el-GR" sz="2800" dirty="0"/>
              <a:t> Καθηγητής Ιωάννης Σαμαράς</a:t>
            </a:r>
          </a:p>
          <a:p>
            <a:r>
              <a:rPr lang="el-GR" sz="2800" b="1" dirty="0"/>
              <a:t>Ερευνητική ομάδα:</a:t>
            </a:r>
            <a:endParaRPr lang="el-GR" sz="2800" dirty="0"/>
          </a:p>
        </p:txBody>
      </p:sp>
      <p:pic>
        <p:nvPicPr>
          <p:cNvPr id="4" name="Εικόνα 3">
            <a:extLst>
              <a:ext uri="{FF2B5EF4-FFF2-40B4-BE49-F238E27FC236}">
                <a16:creationId xmlns="" xmlns:a16="http://schemas.microsoft.com/office/drawing/2014/main" id="{2B89A522-4816-446D-A54E-14AD504E9685}"/>
              </a:ext>
            </a:extLst>
          </p:cNvPr>
          <p:cNvPicPr>
            <a:picLocks noChangeAspect="1"/>
          </p:cNvPicPr>
          <p:nvPr/>
        </p:nvPicPr>
        <p:blipFill>
          <a:blip r:embed="rId2"/>
          <a:stretch>
            <a:fillRect/>
          </a:stretch>
        </p:blipFill>
        <p:spPr>
          <a:xfrm>
            <a:off x="3515482" y="5776085"/>
            <a:ext cx="5161033" cy="1033320"/>
          </a:xfrm>
          <a:prstGeom prst="rect">
            <a:avLst/>
          </a:prstGeom>
        </p:spPr>
      </p:pic>
      <p:sp>
        <p:nvSpPr>
          <p:cNvPr id="5" name="TextBox 4">
            <a:extLst>
              <a:ext uri="{FF2B5EF4-FFF2-40B4-BE49-F238E27FC236}">
                <a16:creationId xmlns="" xmlns:a16="http://schemas.microsoft.com/office/drawing/2014/main" id="{1641E120-864B-4D29-93EB-64C441EA3C57}"/>
              </a:ext>
            </a:extLst>
          </p:cNvPr>
          <p:cNvSpPr txBox="1"/>
          <p:nvPr/>
        </p:nvSpPr>
        <p:spPr>
          <a:xfrm>
            <a:off x="846306" y="4110763"/>
            <a:ext cx="11076405" cy="1323439"/>
          </a:xfrm>
          <a:prstGeom prst="rect">
            <a:avLst/>
          </a:prstGeom>
          <a:noFill/>
        </p:spPr>
        <p:txBody>
          <a:bodyPr wrap="square" numCol="3" rtlCol="0">
            <a:spAutoFit/>
          </a:bodyPr>
          <a:lstStyle/>
          <a:p>
            <a:pPr marL="285750" indent="-285750">
              <a:buFont typeface="Arial" panose="020B0604020202020204" pitchFamily="34" charset="0"/>
              <a:buChar char="•"/>
            </a:pPr>
            <a:r>
              <a:rPr lang="el-GR" sz="2000" dirty="0"/>
              <a:t>Ελισάβετ </a:t>
            </a:r>
            <a:r>
              <a:rPr lang="el-GR" sz="2000" dirty="0" err="1"/>
              <a:t>Φραγκοπούλου</a:t>
            </a:r>
            <a:endParaRPr lang="en-US" sz="2000" dirty="0"/>
          </a:p>
          <a:p>
            <a:pPr marL="285750" indent="-285750">
              <a:buFont typeface="Arial" panose="020B0604020202020204" pitchFamily="34" charset="0"/>
              <a:buChar char="•"/>
            </a:pPr>
            <a:r>
              <a:rPr lang="el-GR" sz="2000" dirty="0"/>
              <a:t>Όλγα Αρβανίτη</a:t>
            </a:r>
            <a:endParaRPr lang="en-US" sz="2000" dirty="0"/>
          </a:p>
          <a:p>
            <a:pPr marL="285750" indent="-285750">
              <a:buFont typeface="Arial" panose="020B0604020202020204" pitchFamily="34" charset="0"/>
              <a:buChar char="•"/>
            </a:pPr>
            <a:r>
              <a:rPr lang="el-GR" sz="2000" dirty="0"/>
              <a:t>Ευτυχία Καλλίνικου</a:t>
            </a:r>
            <a:endParaRPr lang="en-US" sz="2000" dirty="0"/>
          </a:p>
          <a:p>
            <a:pPr marL="285750" indent="-285750">
              <a:buFont typeface="Arial" panose="020B0604020202020204" pitchFamily="34" charset="0"/>
              <a:buChar char="•"/>
            </a:pPr>
            <a:r>
              <a:rPr lang="el-GR" sz="2000" dirty="0"/>
              <a:t>Μαρία </a:t>
            </a:r>
            <a:r>
              <a:rPr lang="el-GR" sz="2000" dirty="0" err="1"/>
              <a:t>Χολέβα</a:t>
            </a:r>
            <a:endParaRPr lang="en-US" sz="2000" dirty="0"/>
          </a:p>
          <a:p>
            <a:pPr marL="285750" indent="-285750">
              <a:buFont typeface="Arial" panose="020B0604020202020204" pitchFamily="34" charset="0"/>
              <a:buChar char="•"/>
            </a:pPr>
            <a:r>
              <a:rPr lang="el-GR" sz="2000" dirty="0"/>
              <a:t>Μαρία Ντετοπούλου</a:t>
            </a:r>
            <a:endParaRPr lang="en-US" sz="2000" dirty="0"/>
          </a:p>
          <a:p>
            <a:pPr marL="285750" indent="-285750">
              <a:buFont typeface="Arial" panose="020B0604020202020204" pitchFamily="34" charset="0"/>
              <a:buChar char="•"/>
            </a:pPr>
            <a:r>
              <a:rPr lang="el-GR" sz="2000" dirty="0"/>
              <a:t>Φιλιώ </a:t>
            </a:r>
            <a:r>
              <a:rPr lang="el-GR" sz="2000" dirty="0" smtClean="0"/>
              <a:t>Πετσίνη</a:t>
            </a:r>
          </a:p>
          <a:p>
            <a:pPr marL="285750" indent="-285750">
              <a:buFont typeface="Arial" panose="020B0604020202020204" pitchFamily="34" charset="0"/>
              <a:buChar char="•"/>
            </a:pPr>
            <a:r>
              <a:rPr lang="el-GR" sz="2000" dirty="0" smtClean="0"/>
              <a:t>Τζώρτζης Νομικός</a:t>
            </a:r>
            <a:endParaRPr lang="en-US" sz="2000" dirty="0"/>
          </a:p>
          <a:p>
            <a:pPr marL="285750" indent="-285750">
              <a:buFont typeface="Arial" panose="020B0604020202020204" pitchFamily="34" charset="0"/>
              <a:buChar char="•"/>
            </a:pPr>
            <a:r>
              <a:rPr lang="el-GR" sz="2000" dirty="0"/>
              <a:t>Γεράσιμος </a:t>
            </a:r>
            <a:r>
              <a:rPr lang="el-GR" sz="2000" dirty="0" err="1"/>
              <a:t>Δαναλάτος</a:t>
            </a:r>
            <a:endParaRPr lang="en-US" sz="2000" dirty="0"/>
          </a:p>
          <a:p>
            <a:pPr marL="285750" indent="-285750">
              <a:buFont typeface="Arial" panose="020B0604020202020204" pitchFamily="34" charset="0"/>
              <a:buChar char="•"/>
            </a:pPr>
            <a:r>
              <a:rPr lang="el-GR" sz="2000" dirty="0"/>
              <a:t>Αγγελική </a:t>
            </a:r>
            <a:r>
              <a:rPr lang="el-GR" sz="2000" dirty="0" err="1"/>
              <a:t>Τσώλου</a:t>
            </a:r>
            <a:endParaRPr lang="en-US" sz="2000" dirty="0"/>
          </a:p>
          <a:p>
            <a:pPr marL="285750" indent="-285750">
              <a:buFont typeface="Arial" panose="020B0604020202020204" pitchFamily="34" charset="0"/>
              <a:buChar char="•"/>
            </a:pPr>
            <a:r>
              <a:rPr lang="el-GR" sz="2000" dirty="0"/>
              <a:t>Σωτηρία </a:t>
            </a:r>
            <a:r>
              <a:rPr lang="el-GR" sz="2000" dirty="0" err="1"/>
              <a:t>Μήλλα</a:t>
            </a:r>
            <a:endParaRPr lang="en-US" sz="2000" dirty="0"/>
          </a:p>
          <a:p>
            <a:pPr marL="285750" indent="-285750">
              <a:buFont typeface="Arial" panose="020B0604020202020204" pitchFamily="34" charset="0"/>
              <a:buChar char="•"/>
            </a:pPr>
            <a:r>
              <a:rPr lang="el-GR" sz="2000" dirty="0"/>
              <a:t>Ελένη </a:t>
            </a:r>
            <a:r>
              <a:rPr lang="el-GR" sz="2000" dirty="0" err="1"/>
              <a:t>Σακαντάνη</a:t>
            </a:r>
            <a:endParaRPr lang="en-US" sz="2000" dirty="0"/>
          </a:p>
        </p:txBody>
      </p:sp>
    </p:spTree>
    <p:extLst>
      <p:ext uri="{BB962C8B-B14F-4D97-AF65-F5344CB8AC3E}">
        <p14:creationId xmlns:p14="http://schemas.microsoft.com/office/powerpoint/2010/main" val="206903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ιγμιότυπο 2021-06-22, 12.51.48 μμ.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025" y="2114550"/>
            <a:ext cx="8657582" cy="4629150"/>
          </a:xfrm>
          <a:prstGeom prst="rect">
            <a:avLst/>
          </a:prstGeom>
        </p:spPr>
      </p:pic>
      <p:sp>
        <p:nvSpPr>
          <p:cNvPr id="6" name="Title 1"/>
          <p:cNvSpPr txBox="1">
            <a:spLocks/>
          </p:cNvSpPr>
          <p:nvPr/>
        </p:nvSpPr>
        <p:spPr>
          <a:xfrm>
            <a:off x="370913" y="194553"/>
            <a:ext cx="11450174" cy="144682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200" dirty="0" smtClean="0"/>
              <a:t>Προσδιορισμός </a:t>
            </a:r>
            <a:r>
              <a:rPr lang="el-GR" sz="3200" dirty="0"/>
              <a:t>ποιοτικών παραμέτρων σε μονοποικιλιακούς οίνους των Ιονίων Νήσων</a:t>
            </a:r>
            <a:endParaRPr lang="en-US" sz="3200" dirty="0"/>
          </a:p>
        </p:txBody>
      </p:sp>
      <p:sp>
        <p:nvSpPr>
          <p:cNvPr id="7" name="TextBox 6"/>
          <p:cNvSpPr txBox="1"/>
          <p:nvPr/>
        </p:nvSpPr>
        <p:spPr>
          <a:xfrm>
            <a:off x="0" y="2267783"/>
            <a:ext cx="3477187" cy="4524315"/>
          </a:xfrm>
          <a:prstGeom prst="rect">
            <a:avLst/>
          </a:prstGeom>
          <a:noFill/>
        </p:spPr>
        <p:txBody>
          <a:bodyPr wrap="square" rtlCol="0">
            <a:spAutoFit/>
          </a:bodyPr>
          <a:lstStyle/>
          <a:p>
            <a:r>
              <a:rPr lang="el-GR" b="1" u="sng" dirty="0"/>
              <a:t>L: ελαφρότητα</a:t>
            </a:r>
            <a:endParaRPr lang="en-US" dirty="0"/>
          </a:p>
          <a:p>
            <a:r>
              <a:rPr lang="en-US" dirty="0"/>
              <a:t>K</a:t>
            </a:r>
            <a:r>
              <a:rPr lang="el-GR" dirty="0"/>
              <a:t>υμαίνεται από μαύρο = 0 έως λευκό = 100. </a:t>
            </a:r>
            <a:endParaRPr lang="en-US" dirty="0"/>
          </a:p>
          <a:p>
            <a:endParaRPr lang="en-US" dirty="0"/>
          </a:p>
          <a:p>
            <a:r>
              <a:rPr lang="el-GR" b="1" u="sng" dirty="0"/>
              <a:t>a*</a:t>
            </a:r>
            <a:r>
              <a:rPr lang="en-US" b="1" u="sng" dirty="0"/>
              <a:t>: </a:t>
            </a:r>
            <a:r>
              <a:rPr lang="el-GR" b="1" u="sng" dirty="0"/>
              <a:t>κόκκινο-πράσινο </a:t>
            </a:r>
            <a:endParaRPr lang="en-US" b="1" u="sng" dirty="0"/>
          </a:p>
          <a:p>
            <a:r>
              <a:rPr lang="el-GR" dirty="0"/>
              <a:t>Μια αρνητική τιμή a* αναφέρεται στο πράσινο χρώμα, ενώ μια θετική αντιπροσωπεύει το κόκκινο-μοβ χρώμα.</a:t>
            </a:r>
            <a:endParaRPr lang="en-US" dirty="0"/>
          </a:p>
          <a:p>
            <a:endParaRPr lang="en-US" dirty="0"/>
          </a:p>
          <a:p>
            <a:r>
              <a:rPr lang="el-GR" b="1" u="sng" dirty="0"/>
              <a:t>b*</a:t>
            </a:r>
            <a:r>
              <a:rPr lang="en-US" b="1" u="sng" dirty="0"/>
              <a:t>:</a:t>
            </a:r>
            <a:r>
              <a:rPr lang="el-GR" b="1" u="sng" dirty="0"/>
              <a:t> κίτρινο-μπλε </a:t>
            </a:r>
            <a:endParaRPr lang="en-US" b="1" u="sng" dirty="0"/>
          </a:p>
          <a:p>
            <a:r>
              <a:rPr lang="el-GR" dirty="0"/>
              <a:t>Οι θετικές και αρνητικές τιμές της παραμέτρου b* υποδηλώνουν κίτρινο και μπλε χρώμα, αντίστοιχα.</a:t>
            </a:r>
            <a:endParaRPr lang="en-US" dirty="0"/>
          </a:p>
        </p:txBody>
      </p:sp>
    </p:spTree>
    <p:extLst>
      <p:ext uri="{BB962C8B-B14F-4D97-AF65-F5344CB8AC3E}">
        <p14:creationId xmlns:p14="http://schemas.microsoft.com/office/powerpoint/2010/main" val="429031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23522"/>
            <a:ext cx="4410364" cy="3752273"/>
          </a:xfrm>
        </p:spPr>
        <p:txBody>
          <a:bodyPr>
            <a:normAutofit/>
          </a:bodyPr>
          <a:lstStyle/>
          <a:p>
            <a:r>
              <a:rPr lang="el-GR" b="1" dirty="0"/>
              <a:t>Δείγματα κρασιού που είχαν τα καλύτερα χαρακτηριστικά και μελετήθηκαν περαιτέρω στα πλαίσια του ερευνητικού προγράμματος.</a:t>
            </a:r>
            <a:endParaRPr lang="en-US" b="1" dirty="0"/>
          </a:p>
        </p:txBody>
      </p:sp>
      <p:sp>
        <p:nvSpPr>
          <p:cNvPr id="6" name="TextBox 5"/>
          <p:cNvSpPr txBox="1"/>
          <p:nvPr/>
        </p:nvSpPr>
        <p:spPr>
          <a:xfrm>
            <a:off x="399943" y="794528"/>
            <a:ext cx="8900193" cy="584775"/>
          </a:xfrm>
          <a:prstGeom prst="rect">
            <a:avLst/>
          </a:prstGeom>
          <a:noFill/>
        </p:spPr>
        <p:txBody>
          <a:bodyPr wrap="none" rtlCol="0">
            <a:spAutoFit/>
          </a:bodyPr>
          <a:lstStyle/>
          <a:p>
            <a:r>
              <a:rPr lang="el-GR" sz="3200" b="1" dirty="0">
                <a:solidFill>
                  <a:srgbClr val="FEFEFE"/>
                </a:solidFill>
                <a:latin typeface="+mj-lt"/>
                <a:ea typeface="+mj-ea"/>
                <a:cs typeface="+mj-cs"/>
              </a:rPr>
              <a:t>ΕΠΙΛΟΓΗ ΔΕΙΓΜΑΤΩΝ ΓΙΑ ΠΕΡΑΙΤΕΡΩ ΕΡΕΥΝΑ</a:t>
            </a:r>
            <a:endParaRPr lang="en-US" sz="3200" b="1" dirty="0">
              <a:solidFill>
                <a:srgbClr val="FEFEFE"/>
              </a:solidFill>
              <a:latin typeface="+mj-lt"/>
              <a:ea typeface="+mj-ea"/>
              <a:cs typeface="+mj-cs"/>
            </a:endParaRPr>
          </a:p>
        </p:txBody>
      </p:sp>
      <p:graphicFrame>
        <p:nvGraphicFramePr>
          <p:cNvPr id="2" name="Πίνακας 1">
            <a:extLst>
              <a:ext uri="{FF2B5EF4-FFF2-40B4-BE49-F238E27FC236}">
                <a16:creationId xmlns="" xmlns:a16="http://schemas.microsoft.com/office/drawing/2014/main" id="{3B8C3540-9700-45C1-A4FA-9C105B6A4DFA}"/>
              </a:ext>
            </a:extLst>
          </p:cNvPr>
          <p:cNvGraphicFramePr>
            <a:graphicFrameLocks noGrp="1"/>
          </p:cNvGraphicFramePr>
          <p:nvPr>
            <p:extLst>
              <p:ext uri="{D42A27DB-BD31-4B8C-83A1-F6EECF244321}">
                <p14:modId xmlns:p14="http://schemas.microsoft.com/office/powerpoint/2010/main" val="3225463001"/>
              </p:ext>
            </p:extLst>
          </p:nvPr>
        </p:nvGraphicFramePr>
        <p:xfrm>
          <a:off x="4343399" y="2209800"/>
          <a:ext cx="7600950" cy="4381499"/>
        </p:xfrm>
        <a:graphic>
          <a:graphicData uri="http://schemas.openxmlformats.org/drawingml/2006/table">
            <a:tbl>
              <a:tblPr firstRow="1" firstCol="1" bandRow="1">
                <a:tableStyleId>{5C22544A-7EE6-4342-B048-85BDC9FD1C3A}</a:tableStyleId>
              </a:tblPr>
              <a:tblGrid>
                <a:gridCol w="1899830">
                  <a:extLst>
                    <a:ext uri="{9D8B030D-6E8A-4147-A177-3AD203B41FA5}">
                      <a16:colId xmlns="" xmlns:a16="http://schemas.microsoft.com/office/drawing/2014/main" val="2455236147"/>
                    </a:ext>
                  </a:extLst>
                </a:gridCol>
                <a:gridCol w="1899830">
                  <a:extLst>
                    <a:ext uri="{9D8B030D-6E8A-4147-A177-3AD203B41FA5}">
                      <a16:colId xmlns="" xmlns:a16="http://schemas.microsoft.com/office/drawing/2014/main" val="3657180029"/>
                    </a:ext>
                  </a:extLst>
                </a:gridCol>
                <a:gridCol w="1900645">
                  <a:extLst>
                    <a:ext uri="{9D8B030D-6E8A-4147-A177-3AD203B41FA5}">
                      <a16:colId xmlns="" xmlns:a16="http://schemas.microsoft.com/office/drawing/2014/main" val="376406472"/>
                    </a:ext>
                  </a:extLst>
                </a:gridCol>
                <a:gridCol w="1900645">
                  <a:extLst>
                    <a:ext uri="{9D8B030D-6E8A-4147-A177-3AD203B41FA5}">
                      <a16:colId xmlns="" xmlns:a16="http://schemas.microsoft.com/office/drawing/2014/main" val="3836867987"/>
                    </a:ext>
                  </a:extLst>
                </a:gridCol>
              </a:tblGrid>
              <a:tr h="675789">
                <a:tc>
                  <a:txBody>
                    <a:bodyPr/>
                    <a:lstStyle/>
                    <a:p>
                      <a:pPr marL="0" marR="0" algn="ctr">
                        <a:lnSpc>
                          <a:spcPct val="107000"/>
                        </a:lnSpc>
                        <a:spcBef>
                          <a:spcPts val="0"/>
                        </a:spcBef>
                        <a:spcAft>
                          <a:spcPts val="0"/>
                        </a:spcAft>
                      </a:pPr>
                      <a:r>
                        <a:rPr lang="el-GR" sz="1800" dirty="0">
                          <a:effectLst/>
                        </a:rPr>
                        <a:t>Ποικιλία</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Αριθμός Δειγμάτων</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Χρώμα</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Περιοχή</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3193250716"/>
                  </a:ext>
                </a:extLst>
              </a:tr>
              <a:tr h="370571">
                <a:tc>
                  <a:txBody>
                    <a:bodyPr/>
                    <a:lstStyle/>
                    <a:p>
                      <a:pPr marL="0" marR="0" algn="ctr">
                        <a:lnSpc>
                          <a:spcPct val="107000"/>
                        </a:lnSpc>
                        <a:spcBef>
                          <a:spcPts val="0"/>
                        </a:spcBef>
                        <a:spcAft>
                          <a:spcPts val="0"/>
                        </a:spcAft>
                      </a:pPr>
                      <a:r>
                        <a:rPr lang="el-GR" sz="1800" dirty="0">
                          <a:effectLst/>
                        </a:rPr>
                        <a:t>Λευκό Θειακό</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3</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Ιθάκη</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622488093"/>
                  </a:ext>
                </a:extLst>
              </a:tr>
              <a:tr h="370571">
                <a:tc>
                  <a:txBody>
                    <a:bodyPr/>
                    <a:lstStyle/>
                    <a:p>
                      <a:pPr marL="0" marR="0" algn="ctr">
                        <a:lnSpc>
                          <a:spcPct val="107000"/>
                        </a:lnSpc>
                        <a:spcBef>
                          <a:spcPts val="0"/>
                        </a:spcBef>
                        <a:spcAft>
                          <a:spcPts val="0"/>
                        </a:spcAft>
                      </a:pPr>
                      <a:r>
                        <a:rPr lang="el-GR" sz="1800">
                          <a:effectLst/>
                        </a:rPr>
                        <a:t>Ρομπόλα</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8</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Κεφαλονιά</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723398153"/>
                  </a:ext>
                </a:extLst>
              </a:tr>
              <a:tr h="370571">
                <a:tc>
                  <a:txBody>
                    <a:bodyPr/>
                    <a:lstStyle/>
                    <a:p>
                      <a:pPr marL="0" marR="0" algn="ctr">
                        <a:lnSpc>
                          <a:spcPct val="107000"/>
                        </a:lnSpc>
                        <a:spcBef>
                          <a:spcPts val="0"/>
                        </a:spcBef>
                        <a:spcAft>
                          <a:spcPts val="0"/>
                        </a:spcAft>
                      </a:pPr>
                      <a:r>
                        <a:rPr lang="el-GR" sz="1800">
                          <a:effectLst/>
                        </a:rPr>
                        <a:t>Μοσχάτο</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3</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Κεφαλονιά</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713734451"/>
                  </a:ext>
                </a:extLst>
              </a:tr>
              <a:tr h="370571">
                <a:tc>
                  <a:txBody>
                    <a:bodyPr/>
                    <a:lstStyle/>
                    <a:p>
                      <a:pPr marL="0" marR="0" algn="ctr">
                        <a:lnSpc>
                          <a:spcPct val="107000"/>
                        </a:lnSpc>
                        <a:spcBef>
                          <a:spcPts val="0"/>
                        </a:spcBef>
                        <a:spcAft>
                          <a:spcPts val="0"/>
                        </a:spcAft>
                      </a:pPr>
                      <a:r>
                        <a:rPr lang="el-GR" sz="1800">
                          <a:effectLst/>
                        </a:rPr>
                        <a:t>Τσαούσι</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4</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Κεφαλονιά</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785990615"/>
                  </a:ext>
                </a:extLst>
              </a:tr>
              <a:tr h="370571">
                <a:tc>
                  <a:txBody>
                    <a:bodyPr/>
                    <a:lstStyle/>
                    <a:p>
                      <a:pPr marL="0" marR="0" algn="ctr">
                        <a:lnSpc>
                          <a:spcPct val="107000"/>
                        </a:lnSpc>
                        <a:spcBef>
                          <a:spcPts val="0"/>
                        </a:spcBef>
                        <a:spcAft>
                          <a:spcPts val="0"/>
                        </a:spcAft>
                      </a:pPr>
                      <a:r>
                        <a:rPr lang="el-GR" sz="1800">
                          <a:effectLst/>
                        </a:rPr>
                        <a:t>Κακοτρύγης</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2</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Κέρκυρα</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4001524853"/>
                  </a:ext>
                </a:extLst>
              </a:tr>
              <a:tr h="370571">
                <a:tc>
                  <a:txBody>
                    <a:bodyPr/>
                    <a:lstStyle/>
                    <a:p>
                      <a:pPr marL="0" marR="0" algn="ctr">
                        <a:lnSpc>
                          <a:spcPct val="107000"/>
                        </a:lnSpc>
                        <a:spcBef>
                          <a:spcPts val="0"/>
                        </a:spcBef>
                        <a:spcAft>
                          <a:spcPts val="0"/>
                        </a:spcAft>
                      </a:pPr>
                      <a:r>
                        <a:rPr lang="el-GR" sz="1800">
                          <a:effectLst/>
                        </a:rPr>
                        <a:t>Πετροκόρυθο</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3</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Ερυθρό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Κέρκυρα</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3110114032"/>
                  </a:ext>
                </a:extLst>
              </a:tr>
              <a:tr h="370571">
                <a:tc>
                  <a:txBody>
                    <a:bodyPr/>
                    <a:lstStyle/>
                    <a:p>
                      <a:pPr marL="0" marR="0" algn="ctr">
                        <a:lnSpc>
                          <a:spcPct val="107000"/>
                        </a:lnSpc>
                        <a:spcBef>
                          <a:spcPts val="0"/>
                        </a:spcBef>
                        <a:spcAft>
                          <a:spcPts val="0"/>
                        </a:spcAft>
                      </a:pPr>
                      <a:r>
                        <a:rPr lang="el-GR" sz="1800" dirty="0">
                          <a:effectLst/>
                        </a:rPr>
                        <a:t>Ερυθρό Θειακό</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3</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Ερυθρό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Ιθάκη</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501362808"/>
                  </a:ext>
                </a:extLst>
              </a:tr>
              <a:tr h="370571">
                <a:tc>
                  <a:txBody>
                    <a:bodyPr/>
                    <a:lstStyle/>
                    <a:p>
                      <a:pPr marL="0" marR="0" algn="ctr">
                        <a:lnSpc>
                          <a:spcPct val="107000"/>
                        </a:lnSpc>
                        <a:spcBef>
                          <a:spcPts val="0"/>
                        </a:spcBef>
                        <a:spcAft>
                          <a:spcPts val="0"/>
                        </a:spcAft>
                      </a:pPr>
                      <a:r>
                        <a:rPr lang="el-GR" sz="1800">
                          <a:effectLst/>
                        </a:rPr>
                        <a:t>Μαυροδάφνη</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4</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Ερυθρό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Κεφαλονιά</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798637835"/>
                  </a:ext>
                </a:extLst>
              </a:tr>
              <a:tr h="370571">
                <a:tc>
                  <a:txBody>
                    <a:bodyPr/>
                    <a:lstStyle/>
                    <a:p>
                      <a:pPr marL="0" marR="0" algn="ctr">
                        <a:lnSpc>
                          <a:spcPct val="107000"/>
                        </a:lnSpc>
                        <a:spcBef>
                          <a:spcPts val="0"/>
                        </a:spcBef>
                        <a:spcAft>
                          <a:spcPts val="0"/>
                        </a:spcAft>
                      </a:pPr>
                      <a:r>
                        <a:rPr lang="el-GR" sz="1800">
                          <a:effectLst/>
                        </a:rPr>
                        <a:t>Βερτζαμί</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3</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Ερυθρό</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a:effectLst/>
                        </a:rPr>
                        <a:t>Λευκάδα</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1603837906"/>
                  </a:ext>
                </a:extLst>
              </a:tr>
              <a:tr h="370571">
                <a:tc>
                  <a:txBody>
                    <a:bodyPr/>
                    <a:lstStyle/>
                    <a:p>
                      <a:pPr marL="0" marR="0" algn="ctr">
                        <a:lnSpc>
                          <a:spcPct val="107000"/>
                        </a:lnSpc>
                        <a:spcBef>
                          <a:spcPts val="0"/>
                        </a:spcBef>
                        <a:spcAft>
                          <a:spcPts val="0"/>
                        </a:spcAft>
                      </a:pPr>
                      <a:r>
                        <a:rPr lang="el-GR" sz="1800" dirty="0">
                          <a:effectLst/>
                        </a:rPr>
                        <a:t>Αυγουστιάτης</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2</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Ερυθρό</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l-GR" sz="1800" dirty="0">
                          <a:effectLst/>
                        </a:rPr>
                        <a:t>Ζάκυνθος</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4186535112"/>
                  </a:ext>
                </a:extLst>
              </a:tr>
            </a:tbl>
          </a:graphicData>
        </a:graphic>
      </p:graphicFrame>
    </p:spTree>
    <p:extLst>
      <p:ext uri="{BB962C8B-B14F-4D97-AF65-F5344CB8AC3E}">
        <p14:creationId xmlns:p14="http://schemas.microsoft.com/office/powerpoint/2010/main" val="1611668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400" dirty="0"/>
              <a:t>ΚΡΑΣΙ ΚΑΙ ΚΑΡΔΙΑΓΓΕΙΑΚΑ ΝΟΣΗΜΑΤΑ</a:t>
            </a:r>
            <a:r>
              <a:rPr lang="el-GR" sz="3200" dirty="0"/>
              <a:t/>
            </a:r>
            <a:br>
              <a:rPr lang="el-GR" sz="3200" dirty="0"/>
            </a:br>
            <a:r>
              <a:rPr lang="el-GR" sz="3200" dirty="0"/>
              <a:t>ΤΟ ΓΑΛΛΙΚΟ ΠΑΡΑΔΟΞΟ</a:t>
            </a:r>
            <a:endParaRPr lang="en-US" sz="3200" dirty="0"/>
          </a:p>
        </p:txBody>
      </p:sp>
      <p:sp>
        <p:nvSpPr>
          <p:cNvPr id="5" name="TextBox 4"/>
          <p:cNvSpPr txBox="1"/>
          <p:nvPr/>
        </p:nvSpPr>
        <p:spPr>
          <a:xfrm>
            <a:off x="0" y="1980486"/>
            <a:ext cx="6686550" cy="4955203"/>
          </a:xfrm>
          <a:prstGeom prst="rect">
            <a:avLst/>
          </a:prstGeom>
          <a:noFill/>
        </p:spPr>
        <p:txBody>
          <a:bodyPr wrap="square" rtlCol="0">
            <a:spAutoFit/>
          </a:bodyPr>
          <a:lstStyle/>
          <a:p>
            <a:endParaRPr lang="el-GR" sz="2000" dirty="0"/>
          </a:p>
          <a:p>
            <a:pPr marL="285750" indent="-285750">
              <a:buFont typeface="Wingdings" charset="2"/>
              <a:buChar char="ü"/>
            </a:pPr>
            <a:r>
              <a:rPr lang="el-GR" sz="2000" u="sng" dirty="0"/>
              <a:t>Επιδημιολογικές μελέτες </a:t>
            </a:r>
            <a:r>
              <a:rPr lang="el-GR" sz="2000" dirty="0"/>
              <a:t>έχουν δείξει μια σχέση τύπου J μεταξύ της κατανάλωσης αλκοόλ και του κινδύνου εμφάνισης καρδιαγγειακών νοσημάτων =&gt; επισημαίνοντας την ευεργετική δράση της μέτριας κατανάλωσης</a:t>
            </a:r>
            <a:r>
              <a:rPr lang="en-US" sz="2000" dirty="0"/>
              <a:t>.</a:t>
            </a:r>
            <a:endParaRPr lang="el-GR" sz="2000" dirty="0"/>
          </a:p>
          <a:p>
            <a:pPr marL="285750" indent="-285750">
              <a:buFont typeface="Wingdings" charset="2"/>
              <a:buChar char="ü"/>
            </a:pPr>
            <a:endParaRPr lang="el-GR" sz="2000" dirty="0"/>
          </a:p>
          <a:p>
            <a:pPr marL="285750" indent="-285750">
              <a:buFont typeface="Wingdings" charset="2"/>
              <a:buChar char="ü"/>
            </a:pPr>
            <a:endParaRPr lang="el-GR" sz="2000" dirty="0"/>
          </a:p>
          <a:p>
            <a:pPr marL="285750" indent="-285750">
              <a:buFont typeface="Wingdings" charset="2"/>
              <a:buChar char="ü"/>
            </a:pPr>
            <a:endParaRPr lang="el-GR" sz="2000" dirty="0"/>
          </a:p>
          <a:p>
            <a:pPr marL="285750" indent="-285750">
              <a:lnSpc>
                <a:spcPct val="80000"/>
              </a:lnSpc>
              <a:buFont typeface="Wingdings" pitchFamily="2" charset="2"/>
              <a:buChar char="ü"/>
            </a:pPr>
            <a:r>
              <a:rPr lang="el-GR" sz="2000" u="sng" dirty="0"/>
              <a:t>Εισαγωγή του όρου </a:t>
            </a:r>
            <a:r>
              <a:rPr lang="en-US" sz="2000" u="sng" dirty="0"/>
              <a:t>“</a:t>
            </a:r>
            <a:r>
              <a:rPr lang="el-GR" sz="2000" u="sng" dirty="0"/>
              <a:t>Γαλλικό Παράδοξο</a:t>
            </a:r>
            <a:r>
              <a:rPr lang="en-US" sz="2000" u="sng" dirty="0"/>
              <a:t>”</a:t>
            </a:r>
            <a:r>
              <a:rPr lang="el-GR" sz="2000" u="sng" dirty="0"/>
              <a:t> το 1992</a:t>
            </a:r>
            <a:r>
              <a:rPr lang="en-US" sz="2000" u="sng" dirty="0"/>
              <a:t>:</a:t>
            </a:r>
          </a:p>
          <a:p>
            <a:pPr lvl="1"/>
            <a:r>
              <a:rPr lang="el-GR" sz="2000" dirty="0"/>
              <a:t>υποδηλώνει την στατιστική παρατήρηση ότι παρόλο  που οι Γάλλοι καταναλώνουν μεγάλη ποσότητα κορεσμένων λιπαρών και έχουν παρόμοιούς παράγοντες κινδύνου με άλλους πληθυσμούς, εμφανίζουν χαμηλή θνησιμότητα από καρδιαγγειακά</a:t>
            </a:r>
            <a:r>
              <a:rPr lang="en-US" sz="2000" dirty="0"/>
              <a:t>.</a:t>
            </a:r>
            <a:r>
              <a:rPr lang="el-GR" sz="2000" dirty="0"/>
              <a:t> </a:t>
            </a:r>
          </a:p>
        </p:txBody>
      </p:sp>
      <p:pic>
        <p:nvPicPr>
          <p:cNvPr id="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2037636"/>
            <a:ext cx="5257800" cy="437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658100" y="3505200"/>
            <a:ext cx="2190750" cy="242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buClr>
                <a:schemeClr val="accent1"/>
              </a:buClr>
              <a:buSzPct val="65000"/>
              <a:buFont typeface="Wingdings" pitchFamily="2" charset="2"/>
              <a:buNone/>
            </a:pPr>
            <a:r>
              <a:rPr lang="en-US" sz="12000" dirty="0">
                <a:solidFill>
                  <a:schemeClr val="bg1"/>
                </a:solidFill>
              </a:rPr>
              <a:t>J</a:t>
            </a:r>
          </a:p>
        </p:txBody>
      </p:sp>
    </p:spTree>
    <p:extLst>
      <p:ext uri="{BB962C8B-B14F-4D97-AF65-F5344CB8AC3E}">
        <p14:creationId xmlns:p14="http://schemas.microsoft.com/office/powerpoint/2010/main" val="867851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ΚΡΑΣΙ ΚΑΙ ΚΑΡΔΙΑΓΓΕΙΑΚΑ ΝΟΣΗΜΑΤΑ</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62133753"/>
              </p:ext>
            </p:extLst>
          </p:nvPr>
        </p:nvGraphicFramePr>
        <p:xfrm>
          <a:off x="379476" y="1333500"/>
          <a:ext cx="13411200" cy="57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8601" y="2266950"/>
            <a:ext cx="3771900" cy="1200329"/>
          </a:xfrm>
          <a:prstGeom prst="rect">
            <a:avLst/>
          </a:prstGeom>
          <a:noFill/>
        </p:spPr>
        <p:txBody>
          <a:bodyPr wrap="square" rtlCol="0">
            <a:spAutoFit/>
          </a:bodyPr>
          <a:lstStyle/>
          <a:p>
            <a:r>
              <a:rPr lang="el-GR" sz="2400" dirty="0"/>
              <a:t>Παθολογικοί μηχανισμοί για τα καρδιαγγειακά νοσήματα</a:t>
            </a:r>
            <a:endParaRPr lang="en-US" sz="2400" dirty="0"/>
          </a:p>
        </p:txBody>
      </p:sp>
    </p:spTree>
    <p:extLst>
      <p:ext uri="{BB962C8B-B14F-4D97-AF65-F5344CB8AC3E}">
        <p14:creationId xmlns:p14="http://schemas.microsoft.com/office/powerpoint/2010/main" val="1044681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ΣΚΟΠΟΣ ΕΡΕΥΝΗΤΙΚΟΥ ΕΡΓΟΥ</a:t>
            </a:r>
            <a:endParaRPr lang="en-US" dirty="0"/>
          </a:p>
        </p:txBody>
      </p:sp>
      <p:sp>
        <p:nvSpPr>
          <p:cNvPr id="3" name="Content Placeholder 2"/>
          <p:cNvSpPr>
            <a:spLocks noGrp="1"/>
          </p:cNvSpPr>
          <p:nvPr>
            <p:ph sz="half" idx="1"/>
          </p:nvPr>
        </p:nvSpPr>
        <p:spPr>
          <a:xfrm>
            <a:off x="228162" y="2279437"/>
            <a:ext cx="11963838" cy="3638763"/>
          </a:xfrm>
        </p:spPr>
        <p:txBody>
          <a:bodyPr>
            <a:normAutofit/>
          </a:bodyPr>
          <a:lstStyle/>
          <a:p>
            <a:pPr marL="0" indent="0">
              <a:buNone/>
            </a:pPr>
            <a:r>
              <a:rPr lang="el-GR" sz="2400" b="1" dirty="0"/>
              <a:t>Να δούμε αν τα κρασιά από Γηγενείς ποικιλίες αμπέλου Ιονίων Νήσων μπορούν να εμφανίσουν :</a:t>
            </a:r>
          </a:p>
          <a:p>
            <a:r>
              <a:rPr lang="el-GR" sz="2400" dirty="0"/>
              <a:t>Αντι-οξειδωτική</a:t>
            </a:r>
          </a:p>
          <a:p>
            <a:r>
              <a:rPr lang="el-GR" sz="2400" dirty="0"/>
              <a:t>Αντι-φλεγμονώδη </a:t>
            </a:r>
          </a:p>
          <a:p>
            <a:r>
              <a:rPr lang="el-GR" sz="2400" dirty="0"/>
              <a:t>Αντι-θρομβωτική </a:t>
            </a:r>
            <a:endParaRPr lang="en-US" sz="2400" dirty="0"/>
          </a:p>
        </p:txBody>
      </p:sp>
      <p:sp>
        <p:nvSpPr>
          <p:cNvPr id="5" name="Right Arrow 4"/>
          <p:cNvSpPr/>
          <p:nvPr/>
        </p:nvSpPr>
        <p:spPr>
          <a:xfrm>
            <a:off x="4057650" y="4419600"/>
            <a:ext cx="11430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p:cNvSpPr/>
          <p:nvPr/>
        </p:nvSpPr>
        <p:spPr>
          <a:xfrm>
            <a:off x="3333750" y="3790950"/>
            <a:ext cx="495300" cy="1600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430212" y="3990885"/>
            <a:ext cx="6266487" cy="1200329"/>
          </a:xfrm>
          <a:prstGeom prst="rect">
            <a:avLst/>
          </a:prstGeom>
          <a:noFill/>
        </p:spPr>
        <p:txBody>
          <a:bodyPr wrap="square" rtlCol="0">
            <a:spAutoFit/>
          </a:bodyPr>
          <a:lstStyle/>
          <a:p>
            <a:pPr algn="ctr"/>
            <a:r>
              <a:rPr lang="el-GR" sz="2400" b="1" dirty="0"/>
              <a:t>Η μέτρια κατανάλωσή τους να συμβάλει στη αντιμετώπιση των καρδιαγγειακών νισημάτων </a:t>
            </a:r>
            <a:endParaRPr lang="en-US" sz="2400" b="1" dirty="0"/>
          </a:p>
        </p:txBody>
      </p:sp>
    </p:spTree>
    <p:extLst>
      <p:ext uri="{BB962C8B-B14F-4D97-AF65-F5344CB8AC3E}">
        <p14:creationId xmlns:p14="http://schemas.microsoft.com/office/powerpoint/2010/main" val="22939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ΕΚΧΥΛΙΣΗ ΔΕΙΓΜΑΤΩΝ ΚΡΑΣΙΟΥ ΚΑΙ ΠΑΡΑΛΑΒΗ ΒΙΟΔΡΑΣΤΙΚΩΝ ΚΛΑΣΜΑΤΑΩΝ</a:t>
            </a:r>
            <a:endParaRPr lang="en-US" dirty="0"/>
          </a:p>
        </p:txBody>
      </p:sp>
      <p:sp>
        <p:nvSpPr>
          <p:cNvPr id="3" name="Content Placeholder 2"/>
          <p:cNvSpPr>
            <a:spLocks noGrp="1"/>
          </p:cNvSpPr>
          <p:nvPr>
            <p:ph sz="half" idx="1"/>
          </p:nvPr>
        </p:nvSpPr>
        <p:spPr>
          <a:xfrm>
            <a:off x="94812" y="2076450"/>
            <a:ext cx="9353988" cy="1054313"/>
          </a:xfrm>
        </p:spPr>
        <p:txBody>
          <a:bodyPr>
            <a:normAutofit fontScale="92500" lnSpcReduction="10000"/>
          </a:bodyPr>
          <a:lstStyle/>
          <a:p>
            <a:pPr>
              <a:buClr>
                <a:srgbClr val="92D050"/>
              </a:buClr>
              <a:buFont typeface="Wingdings" pitchFamily="2" charset="2"/>
              <a:buChar char="ü"/>
            </a:pPr>
            <a:r>
              <a:rPr lang="el-GR" sz="2400" b="1" dirty="0"/>
              <a:t>Τα 10 αυτά κρασιά εκχυλίστηκαν με δύο διαφορετικές μεθόδους και παραλήφθησαν πέντε διαφορετικά εκχυλίσματα με σκοπό να μελετηθεί η βιολογική τους δράση.</a:t>
            </a:r>
            <a:endParaRPr lang="en-US" sz="2400" b="1" dirty="0"/>
          </a:p>
        </p:txBody>
      </p:sp>
      <p:graphicFrame>
        <p:nvGraphicFramePr>
          <p:cNvPr id="6" name="Diagram 5"/>
          <p:cNvGraphicFramePr/>
          <p:nvPr>
            <p:extLst>
              <p:ext uri="{D42A27DB-BD31-4B8C-83A1-F6EECF244321}">
                <p14:modId xmlns:p14="http://schemas.microsoft.com/office/powerpoint/2010/main" val="332781387"/>
              </p:ext>
            </p:extLst>
          </p:nvPr>
        </p:nvGraphicFramePr>
        <p:xfrm>
          <a:off x="514350" y="3333750"/>
          <a:ext cx="8610600" cy="352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Callout 7"/>
          <p:cNvSpPr/>
          <p:nvPr/>
        </p:nvSpPr>
        <p:spPr>
          <a:xfrm>
            <a:off x="1143000" y="5238750"/>
            <a:ext cx="2552700" cy="1428750"/>
          </a:xfrm>
          <a:prstGeom prst="wedgeEllipseCallout">
            <a:avLst>
              <a:gd name="adj1" fmla="val 8185"/>
              <a:gd name="adj2" fmla="val -113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Παραλαβή λιποδιαλυτών συστατικών  </a:t>
            </a:r>
            <a:endParaRPr lang="en-US" dirty="0"/>
          </a:p>
        </p:txBody>
      </p:sp>
      <p:sp>
        <p:nvSpPr>
          <p:cNvPr id="9" name="Oval Callout 8"/>
          <p:cNvSpPr/>
          <p:nvPr/>
        </p:nvSpPr>
        <p:spPr>
          <a:xfrm>
            <a:off x="8896350" y="4533900"/>
            <a:ext cx="2552700" cy="1790700"/>
          </a:xfrm>
          <a:prstGeom prst="wedgeEllipseCallout">
            <a:avLst>
              <a:gd name="adj1" fmla="val -61218"/>
              <a:gd name="adj2" fmla="val -64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Παραλαβή διαφορετικών τάξεων φαινολικών συστατικών</a:t>
            </a:r>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7200" y="2019300"/>
            <a:ext cx="2717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29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7" y="447188"/>
            <a:ext cx="12030363" cy="970450"/>
          </a:xfrm>
        </p:spPr>
        <p:txBody>
          <a:bodyPr/>
          <a:lstStyle/>
          <a:p>
            <a:r>
              <a:rPr lang="el-GR" sz="3200" dirty="0"/>
              <a:t>ΠΟΣΟΤΙΚΟΣ ΠΡΟΣΔΙΟΡΙΣΜΟΣ ΕΝΩΣΕΩΝ</a:t>
            </a:r>
            <a:endParaRPr lang="en-US" sz="3200" dirty="0"/>
          </a:p>
        </p:txBody>
      </p:sp>
      <p:sp>
        <p:nvSpPr>
          <p:cNvPr id="3" name="Content Placeholder 2"/>
          <p:cNvSpPr>
            <a:spLocks noGrp="1"/>
          </p:cNvSpPr>
          <p:nvPr>
            <p:ph sz="half" idx="1"/>
          </p:nvPr>
        </p:nvSpPr>
        <p:spPr>
          <a:xfrm>
            <a:off x="285313" y="2431837"/>
            <a:ext cx="7625480" cy="3638763"/>
          </a:xfrm>
        </p:spPr>
        <p:txBody>
          <a:bodyPr>
            <a:noAutofit/>
          </a:bodyPr>
          <a:lstStyle/>
          <a:p>
            <a:pPr marL="0" indent="0">
              <a:buNone/>
            </a:pPr>
            <a:r>
              <a:rPr lang="el-GR" sz="2200" b="1" dirty="0"/>
              <a:t>Στο πλαίσιο των χημικών προσδιορισμών στα 5 κλάσματα από κάθε κρασί μετρήθηκαν:</a:t>
            </a:r>
          </a:p>
          <a:p>
            <a:pPr>
              <a:buFont typeface="Wingdings" charset="2"/>
              <a:buChar char="ü"/>
            </a:pPr>
            <a:r>
              <a:rPr lang="el-GR" sz="2200" b="1" dirty="0"/>
              <a:t>οι ολικές φαινολικές ενώσεις με τη μέθοδο </a:t>
            </a:r>
            <a:r>
              <a:rPr lang="en-US" sz="2200" b="1" dirty="0" err="1"/>
              <a:t>Folin-Ciocalteu</a:t>
            </a:r>
            <a:r>
              <a:rPr lang="en-US" sz="2200" b="1" dirty="0"/>
              <a:t>, </a:t>
            </a:r>
            <a:endParaRPr lang="el-GR" sz="2200" b="1" dirty="0"/>
          </a:p>
          <a:p>
            <a:pPr>
              <a:buFont typeface="Wingdings" charset="2"/>
              <a:buChar char="ü"/>
            </a:pPr>
            <a:r>
              <a:rPr lang="el-GR" sz="2200" b="1" dirty="0"/>
              <a:t>οι ορθοφαινολικές ενώσεις, </a:t>
            </a:r>
          </a:p>
          <a:p>
            <a:pPr>
              <a:buFont typeface="Wingdings" charset="2"/>
              <a:buChar char="ü"/>
            </a:pPr>
            <a:r>
              <a:rPr lang="el-GR" sz="2200" b="1" dirty="0"/>
              <a:t>ο  φώσφορος (</a:t>
            </a:r>
            <a:r>
              <a:rPr lang="el-GR" sz="2200" b="1" dirty="0" err="1"/>
              <a:t>φωσφολιποειδή</a:t>
            </a:r>
            <a:r>
              <a:rPr lang="el-GR" sz="2200" b="1" dirty="0"/>
              <a:t>)</a:t>
            </a:r>
            <a:r>
              <a:rPr lang="en-US" sz="2200" b="1" dirty="0"/>
              <a:t>,</a:t>
            </a:r>
            <a:endParaRPr lang="el-GR" sz="2200" b="1" dirty="0"/>
          </a:p>
          <a:p>
            <a:pPr>
              <a:buFont typeface="Wingdings" charset="2"/>
              <a:buChar char="ü"/>
            </a:pPr>
            <a:r>
              <a:rPr lang="el-GR" sz="2200" b="1" dirty="0"/>
              <a:t>τα σάκχαρα (γλυκολιποειδή, γλυκοζίτες </a:t>
            </a:r>
            <a:r>
              <a:rPr lang="el-GR" sz="2200" b="1" dirty="0" err="1"/>
              <a:t>φαινολικών</a:t>
            </a:r>
            <a:r>
              <a:rPr lang="el-GR" sz="2200" b="1" dirty="0"/>
              <a:t>)</a:t>
            </a:r>
            <a:r>
              <a:rPr lang="en-US" sz="2200" b="1" dirty="0"/>
              <a:t>.</a:t>
            </a:r>
            <a:endParaRPr lang="el-GR" sz="2200" b="1" dirty="0"/>
          </a:p>
        </p:txBody>
      </p:sp>
      <p:pic>
        <p:nvPicPr>
          <p:cNvPr id="5" name="Εικόνα 4">
            <a:extLst>
              <a:ext uri="{FF2B5EF4-FFF2-40B4-BE49-F238E27FC236}">
                <a16:creationId xmlns="" xmlns:a16="http://schemas.microsoft.com/office/drawing/2014/main" id="{68B8C879-E56D-44CB-8543-416CBFDFB507}"/>
              </a:ext>
            </a:extLst>
          </p:cNvPr>
          <p:cNvPicPr>
            <a:picLocks noChangeAspect="1"/>
          </p:cNvPicPr>
          <p:nvPr/>
        </p:nvPicPr>
        <p:blipFill>
          <a:blip r:embed="rId2"/>
          <a:stretch>
            <a:fillRect/>
          </a:stretch>
        </p:blipFill>
        <p:spPr>
          <a:xfrm>
            <a:off x="7910792" y="3715966"/>
            <a:ext cx="4176230" cy="3047290"/>
          </a:xfrm>
          <a:prstGeom prst="rect">
            <a:avLst/>
          </a:prstGeom>
        </p:spPr>
      </p:pic>
    </p:spTree>
    <p:extLst>
      <p:ext uri="{BB962C8B-B14F-4D97-AF65-F5344CB8AC3E}">
        <p14:creationId xmlns:p14="http://schemas.microsoft.com/office/powerpoint/2010/main" val="561765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Χημικοί </a:t>
            </a:r>
            <a:r>
              <a:rPr lang="el-GR" dirty="0"/>
              <a:t>Προσδιορισμοί </a:t>
            </a:r>
            <a:br>
              <a:rPr lang="el-GR" dirty="0"/>
            </a:br>
            <a:r>
              <a:rPr lang="el-GR" dirty="0"/>
              <a:t>Συνολικά λευκά και κόκκινα κρασιά</a:t>
            </a:r>
            <a:endParaRPr lang="en-US" dirty="0"/>
          </a:p>
        </p:txBody>
      </p:sp>
      <p:sp>
        <p:nvSpPr>
          <p:cNvPr id="9" name="Rectangle 3"/>
          <p:cNvSpPr>
            <a:spLocks noChangeArrowheads="1"/>
          </p:cNvSpPr>
          <p:nvPr/>
        </p:nvSpPr>
        <p:spPr bwMode="auto">
          <a:xfrm>
            <a:off x="2863850" y="-1031875"/>
            <a:ext cx="4022725"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863850" y="-1022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34" charset="0"/>
                <a:ea typeface="Times New Roman" pitchFamily="18" charset="0"/>
                <a:cs typeface="Arial" pitchFamily="34" charset="0"/>
              </a:rPr>
              <a:t> </a:t>
            </a:r>
            <a:r>
              <a:rPr kumimoji="0" lang="en-US" sz="800" b="0" i="0" u="none" strike="noStrike" cap="none" normalizeH="0" baseline="0">
                <a:ln>
                  <a:noFill/>
                </a:ln>
                <a:solidFill>
                  <a:srgbClr val="000000"/>
                </a:solidFill>
                <a:effectLst/>
                <a:latin typeface="Arial" pitchFamily="34" charset="0"/>
                <a:ea typeface="Times New Roman" pitchFamily="18" charset="0"/>
                <a:cs typeface="Arial" pitchFamily="34" charset="0"/>
                <a:hlinkClick r:id="rId2"/>
              </a:rPr>
              <a:t>[M1]</a:t>
            </a: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Please explain the “a and b” in the table foot.</a:t>
            </a:r>
            <a:endParaRPr kumimoji="0" 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It is already explained:</a:t>
            </a:r>
            <a:endParaRPr kumimoji="0" 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 </a:t>
            </a:r>
            <a:r>
              <a:rPr kumimoji="0" lang="en-US" sz="1000" b="0" i="1" u="none" strike="noStrike" cap="none" normalizeH="0" baseline="0">
                <a:ln>
                  <a:noFill/>
                </a:ln>
                <a:solidFill>
                  <a:srgbClr val="000000"/>
                </a:solidFill>
                <a:effectLst/>
                <a:latin typeface="Arial" pitchFamily="34" charset="0"/>
                <a:ea typeface="Times New Roman" pitchFamily="18" charset="0"/>
                <a:cs typeface="Arial" pitchFamily="34" charset="0"/>
              </a:rPr>
              <a:t>“</a:t>
            </a:r>
            <a:r>
              <a:rPr kumimoji="0" lang="en-US" sz="1000" b="0" i="1" u="none" strike="noStrike" cap="none" normalizeH="0" baseline="0">
                <a:ln>
                  <a:noFill/>
                </a:ln>
                <a:solidFill>
                  <a:schemeClr val="tx1"/>
                </a:solidFill>
                <a:effectLst/>
                <a:latin typeface="Arial" pitchFamily="34" charset="0"/>
                <a:ea typeface="Times New Roman" pitchFamily="18" charset="0"/>
                <a:cs typeface="Arial" pitchFamily="34" charset="0"/>
              </a:rPr>
              <a:t>Within each type of wine different letters indicate significant differences between extracts”</a:t>
            </a:r>
            <a:endParaRPr kumimoji="0" 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The significant level was added.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a:p>
        </p:txBody>
      </p:sp>
      <p:graphicFrame>
        <p:nvGraphicFramePr>
          <p:cNvPr id="7" name="Content Placeholder 7"/>
          <p:cNvGraphicFramePr>
            <a:graphicFrameLocks noGrp="1"/>
          </p:cNvGraphicFramePr>
          <p:nvPr>
            <p:ph sz="half" idx="1"/>
            <p:extLst>
              <p:ext uri="{D42A27DB-BD31-4B8C-83A1-F6EECF244321}">
                <p14:modId xmlns:p14="http://schemas.microsoft.com/office/powerpoint/2010/main" val="3466928262"/>
              </p:ext>
            </p:extLst>
          </p:nvPr>
        </p:nvGraphicFramePr>
        <p:xfrm>
          <a:off x="94592" y="2154637"/>
          <a:ext cx="11906907" cy="4703361"/>
        </p:xfrm>
        <a:graphic>
          <a:graphicData uri="http://schemas.openxmlformats.org/drawingml/2006/table">
            <a:tbl>
              <a:tblPr firstRow="1" firstCol="1" bandRow="1" bandCol="1">
                <a:tableStyleId>{5C22544A-7EE6-4342-B048-85BDC9FD1C3A}</a:tableStyleId>
              </a:tblPr>
              <a:tblGrid>
                <a:gridCol w="1164087">
                  <a:extLst>
                    <a:ext uri="{9D8B030D-6E8A-4147-A177-3AD203B41FA5}">
                      <a16:colId xmlns="" xmlns:a16="http://schemas.microsoft.com/office/drawing/2014/main" val="20000"/>
                    </a:ext>
                  </a:extLst>
                </a:gridCol>
                <a:gridCol w="1103521">
                  <a:extLst>
                    <a:ext uri="{9D8B030D-6E8A-4147-A177-3AD203B41FA5}">
                      <a16:colId xmlns="" xmlns:a16="http://schemas.microsoft.com/office/drawing/2014/main" val="20001"/>
                    </a:ext>
                  </a:extLst>
                </a:gridCol>
                <a:gridCol w="2622892">
                  <a:extLst>
                    <a:ext uri="{9D8B030D-6E8A-4147-A177-3AD203B41FA5}">
                      <a16:colId xmlns="" xmlns:a16="http://schemas.microsoft.com/office/drawing/2014/main" val="20002"/>
                    </a:ext>
                  </a:extLst>
                </a:gridCol>
                <a:gridCol w="2711151">
                  <a:extLst>
                    <a:ext uri="{9D8B030D-6E8A-4147-A177-3AD203B41FA5}">
                      <a16:colId xmlns="" xmlns:a16="http://schemas.microsoft.com/office/drawing/2014/main" val="20003"/>
                    </a:ext>
                  </a:extLst>
                </a:gridCol>
                <a:gridCol w="2372071">
                  <a:extLst>
                    <a:ext uri="{9D8B030D-6E8A-4147-A177-3AD203B41FA5}">
                      <a16:colId xmlns="" xmlns:a16="http://schemas.microsoft.com/office/drawing/2014/main" val="20004"/>
                    </a:ext>
                  </a:extLst>
                </a:gridCol>
                <a:gridCol w="1933185">
                  <a:extLst>
                    <a:ext uri="{9D8B030D-6E8A-4147-A177-3AD203B41FA5}">
                      <a16:colId xmlns="" xmlns:a16="http://schemas.microsoft.com/office/drawing/2014/main" val="20005"/>
                    </a:ext>
                  </a:extLst>
                </a:gridCol>
              </a:tblGrid>
              <a:tr h="1032949">
                <a:tc>
                  <a:txBody>
                    <a:bodyPr/>
                    <a:lstStyle/>
                    <a:p>
                      <a:pPr marL="0" marR="0" algn="ctr">
                        <a:lnSpc>
                          <a:spcPts val="1700"/>
                        </a:lnSpc>
                        <a:spcBef>
                          <a:spcPts val="0"/>
                        </a:spcBef>
                        <a:spcAft>
                          <a:spcPts val="0"/>
                        </a:spcAft>
                      </a:pPr>
                      <a:r>
                        <a:rPr lang="en-US" sz="1800" dirty="0">
                          <a:effectLst/>
                        </a:rPr>
                        <a:t> </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300"/>
                        </a:lnSpc>
                        <a:spcBef>
                          <a:spcPts val="0"/>
                        </a:spcBef>
                        <a:spcAft>
                          <a:spcPts val="0"/>
                        </a:spcAft>
                      </a:pPr>
                      <a:r>
                        <a:rPr lang="el-GR" sz="1600" b="1" kern="1200" dirty="0">
                          <a:solidFill>
                            <a:schemeClr val="lt1"/>
                          </a:solidFill>
                          <a:effectLst/>
                          <a:latin typeface="+mn-lt"/>
                          <a:ea typeface="+mn-ea"/>
                          <a:cs typeface="+mn-cs"/>
                        </a:rPr>
                        <a:t>Εκχύλισμα</a:t>
                      </a:r>
                      <a:endParaRPr lang="en-US" sz="1600" b="1" kern="1200" dirty="0">
                        <a:solidFill>
                          <a:schemeClr val="lt1"/>
                        </a:solidFill>
                        <a:effectLst/>
                        <a:latin typeface="+mn-lt"/>
                        <a:ea typeface="+mn-ea"/>
                        <a:cs typeface="+mn-cs"/>
                      </a:endParaRPr>
                    </a:p>
                  </a:txBody>
                  <a:tcPr marL="6962" marR="6962" marT="0" marB="0" anchor="ctr"/>
                </a:tc>
                <a:tc>
                  <a:txBody>
                    <a:bodyPr/>
                    <a:lstStyle/>
                    <a:p>
                      <a:pPr marL="0" marR="0" algn="ctr">
                        <a:lnSpc>
                          <a:spcPts val="1700"/>
                        </a:lnSpc>
                        <a:spcBef>
                          <a:spcPts val="0"/>
                        </a:spcBef>
                        <a:spcAft>
                          <a:spcPts val="0"/>
                        </a:spcAft>
                      </a:pPr>
                      <a:r>
                        <a:rPr lang="el-GR" sz="1600" dirty="0">
                          <a:effectLst/>
                        </a:rPr>
                        <a:t>Συνολικά </a:t>
                      </a:r>
                      <a:r>
                        <a:rPr lang="el-GR" sz="1600" dirty="0" err="1">
                          <a:effectLst/>
                        </a:rPr>
                        <a:t>Φαινολικά</a:t>
                      </a:r>
                      <a:r>
                        <a:rPr lang="el-GR" sz="1600" dirty="0">
                          <a:effectLst/>
                        </a:rPr>
                        <a:t> Συστατικά</a:t>
                      </a:r>
                      <a:endParaRPr lang="en-US" sz="1600" dirty="0">
                        <a:effectLst/>
                      </a:endParaRPr>
                    </a:p>
                    <a:p>
                      <a:pPr marL="0" marR="0" algn="ctr">
                        <a:lnSpc>
                          <a:spcPts val="1700"/>
                        </a:lnSpc>
                        <a:spcBef>
                          <a:spcPts val="0"/>
                        </a:spcBef>
                        <a:spcAft>
                          <a:spcPts val="0"/>
                        </a:spcAft>
                      </a:pPr>
                      <a:r>
                        <a:rPr lang="en-US" sz="1600" dirty="0">
                          <a:effectLst/>
                        </a:rPr>
                        <a:t>(</a:t>
                      </a:r>
                      <a:r>
                        <a:rPr lang="en-US" sz="1600" dirty="0">
                          <a:effectLst/>
                          <a:sym typeface="Symbol"/>
                        </a:rPr>
                        <a:t></a:t>
                      </a:r>
                      <a:r>
                        <a:rPr lang="en-US" sz="1600" dirty="0">
                          <a:effectLst/>
                        </a:rPr>
                        <a:t>g GA/100 </a:t>
                      </a:r>
                      <a:r>
                        <a:rPr lang="en-US" sz="1600" dirty="0" err="1">
                          <a:effectLst/>
                        </a:rPr>
                        <a:t>μg</a:t>
                      </a:r>
                      <a:r>
                        <a:rPr lang="en-US" sz="1600" dirty="0">
                          <a:effectLst/>
                        </a:rPr>
                        <a:t> </a:t>
                      </a:r>
                      <a:r>
                        <a:rPr lang="el-GR" sz="1600" dirty="0">
                          <a:effectLst/>
                        </a:rPr>
                        <a:t>Εκχυλίσματος</a:t>
                      </a:r>
                      <a:r>
                        <a:rPr lang="en-US" sz="1600" dirty="0">
                          <a:effectLst/>
                        </a:rPr>
                        <a:t>)</a:t>
                      </a:r>
                      <a:endParaRPr lang="en-US" sz="16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l-GR" sz="1600" dirty="0" err="1">
                          <a:effectLst/>
                        </a:rPr>
                        <a:t>Ορθο-Φαινολικά</a:t>
                      </a:r>
                      <a:r>
                        <a:rPr lang="el-GR" sz="1600" dirty="0">
                          <a:effectLst/>
                        </a:rPr>
                        <a:t> Συστατικά</a:t>
                      </a:r>
                      <a:r>
                        <a:rPr lang="en-US" sz="1600" dirty="0">
                          <a:effectLst/>
                        </a:rPr>
                        <a:t>(</a:t>
                      </a:r>
                      <a:r>
                        <a:rPr lang="en-US" sz="1600" dirty="0">
                          <a:effectLst/>
                          <a:sym typeface="Symbol"/>
                        </a:rPr>
                        <a:t></a:t>
                      </a:r>
                      <a:r>
                        <a:rPr lang="en-US" sz="1600" dirty="0">
                          <a:effectLst/>
                        </a:rPr>
                        <a:t>g </a:t>
                      </a:r>
                      <a:r>
                        <a:rPr lang="el-GR" sz="1600" dirty="0" err="1">
                          <a:effectLst/>
                        </a:rPr>
                        <a:t>Κερκετίνης</a:t>
                      </a:r>
                      <a:r>
                        <a:rPr lang="en-US" sz="1600" dirty="0">
                          <a:effectLst/>
                        </a:rPr>
                        <a:t>/100 </a:t>
                      </a:r>
                      <a:r>
                        <a:rPr lang="en-US" sz="1600" dirty="0">
                          <a:effectLst/>
                          <a:sym typeface="Symbol"/>
                        </a:rPr>
                        <a:t></a:t>
                      </a:r>
                      <a:r>
                        <a:rPr lang="en-US" sz="1600" dirty="0">
                          <a:effectLst/>
                        </a:rPr>
                        <a:t>g </a:t>
                      </a:r>
                      <a:r>
                        <a:rPr lang="el-GR" sz="1600" dirty="0">
                          <a:effectLst/>
                        </a:rPr>
                        <a:t>Εκχυλίσματος</a:t>
                      </a:r>
                      <a:r>
                        <a:rPr lang="en-US" sz="1600" dirty="0">
                          <a:effectLst/>
                        </a:rPr>
                        <a:t>)</a:t>
                      </a:r>
                      <a:endParaRPr lang="en-US" sz="16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600" dirty="0">
                          <a:effectLst/>
                          <a:sym typeface="Symbol"/>
                        </a:rPr>
                        <a:t></a:t>
                      </a:r>
                      <a:r>
                        <a:rPr lang="en-US" sz="1600" dirty="0">
                          <a:effectLst/>
                        </a:rPr>
                        <a:t>g </a:t>
                      </a:r>
                      <a:r>
                        <a:rPr lang="el-GR" sz="1600" dirty="0">
                          <a:effectLst/>
                        </a:rPr>
                        <a:t>Φωσφόρου</a:t>
                      </a:r>
                      <a:r>
                        <a:rPr lang="en-US" sz="1600" dirty="0">
                          <a:effectLst/>
                        </a:rPr>
                        <a:t> /100 </a:t>
                      </a:r>
                      <a:r>
                        <a:rPr lang="en-US" sz="1600" dirty="0">
                          <a:effectLst/>
                          <a:sym typeface="Symbol"/>
                        </a:rPr>
                        <a:t></a:t>
                      </a:r>
                      <a:r>
                        <a:rPr lang="en-US" sz="1600" dirty="0">
                          <a:effectLst/>
                        </a:rPr>
                        <a:t>g </a:t>
                      </a:r>
                      <a:r>
                        <a:rPr lang="el-GR" sz="1600" dirty="0">
                          <a:effectLst/>
                        </a:rPr>
                        <a:t>Εκχυλίσματος</a:t>
                      </a:r>
                      <a:endParaRPr lang="en-US" sz="16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600" dirty="0">
                          <a:effectLst/>
                          <a:sym typeface="Symbol"/>
                        </a:rPr>
                        <a:t></a:t>
                      </a:r>
                      <a:r>
                        <a:rPr lang="en-US" sz="1600" dirty="0">
                          <a:effectLst/>
                        </a:rPr>
                        <a:t>g </a:t>
                      </a:r>
                      <a:r>
                        <a:rPr lang="el-GR" sz="1600" dirty="0">
                          <a:effectLst/>
                        </a:rPr>
                        <a:t>Γλυκόζης</a:t>
                      </a:r>
                      <a:r>
                        <a:rPr lang="en-US" sz="1600" dirty="0">
                          <a:effectLst/>
                        </a:rPr>
                        <a:t> /100 </a:t>
                      </a:r>
                      <a:r>
                        <a:rPr lang="en-US" sz="1600" dirty="0">
                          <a:effectLst/>
                          <a:sym typeface="Symbol"/>
                        </a:rPr>
                        <a:t></a:t>
                      </a:r>
                      <a:r>
                        <a:rPr lang="en-US" sz="1600" dirty="0">
                          <a:effectLst/>
                        </a:rPr>
                        <a:t>g </a:t>
                      </a:r>
                      <a:r>
                        <a:rPr lang="el-GR" sz="1600" dirty="0">
                          <a:effectLst/>
                        </a:rPr>
                        <a:t>Εκχυλίσματος</a:t>
                      </a:r>
                      <a:endParaRPr lang="en-US" sz="16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0"/>
                  </a:ext>
                </a:extLst>
              </a:tr>
              <a:tr h="340824">
                <a:tc rowSpan="5">
                  <a:txBody>
                    <a:bodyPr/>
                    <a:lstStyle/>
                    <a:p>
                      <a:pPr marL="0" marR="0" algn="ctr">
                        <a:lnSpc>
                          <a:spcPts val="1700"/>
                        </a:lnSpc>
                        <a:spcBef>
                          <a:spcPts val="0"/>
                        </a:spcBef>
                        <a:spcAft>
                          <a:spcPts val="0"/>
                        </a:spcAft>
                      </a:pPr>
                      <a:r>
                        <a:rPr lang="el-GR" sz="1800" b="1" kern="1200" dirty="0">
                          <a:solidFill>
                            <a:schemeClr val="lt1"/>
                          </a:solidFill>
                          <a:effectLst/>
                          <a:latin typeface="+mn-lt"/>
                          <a:ea typeface="+mn-ea"/>
                          <a:cs typeface="+mn-cs"/>
                        </a:rPr>
                        <a:t>Λευκές ποικιλίες</a:t>
                      </a:r>
                    </a:p>
                    <a:p>
                      <a:pPr marL="0" marR="0" algn="ctr">
                        <a:lnSpc>
                          <a:spcPts val="1700"/>
                        </a:lnSpc>
                        <a:spcBef>
                          <a:spcPts val="0"/>
                        </a:spcBef>
                        <a:spcAft>
                          <a:spcPts val="0"/>
                        </a:spcAft>
                      </a:pPr>
                      <a:r>
                        <a:rPr lang="el-GR" sz="1800" b="1" kern="1200" dirty="0">
                          <a:solidFill>
                            <a:schemeClr val="lt1"/>
                          </a:solidFill>
                          <a:effectLst/>
                          <a:latin typeface="+mn-lt"/>
                          <a:ea typeface="+mn-ea"/>
                          <a:cs typeface="+mn-cs"/>
                        </a:rPr>
                        <a:t>οίνου</a:t>
                      </a:r>
                    </a:p>
                  </a:txBody>
                  <a:tcPr marL="6962" marR="6962" marT="0" marB="0" anchor="ctr"/>
                </a:tc>
                <a:tc>
                  <a:txBody>
                    <a:bodyPr/>
                    <a:lstStyle/>
                    <a:p>
                      <a:pPr marL="0" marR="0" algn="ctr">
                        <a:lnSpc>
                          <a:spcPts val="1700"/>
                        </a:lnSpc>
                        <a:spcBef>
                          <a:spcPts val="0"/>
                        </a:spcBef>
                        <a:spcAft>
                          <a:spcPts val="0"/>
                        </a:spcAft>
                      </a:pPr>
                      <a:r>
                        <a:rPr lang="en-US" sz="1800" dirty="0">
                          <a:effectLst/>
                        </a:rPr>
                        <a:t>TL</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4.32 ± 0.92</a:t>
                      </a:r>
                      <a:r>
                        <a:rPr lang="en-US" sz="1800" kern="1200" baseline="30000" dirty="0">
                          <a:solidFill>
                            <a:schemeClr val="dk1"/>
                          </a:solidFill>
                          <a:effectLst/>
                          <a:latin typeface="+mn-lt"/>
                          <a:ea typeface="+mn-ea"/>
                          <a:cs typeface="+mn-cs"/>
                        </a:rPr>
                        <a:t>a</a:t>
                      </a:r>
                      <a:r>
                        <a:rPr lang="en-US" sz="1800" dirty="0">
                          <a:effectLst/>
                        </a:rPr>
                        <a:t> </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2.61 ± 0.87</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0.014 ± 0.001</a:t>
                      </a:r>
                      <a:r>
                        <a:rPr lang="en-US" sz="1800" baseline="30000" dirty="0">
                          <a:effectLst/>
                        </a:rPr>
                        <a:t>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5.84 ± 2.11</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1"/>
                  </a:ext>
                </a:extLst>
              </a:tr>
              <a:tr h="367042">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1.05 ± 0.13</a:t>
                      </a:r>
                      <a:r>
                        <a:rPr lang="en-US" sz="1800" baseline="30000" dirty="0">
                          <a:effectLst/>
                        </a:rPr>
                        <a:t>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0.47 ± 0.08</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0.277 ± 0.035</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19.33 ± 2.72</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2"/>
                  </a:ext>
                </a:extLst>
              </a:tr>
              <a:tr h="340824">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FII</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24.40 ± 2.62</a:t>
                      </a:r>
                      <a:r>
                        <a:rPr lang="en-US" sz="1800" baseline="30000" dirty="0">
                          <a:effectLst/>
                        </a:rPr>
                        <a:t>b</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9.62 ± 2.27</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0.019 ± 0.002</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6.89 ± 0.65</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3"/>
                  </a:ext>
                </a:extLst>
              </a:tr>
              <a:tr h="340824">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FIIΙ</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11.44 ± 1.41</a:t>
                      </a:r>
                      <a:r>
                        <a:rPr lang="en-US" sz="1800" baseline="30000" dirty="0">
                          <a:effectLst/>
                        </a:rPr>
                        <a:t>c</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14.07 ± 2.23</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0.010 ± 0.001</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0.99 ± 0.16</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4"/>
                  </a:ext>
                </a:extLst>
              </a:tr>
              <a:tr h="340824">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FIV</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0.58 ± 0.04</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0.48 ± 0.07</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0.036 ± 0.004</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1.44 ± 0.24</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5"/>
                  </a:ext>
                </a:extLst>
              </a:tr>
              <a:tr h="340824">
                <a:tc rowSpan="5">
                  <a:txBody>
                    <a:bodyPr/>
                    <a:lstStyle/>
                    <a:p>
                      <a:pPr marL="0" marR="0" algn="ctr">
                        <a:lnSpc>
                          <a:spcPts val="1700"/>
                        </a:lnSpc>
                        <a:spcBef>
                          <a:spcPts val="0"/>
                        </a:spcBef>
                        <a:spcAft>
                          <a:spcPts val="0"/>
                        </a:spcAft>
                      </a:pPr>
                      <a:r>
                        <a:rPr lang="el-GR" sz="1800" b="1" kern="1200" dirty="0">
                          <a:solidFill>
                            <a:schemeClr val="lt1"/>
                          </a:solidFill>
                          <a:effectLst/>
                          <a:latin typeface="+mn-lt"/>
                          <a:ea typeface="+mn-ea"/>
                          <a:cs typeface="+mn-cs"/>
                        </a:rPr>
                        <a:t>Ερυθρές ποικιλίες οίνου</a:t>
                      </a:r>
                      <a:endParaRPr lang="en-US" sz="1800" b="1" kern="1200" dirty="0">
                        <a:solidFill>
                          <a:schemeClr val="lt1"/>
                        </a:solidFill>
                        <a:effectLst/>
                        <a:latin typeface="+mn-lt"/>
                        <a:ea typeface="+mn-ea"/>
                        <a:cs typeface="+mn-cs"/>
                      </a:endParaRPr>
                    </a:p>
                  </a:txBody>
                  <a:tcPr marL="6962" marR="6962" marT="0" marB="0" anchor="ctr"/>
                </a:tc>
                <a:tc>
                  <a:txBody>
                    <a:bodyPr/>
                    <a:lstStyle/>
                    <a:p>
                      <a:pPr marL="0" marR="0" algn="ctr">
                        <a:lnSpc>
                          <a:spcPts val="1700"/>
                        </a:lnSpc>
                        <a:spcBef>
                          <a:spcPts val="0"/>
                        </a:spcBef>
                        <a:spcAft>
                          <a:spcPts val="0"/>
                        </a:spcAft>
                      </a:pPr>
                      <a:r>
                        <a:rPr lang="en-US" sz="1800" dirty="0">
                          <a:effectLst/>
                        </a:rPr>
                        <a:t>TL</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5.18 ± 0.40</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2.11 ± 0.23</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0.011 ± 0.002</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4.67 ± 0.95</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6"/>
                  </a:ext>
                </a:extLst>
              </a:tr>
              <a:tr h="393258">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2.65 ± 0.57</a:t>
                      </a:r>
                      <a:r>
                        <a:rPr lang="en-US" sz="1800" baseline="30000" dirty="0">
                          <a:effectLst/>
                        </a:rPr>
                        <a:t> a, </a:t>
                      </a:r>
                      <a:r>
                        <a:rPr lang="en-US" sz="1800" dirty="0">
                          <a:effectLst/>
                        </a:rPr>
                        <a:t>*</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0.53 ± 0.14</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0.241 ± 0.035</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45.70 ± 12.45</a:t>
                      </a:r>
                      <a:r>
                        <a:rPr lang="en-US" sz="1800" baseline="30000" dirty="0">
                          <a:effectLst/>
                        </a:rPr>
                        <a:t> b</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7"/>
                  </a:ext>
                </a:extLst>
              </a:tr>
              <a:tr h="419476">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FII</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29.64 ± 4.30</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13.68 ± 2.37</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0.031 ± 0.005</a:t>
                      </a:r>
                      <a:r>
                        <a:rPr lang="en-US" sz="1800" baseline="30000" dirty="0">
                          <a:effectLst/>
                        </a:rPr>
                        <a:t> a</a:t>
                      </a:r>
                      <a:r>
                        <a:rPr lang="en-US" sz="1800" dirty="0">
                          <a:effectLst/>
                        </a:rPr>
                        <a:t>, *</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15.07 ± 2.11</a:t>
                      </a:r>
                      <a:r>
                        <a:rPr lang="en-US" sz="1800" baseline="30000" dirty="0">
                          <a:effectLst/>
                        </a:rPr>
                        <a:t> a, </a:t>
                      </a:r>
                      <a:r>
                        <a:rPr lang="en-US" sz="1800" dirty="0">
                          <a:effectLst/>
                        </a:rPr>
                        <a:t>*</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8"/>
                  </a:ext>
                </a:extLst>
              </a:tr>
              <a:tr h="393258">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FIIΙ</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12.84 ± 1.31</a:t>
                      </a:r>
                      <a:r>
                        <a:rPr lang="en-US" sz="1800" baseline="30000" dirty="0">
                          <a:effectLst/>
                        </a:rPr>
                        <a:t>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8.61 ± 1.32</a:t>
                      </a:r>
                      <a:r>
                        <a:rPr lang="en-US" sz="1800" baseline="30000" dirty="0">
                          <a:effectLst/>
                        </a:rPr>
                        <a:t> b, *</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0.012 ± 0.002</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3.24 ± 0.44</a:t>
                      </a:r>
                      <a:r>
                        <a:rPr lang="en-US" sz="1800" baseline="30000" dirty="0">
                          <a:effectLst/>
                        </a:rPr>
                        <a:t> a, </a:t>
                      </a:r>
                      <a:r>
                        <a:rPr lang="en-US" sz="1800" dirty="0">
                          <a:effectLst/>
                        </a:rPr>
                        <a:t>*</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09"/>
                  </a:ext>
                </a:extLst>
              </a:tr>
              <a:tr h="393258">
                <a:tc vMerge="1">
                  <a:txBody>
                    <a:bodyPr/>
                    <a:lstStyle/>
                    <a:p>
                      <a:endParaRPr lang="en-US"/>
                    </a:p>
                  </a:txBody>
                  <a:tcPr/>
                </a:tc>
                <a:tc>
                  <a:txBody>
                    <a:bodyPr/>
                    <a:lstStyle/>
                    <a:p>
                      <a:pPr marL="0" marR="0" algn="ctr">
                        <a:lnSpc>
                          <a:spcPts val="1700"/>
                        </a:lnSpc>
                        <a:spcBef>
                          <a:spcPts val="0"/>
                        </a:spcBef>
                        <a:spcAft>
                          <a:spcPts val="0"/>
                        </a:spcAft>
                      </a:pPr>
                      <a:r>
                        <a:rPr lang="en-US" sz="1800" dirty="0">
                          <a:effectLst/>
                        </a:rPr>
                        <a:t>FIV</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8.72 ± 5.18</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1.28 ± 0.58</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0.040 ± 0.006</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tc>
                  <a:txBody>
                    <a:bodyPr/>
                    <a:lstStyle/>
                    <a:p>
                      <a:pPr marL="0" marR="0" algn="ctr">
                        <a:lnSpc>
                          <a:spcPts val="1700"/>
                        </a:lnSpc>
                        <a:spcBef>
                          <a:spcPts val="0"/>
                        </a:spcBef>
                        <a:spcAft>
                          <a:spcPts val="0"/>
                        </a:spcAft>
                      </a:pPr>
                      <a:r>
                        <a:rPr lang="en-US" sz="1800" dirty="0">
                          <a:effectLst/>
                        </a:rPr>
                        <a:t>46.88 ± 30.50</a:t>
                      </a:r>
                      <a:r>
                        <a:rPr lang="en-US" sz="1800" baseline="30000" dirty="0">
                          <a:effectLst/>
                        </a:rPr>
                        <a:t> a</a:t>
                      </a:r>
                      <a:endParaRPr lang="en-US" sz="1800" dirty="0">
                        <a:solidFill>
                          <a:srgbClr val="000000"/>
                        </a:solidFill>
                        <a:effectLst/>
                        <a:latin typeface="Times New Roman"/>
                        <a:ea typeface="Times New Roman"/>
                        <a:cs typeface="Times New Roman"/>
                      </a:endParaRPr>
                    </a:p>
                  </a:txBody>
                  <a:tcPr marL="6962" marR="6962" marT="0"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941727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094" y="19050"/>
            <a:ext cx="10571998" cy="970450"/>
          </a:xfrm>
        </p:spPr>
        <p:txBody>
          <a:bodyPr/>
          <a:lstStyle/>
          <a:p>
            <a:pPr algn="ctr"/>
            <a:r>
              <a:rPr lang="el-GR" sz="3200" dirty="0" smtClean="0"/>
              <a:t>Χημικοί </a:t>
            </a:r>
            <a:r>
              <a:rPr lang="el-GR" sz="3200" dirty="0"/>
              <a:t>Προσδιορισμοί – Λευκά κρασία</a:t>
            </a:r>
            <a:endParaRPr lang="en-US"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721451597"/>
              </p:ext>
            </p:extLst>
          </p:nvPr>
        </p:nvGraphicFramePr>
        <p:xfrm>
          <a:off x="1143000" y="1408527"/>
          <a:ext cx="10213205" cy="5411373"/>
        </p:xfrm>
        <a:graphic>
          <a:graphicData uri="http://schemas.openxmlformats.org/drawingml/2006/table">
            <a:tbl>
              <a:tblPr firstRow="1" firstCol="1" bandRow="1" bandCol="1">
                <a:tableStyleId>{5C22544A-7EE6-4342-B048-85BDC9FD1C3A}</a:tableStyleId>
              </a:tblPr>
              <a:tblGrid>
                <a:gridCol w="1489018">
                  <a:extLst>
                    <a:ext uri="{9D8B030D-6E8A-4147-A177-3AD203B41FA5}">
                      <a16:colId xmlns="" xmlns:a16="http://schemas.microsoft.com/office/drawing/2014/main" val="20000"/>
                    </a:ext>
                  </a:extLst>
                </a:gridCol>
                <a:gridCol w="1106380">
                  <a:extLst>
                    <a:ext uri="{9D8B030D-6E8A-4147-A177-3AD203B41FA5}">
                      <a16:colId xmlns="" xmlns:a16="http://schemas.microsoft.com/office/drawing/2014/main" val="20001"/>
                    </a:ext>
                  </a:extLst>
                </a:gridCol>
                <a:gridCol w="2585545">
                  <a:extLst>
                    <a:ext uri="{9D8B030D-6E8A-4147-A177-3AD203B41FA5}">
                      <a16:colId xmlns="" xmlns:a16="http://schemas.microsoft.com/office/drawing/2014/main" val="20002"/>
                    </a:ext>
                  </a:extLst>
                </a:gridCol>
                <a:gridCol w="2032042">
                  <a:extLst>
                    <a:ext uri="{9D8B030D-6E8A-4147-A177-3AD203B41FA5}">
                      <a16:colId xmlns="" xmlns:a16="http://schemas.microsoft.com/office/drawing/2014/main" val="20003"/>
                    </a:ext>
                  </a:extLst>
                </a:gridCol>
                <a:gridCol w="1746715">
                  <a:extLst>
                    <a:ext uri="{9D8B030D-6E8A-4147-A177-3AD203B41FA5}">
                      <a16:colId xmlns="" xmlns:a16="http://schemas.microsoft.com/office/drawing/2014/main" val="20004"/>
                    </a:ext>
                  </a:extLst>
                </a:gridCol>
                <a:gridCol w="1253505">
                  <a:extLst>
                    <a:ext uri="{9D8B030D-6E8A-4147-A177-3AD203B41FA5}">
                      <a16:colId xmlns="" xmlns:a16="http://schemas.microsoft.com/office/drawing/2014/main" val="20005"/>
                    </a:ext>
                  </a:extLst>
                </a:gridCol>
              </a:tblGrid>
              <a:tr h="226884">
                <a:tc>
                  <a:txBody>
                    <a:bodyPr/>
                    <a:lstStyle/>
                    <a:p>
                      <a:pPr marL="0" marR="0" algn="ctr">
                        <a:spcBef>
                          <a:spcPts val="0"/>
                        </a:spcBef>
                        <a:spcAft>
                          <a:spcPts val="0"/>
                        </a:spcAft>
                      </a:pPr>
                      <a:r>
                        <a:rPr lang="el-GR" sz="1600" b="1" dirty="0">
                          <a:effectLst/>
                        </a:rPr>
                        <a:t>Ποικιλία</a:t>
                      </a:r>
                      <a:endParaRPr lang="en-US" sz="1600" b="1" dirty="0">
                        <a:effectLst/>
                        <a:latin typeface="Cambria"/>
                        <a:ea typeface="Calibri"/>
                        <a:cs typeface="Times New Roman"/>
                      </a:endParaRPr>
                    </a:p>
                  </a:txBody>
                  <a:tcPr marL="51699" marR="51699" marT="0" marB="0" anchor="ctr"/>
                </a:tc>
                <a:tc>
                  <a:txBody>
                    <a:bodyPr/>
                    <a:lstStyle/>
                    <a:p>
                      <a:pPr marL="0" marR="0" algn="ctr">
                        <a:lnSpc>
                          <a:spcPts val="1300"/>
                        </a:lnSpc>
                        <a:spcBef>
                          <a:spcPts val="0"/>
                        </a:spcBef>
                        <a:spcAft>
                          <a:spcPts val="0"/>
                        </a:spcAft>
                      </a:pPr>
                      <a:r>
                        <a:rPr lang="el-GR" sz="1200" b="1" kern="1200" dirty="0">
                          <a:solidFill>
                            <a:schemeClr val="lt1"/>
                          </a:solidFill>
                          <a:effectLst/>
                          <a:latin typeface="+mn-lt"/>
                          <a:ea typeface="+mn-ea"/>
                          <a:cs typeface="+mn-cs"/>
                        </a:rPr>
                        <a:t>Εκχύλισμα</a:t>
                      </a:r>
                      <a:endParaRPr lang="en-US" sz="1200" b="1" kern="1200" dirty="0">
                        <a:solidFill>
                          <a:schemeClr val="lt1"/>
                        </a:solidFill>
                        <a:effectLst/>
                        <a:latin typeface="+mn-lt"/>
                        <a:ea typeface="+mn-ea"/>
                        <a:cs typeface="+mn-cs"/>
                      </a:endParaRPr>
                    </a:p>
                  </a:txBody>
                  <a:tcPr marL="51699" marR="51699" marT="0" marB="0" anchor="ctr"/>
                </a:tc>
                <a:tc>
                  <a:txBody>
                    <a:bodyPr/>
                    <a:lstStyle/>
                    <a:p>
                      <a:pPr marL="0" marR="0" algn="ctr">
                        <a:spcBef>
                          <a:spcPts val="0"/>
                        </a:spcBef>
                        <a:spcAft>
                          <a:spcPts val="0"/>
                        </a:spcAft>
                      </a:pPr>
                      <a:r>
                        <a:rPr lang="el-GR" sz="1300" b="1" dirty="0">
                          <a:effectLst/>
                        </a:rPr>
                        <a:t>Συνολικά </a:t>
                      </a:r>
                      <a:r>
                        <a:rPr lang="el-GR" sz="1300" b="1" dirty="0" err="1">
                          <a:effectLst/>
                        </a:rPr>
                        <a:t>Φαινολικά</a:t>
                      </a:r>
                      <a:r>
                        <a:rPr lang="el-GR" sz="1300" b="1" dirty="0">
                          <a:effectLst/>
                        </a:rPr>
                        <a:t> Συστατικά</a:t>
                      </a:r>
                      <a:endParaRPr lang="en-US" sz="1300" b="1" dirty="0">
                        <a:effectLst/>
                      </a:endParaRPr>
                    </a:p>
                    <a:p>
                      <a:pPr marL="0" marR="0" algn="ctr">
                        <a:spcBef>
                          <a:spcPts val="0"/>
                        </a:spcBef>
                        <a:spcAft>
                          <a:spcPts val="0"/>
                        </a:spcAft>
                      </a:pPr>
                      <a:r>
                        <a:rPr lang="en-US" sz="1300" b="1" dirty="0">
                          <a:effectLst/>
                        </a:rPr>
                        <a:t>(</a:t>
                      </a:r>
                      <a:r>
                        <a:rPr lang="el-GR" sz="1300" b="1" dirty="0">
                          <a:effectLst/>
                        </a:rPr>
                        <a:t>μ</a:t>
                      </a:r>
                      <a:r>
                        <a:rPr lang="en-US" sz="1300" b="1" dirty="0">
                          <a:effectLst/>
                        </a:rPr>
                        <a:t>g GA/100</a:t>
                      </a:r>
                      <a:r>
                        <a:rPr lang="el-GR" sz="1300" b="1" dirty="0">
                          <a:effectLst/>
                        </a:rPr>
                        <a:t>μ</a:t>
                      </a:r>
                      <a:r>
                        <a:rPr lang="en-US" sz="1300" b="1" dirty="0">
                          <a:effectLst/>
                        </a:rPr>
                        <a:t>g </a:t>
                      </a:r>
                      <a:r>
                        <a:rPr lang="el-GR" sz="1300" b="1" dirty="0">
                          <a:effectLst/>
                        </a:rPr>
                        <a:t>εκχυλίσματος</a:t>
                      </a:r>
                      <a:r>
                        <a:rPr lang="en-US" sz="1300" b="1" dirty="0">
                          <a:effectLst/>
                        </a:rPr>
                        <a:t>)</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l-GR" sz="1300" b="1" dirty="0" err="1">
                          <a:effectLst/>
                        </a:rPr>
                        <a:t>Ορθο-Φαινολικά</a:t>
                      </a:r>
                      <a:r>
                        <a:rPr lang="el-GR" sz="1300" b="1" dirty="0">
                          <a:effectLst/>
                        </a:rPr>
                        <a:t> Συστατικά </a:t>
                      </a:r>
                      <a:r>
                        <a:rPr lang="en-US" sz="1300" b="1" dirty="0">
                          <a:effectLst/>
                        </a:rPr>
                        <a:t>(</a:t>
                      </a:r>
                      <a:r>
                        <a:rPr lang="en-US" sz="1300" b="1" dirty="0" err="1">
                          <a:effectLst/>
                        </a:rPr>
                        <a:t>μg</a:t>
                      </a:r>
                      <a:r>
                        <a:rPr lang="en-US" sz="1300" b="1" dirty="0">
                          <a:effectLst/>
                        </a:rPr>
                        <a:t> </a:t>
                      </a:r>
                      <a:r>
                        <a:rPr lang="el-GR" sz="1300" b="1" dirty="0" err="1">
                          <a:effectLst/>
                        </a:rPr>
                        <a:t>κερκετίνης</a:t>
                      </a:r>
                      <a:r>
                        <a:rPr lang="en-US" sz="1300" b="1" dirty="0">
                          <a:effectLst/>
                        </a:rPr>
                        <a:t>/100 </a:t>
                      </a:r>
                      <a:r>
                        <a:rPr lang="en-US" sz="1300" b="1" dirty="0" err="1">
                          <a:effectLst/>
                        </a:rPr>
                        <a:t>μg</a:t>
                      </a:r>
                      <a:r>
                        <a:rPr lang="en-US" sz="1300" b="1" dirty="0">
                          <a:effectLst/>
                        </a:rPr>
                        <a:t> </a:t>
                      </a:r>
                      <a:r>
                        <a:rPr lang="el-GR" sz="1300" b="1" dirty="0">
                          <a:effectLst/>
                        </a:rPr>
                        <a:t>εκχυλίσματος</a:t>
                      </a:r>
                      <a:r>
                        <a:rPr lang="en-US" sz="1300" b="1" dirty="0">
                          <a:effectLst/>
                        </a:rPr>
                        <a:t>)</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n-US" sz="1300" b="1" dirty="0" err="1">
                          <a:effectLst/>
                        </a:rPr>
                        <a:t>μg</a:t>
                      </a:r>
                      <a:r>
                        <a:rPr lang="en-US" sz="1300" b="1" dirty="0">
                          <a:effectLst/>
                        </a:rPr>
                        <a:t> </a:t>
                      </a:r>
                      <a:endParaRPr lang="el-GR" sz="1300" b="1" dirty="0">
                        <a:effectLst/>
                      </a:endParaRPr>
                    </a:p>
                    <a:p>
                      <a:pPr marL="0" marR="0" algn="ctr">
                        <a:spcBef>
                          <a:spcPts val="0"/>
                        </a:spcBef>
                        <a:spcAft>
                          <a:spcPts val="0"/>
                        </a:spcAft>
                      </a:pPr>
                      <a:r>
                        <a:rPr lang="el-GR" sz="1300" b="1" dirty="0">
                          <a:effectLst/>
                        </a:rPr>
                        <a:t>Φωσφόρου</a:t>
                      </a:r>
                      <a:r>
                        <a:rPr lang="en-US" sz="1300" b="1" dirty="0">
                          <a:effectLst/>
                        </a:rPr>
                        <a:t> /100 </a:t>
                      </a:r>
                      <a:r>
                        <a:rPr lang="en-US" sz="1300" b="1" dirty="0" err="1">
                          <a:effectLst/>
                        </a:rPr>
                        <a:t>μg</a:t>
                      </a:r>
                      <a:r>
                        <a:rPr lang="en-US" sz="1300" b="1" dirty="0">
                          <a:effectLst/>
                        </a:rPr>
                        <a:t> </a:t>
                      </a:r>
                      <a:r>
                        <a:rPr lang="el-GR" sz="1300" b="1" dirty="0">
                          <a:effectLst/>
                        </a:rPr>
                        <a:t>εκχυλίσματος</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n-US" sz="1300" b="1" dirty="0" err="1">
                          <a:effectLst/>
                        </a:rPr>
                        <a:t>μg</a:t>
                      </a:r>
                      <a:r>
                        <a:rPr lang="en-US" sz="1300" b="1" dirty="0">
                          <a:effectLst/>
                        </a:rPr>
                        <a:t> </a:t>
                      </a:r>
                      <a:r>
                        <a:rPr lang="el-GR" sz="1300" b="1" dirty="0">
                          <a:effectLst/>
                        </a:rPr>
                        <a:t>Γλυκόζης</a:t>
                      </a:r>
                      <a:r>
                        <a:rPr lang="en-US" sz="1300" b="1" dirty="0">
                          <a:effectLst/>
                        </a:rPr>
                        <a:t> /100 </a:t>
                      </a:r>
                      <a:r>
                        <a:rPr lang="en-US" sz="1300" b="1" dirty="0" err="1">
                          <a:effectLst/>
                        </a:rPr>
                        <a:t>μg</a:t>
                      </a:r>
                      <a:r>
                        <a:rPr lang="en-US" sz="1300" b="1" dirty="0">
                          <a:effectLst/>
                        </a:rPr>
                        <a:t> </a:t>
                      </a:r>
                      <a:r>
                        <a:rPr lang="el-GR" sz="1300" b="1" dirty="0">
                          <a:effectLst/>
                        </a:rPr>
                        <a:t>εκχυλίσματος</a:t>
                      </a:r>
                      <a:endParaRPr lang="en-US" sz="1300" b="1" dirty="0">
                        <a:effectLst/>
                        <a:latin typeface="Cambria"/>
                        <a:ea typeface="Calibri"/>
                        <a:cs typeface="Times New Roman"/>
                      </a:endParaRPr>
                    </a:p>
                  </a:txBody>
                  <a:tcPr marL="51699" marR="51699" marT="0" marB="0" anchor="ctr"/>
                </a:tc>
                <a:extLst>
                  <a:ext uri="{0D108BD9-81ED-4DB2-BD59-A6C34878D82A}">
                    <a16:rowId xmlns="" xmlns:a16="http://schemas.microsoft.com/office/drawing/2014/main" val="10000"/>
                  </a:ext>
                </a:extLst>
              </a:tr>
              <a:tr h="137864">
                <a:tc rowSpan="5">
                  <a:txBody>
                    <a:bodyPr/>
                    <a:lstStyle/>
                    <a:p>
                      <a:pPr marL="0" marR="0" algn="ctr">
                        <a:spcBef>
                          <a:spcPts val="0"/>
                        </a:spcBef>
                        <a:spcAft>
                          <a:spcPts val="0"/>
                        </a:spcAft>
                      </a:pPr>
                      <a:r>
                        <a:rPr lang="el-GR" sz="1600" b="1" dirty="0">
                          <a:effectLst/>
                          <a:latin typeface="+mn-lt"/>
                        </a:rPr>
                        <a:t>Ρομπόλα</a:t>
                      </a:r>
                    </a:p>
                    <a:p>
                      <a:pPr marL="0" marR="0" algn="ctr">
                        <a:spcBef>
                          <a:spcPts val="0"/>
                        </a:spcBef>
                        <a:spcAft>
                          <a:spcPts val="0"/>
                        </a:spcAft>
                      </a:pPr>
                      <a:r>
                        <a:rPr lang="el-GR" sz="1600" b="1" dirty="0" err="1">
                          <a:effectLst/>
                          <a:latin typeface="+mn-lt"/>
                        </a:rPr>
                        <a:t>Κεφαλονίας</a:t>
                      </a:r>
                      <a:endParaRPr lang="el-GR" sz="1600" b="1" dirty="0">
                        <a:effectLst/>
                        <a:latin typeface="+mn-lt"/>
                      </a:endParaRPr>
                    </a:p>
                  </a:txBody>
                  <a:tcPr marL="51699" marR="51699" marT="0" marB="0" anchor="ctr"/>
                </a:tc>
                <a:tc>
                  <a:txBody>
                    <a:bodyPr/>
                    <a:lstStyle/>
                    <a:p>
                      <a:pPr marL="0" marR="0" algn="ctr">
                        <a:spcBef>
                          <a:spcPts val="0"/>
                        </a:spcBef>
                        <a:spcAft>
                          <a:spcPts val="0"/>
                        </a:spcAft>
                      </a:pPr>
                      <a:r>
                        <a:rPr lang="en-US" sz="1200" b="0" dirty="0">
                          <a:effectLst/>
                        </a:rPr>
                        <a:t>TL</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1.98±0.23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0.43±0.02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0.010±0.002</a:t>
                      </a:r>
                      <a:r>
                        <a:rPr lang="en-US" sz="1200" b="0" baseline="30000">
                          <a:effectLst/>
                        </a:rPr>
                        <a:t>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2.72±0.08</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1"/>
                  </a:ext>
                </a:extLst>
              </a:tr>
              <a:tr h="137864">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1.05±0.33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0.31±0.01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0.277±0.030</a:t>
                      </a:r>
                      <a:r>
                        <a:rPr lang="en-US" sz="1200" b="0" baseline="30000">
                          <a:effectLst/>
                        </a:rPr>
                        <a:t>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dirty="0">
                          <a:effectLst/>
                        </a:rPr>
                        <a:t>23.63±0.32</a:t>
                      </a:r>
                      <a:r>
                        <a:rPr lang="en-US" sz="1200" b="0" baseline="30000" dirty="0">
                          <a:effectLst/>
                        </a:rPr>
                        <a:t>b</a:t>
                      </a:r>
                      <a:endParaRPr lang="en-US" sz="1200" b="0" dirty="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2"/>
                  </a:ext>
                </a:extLst>
              </a:tr>
              <a:tr h="137864">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18.24±2.31</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4.43±0.05</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0.017±0.001</a:t>
                      </a:r>
                      <a:r>
                        <a:rPr lang="en-US" sz="1200" b="0" baseline="30000">
                          <a:effectLst/>
                        </a:rPr>
                        <a:t>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dirty="0">
                          <a:effectLst/>
                        </a:rPr>
                        <a:t>5.56±0.3</a:t>
                      </a:r>
                      <a:r>
                        <a:rPr lang="en-US" sz="1200" b="0" baseline="30000" dirty="0">
                          <a:effectLst/>
                        </a:rPr>
                        <a:t>c</a:t>
                      </a:r>
                      <a:endParaRPr lang="en-US" sz="1200" b="0" dirty="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3"/>
                  </a:ext>
                </a:extLst>
              </a:tr>
              <a:tr h="137864">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6.09±0.99</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7.26±0.50</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0.007±0.001</a:t>
                      </a:r>
                      <a:r>
                        <a:rPr lang="en-US" sz="1200" b="0" baseline="30000">
                          <a:effectLst/>
                        </a:rPr>
                        <a:t>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0.50±0.16</a:t>
                      </a:r>
                      <a:r>
                        <a:rPr lang="en-US" sz="1200" b="0" baseline="30000">
                          <a:effectLst/>
                        </a:rPr>
                        <a:t>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4"/>
                  </a:ext>
                </a:extLst>
              </a:tr>
              <a:tr h="137864">
                <a:tc vMerge="1">
                  <a:txBody>
                    <a:bodyPr/>
                    <a:lstStyle/>
                    <a:p>
                      <a:endParaRPr lang="en-US"/>
                    </a:p>
                  </a:txBody>
                  <a:tcPr/>
                </a:tc>
                <a:tc>
                  <a:txBody>
                    <a:bodyPr/>
                    <a:lstStyle/>
                    <a:p>
                      <a:pPr marL="0" marR="0" algn="ctr">
                        <a:spcBef>
                          <a:spcPts val="0"/>
                        </a:spcBef>
                        <a:spcAft>
                          <a:spcPts val="0"/>
                        </a:spcAft>
                      </a:pPr>
                      <a:r>
                        <a:rPr lang="en-US" sz="1200" b="0" dirty="0">
                          <a:effectLst/>
                        </a:rPr>
                        <a:t>FIV</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0.43±0.02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0.22±0.01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0.042±0.001</a:t>
                      </a:r>
                      <a:r>
                        <a:rPr lang="en-US" sz="1200" b="0" baseline="30000">
                          <a:effectLst/>
                        </a:rPr>
                        <a:t>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2.86±0.07</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5"/>
                  </a:ext>
                </a:extLst>
              </a:tr>
              <a:tr h="146002">
                <a:tc rowSpan="5">
                  <a:txBody>
                    <a:bodyPr/>
                    <a:lstStyle/>
                    <a:p>
                      <a:pPr marL="0" marR="0" algn="ctr">
                        <a:spcBef>
                          <a:spcPts val="0"/>
                        </a:spcBef>
                        <a:spcAft>
                          <a:spcPts val="650"/>
                        </a:spcAft>
                      </a:pPr>
                      <a:r>
                        <a:rPr lang="el-GR" sz="1600" b="1" dirty="0" err="1">
                          <a:effectLst/>
                          <a:latin typeface="+mn-lt"/>
                          <a:ea typeface="Calibri"/>
                          <a:cs typeface="Times New Roman"/>
                        </a:rPr>
                        <a:t>Τσαούσι</a:t>
                      </a:r>
                      <a:endParaRPr lang="en-US" sz="1600" b="1" dirty="0">
                        <a:effectLst/>
                        <a:latin typeface="+mn-lt"/>
                        <a:ea typeface="Calibri"/>
                        <a:cs typeface="Times New Roman"/>
                      </a:endParaRPr>
                    </a:p>
                  </a:txBody>
                  <a:tcPr marL="51699" marR="51699" marT="0" marB="0" anchor="ctr"/>
                </a:tc>
                <a:tc>
                  <a:txBody>
                    <a:bodyPr/>
                    <a:lstStyle/>
                    <a:p>
                      <a:pPr marL="0" marR="0" algn="ctr">
                        <a:spcBef>
                          <a:spcPts val="0"/>
                        </a:spcBef>
                        <a:spcAft>
                          <a:spcPts val="0"/>
                        </a:spcAft>
                      </a:pPr>
                      <a:r>
                        <a:rPr lang="en-US" sz="1200" b="0" dirty="0">
                          <a:effectLst/>
                        </a:rPr>
                        <a:t>TL</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3.16±0.32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0.73±0.02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0.014±0.002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1.65</a:t>
                      </a:r>
                      <a:r>
                        <a:rPr lang="en-US" sz="1200" b="0">
                          <a:effectLst/>
                        </a:rPr>
                        <a:t>±</a:t>
                      </a:r>
                      <a:r>
                        <a:rPr lang="el-GR" sz="1200" b="0">
                          <a:effectLst/>
                        </a:rPr>
                        <a:t>0.01</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6"/>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dirty="0">
                          <a:effectLst/>
                        </a:rPr>
                        <a:t>0.86±0.03</a:t>
                      </a:r>
                      <a:r>
                        <a:rPr lang="en-US" sz="1200" b="0" baseline="30000" dirty="0">
                          <a:effectLst/>
                        </a:rPr>
                        <a:t> a</a:t>
                      </a:r>
                      <a:endParaRPr lang="en-US" sz="1200" b="0" dirty="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0.31±0.00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0.368±0.056</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13.63</a:t>
                      </a:r>
                      <a:r>
                        <a:rPr lang="en-US" sz="1200" b="0">
                          <a:effectLst/>
                        </a:rPr>
                        <a:t>±</a:t>
                      </a:r>
                      <a:r>
                        <a:rPr lang="el-GR" sz="1200" b="0">
                          <a:effectLst/>
                        </a:rPr>
                        <a:t>1.75</a:t>
                      </a:r>
                      <a:r>
                        <a:rPr lang="en-US" sz="1200" b="0" baseline="30000">
                          <a:effectLst/>
                        </a:rPr>
                        <a:t>b</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7"/>
                  </a:ext>
                </a:extLst>
              </a:tr>
              <a:tr h="114886">
                <a:tc vMerge="1">
                  <a:txBody>
                    <a:bodyPr/>
                    <a:lstStyle/>
                    <a:p>
                      <a:endParaRPr lang="en-US"/>
                    </a:p>
                  </a:txBody>
                  <a:tcPr/>
                </a:tc>
                <a:tc>
                  <a:txBody>
                    <a:bodyPr/>
                    <a:lstStyle/>
                    <a:p>
                      <a:pPr marL="0" marR="0" algn="ctr">
                        <a:spcBef>
                          <a:spcPts val="0"/>
                        </a:spcBef>
                        <a:spcAft>
                          <a:spcPts val="0"/>
                        </a:spcAft>
                      </a:pPr>
                      <a:r>
                        <a:rPr lang="en-US" sz="1200" b="0" dirty="0">
                          <a:effectLst/>
                        </a:rPr>
                        <a:t>FII</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30.45±3.90</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3.54±0.36</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0.031±0.003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5.06</a:t>
                      </a:r>
                      <a:r>
                        <a:rPr lang="en-US" sz="1200" b="0">
                          <a:effectLst/>
                        </a:rPr>
                        <a:t>±</a:t>
                      </a:r>
                      <a:r>
                        <a:rPr lang="el-GR" sz="1200" b="0">
                          <a:effectLst/>
                        </a:rPr>
                        <a:t>0.78</a:t>
                      </a:r>
                      <a:r>
                        <a:rPr lang="en-US" sz="1200" b="0" baseline="30000">
                          <a:effectLst/>
                        </a:rPr>
                        <a:t>c</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8"/>
                  </a:ext>
                </a:extLst>
              </a:tr>
              <a:tr h="114886">
                <a:tc vMerge="1">
                  <a:txBody>
                    <a:bodyPr/>
                    <a:lstStyle/>
                    <a:p>
                      <a:endParaRPr lang="en-US"/>
                    </a:p>
                  </a:txBody>
                  <a:tcPr/>
                </a:tc>
                <a:tc>
                  <a:txBody>
                    <a:bodyPr/>
                    <a:lstStyle/>
                    <a:p>
                      <a:pPr marL="0" marR="0" algn="ctr">
                        <a:spcBef>
                          <a:spcPts val="0"/>
                        </a:spcBef>
                        <a:spcAft>
                          <a:spcPts val="0"/>
                        </a:spcAft>
                      </a:pPr>
                      <a:r>
                        <a:rPr lang="en-US" sz="1200" b="0" dirty="0">
                          <a:effectLst/>
                        </a:rPr>
                        <a:t>FIIΙ</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10.38±0.94</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13.00±0.69</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0.004±0.001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0.49</a:t>
                      </a:r>
                      <a:r>
                        <a:rPr lang="en-US" sz="1200" b="0">
                          <a:effectLst/>
                        </a:rPr>
                        <a:t>±</a:t>
                      </a:r>
                      <a:r>
                        <a:rPr lang="el-GR" sz="1200" b="0">
                          <a:effectLst/>
                        </a:rPr>
                        <a:t>0.04</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09"/>
                  </a:ext>
                </a:extLst>
              </a:tr>
              <a:tr h="114886">
                <a:tc vMerge="1">
                  <a:txBody>
                    <a:bodyPr/>
                    <a:lstStyle/>
                    <a:p>
                      <a:endParaRPr lang="en-US"/>
                    </a:p>
                  </a:txBody>
                  <a:tcPr/>
                </a:tc>
                <a:tc>
                  <a:txBody>
                    <a:bodyPr/>
                    <a:lstStyle/>
                    <a:p>
                      <a:pPr marL="0" marR="0" algn="ctr">
                        <a:spcBef>
                          <a:spcPts val="0"/>
                        </a:spcBef>
                        <a:spcAft>
                          <a:spcPts val="0"/>
                        </a:spcAft>
                      </a:pPr>
                      <a:r>
                        <a:rPr lang="en-US" sz="1200" b="0" dirty="0">
                          <a:effectLst/>
                        </a:rPr>
                        <a:t>FIV</a:t>
                      </a:r>
                      <a:endParaRPr lang="en-US" sz="1200" b="0" dirty="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0.51±0.00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0.39±0.01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0.024±0.001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0.87</a:t>
                      </a:r>
                      <a:r>
                        <a:rPr lang="en-US" sz="1200" b="0">
                          <a:effectLst/>
                        </a:rPr>
                        <a:t>±</a:t>
                      </a:r>
                      <a:r>
                        <a:rPr lang="el-GR" sz="1200" b="0">
                          <a:effectLst/>
                        </a:rPr>
                        <a:t>0.06</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0"/>
                  </a:ext>
                </a:extLst>
              </a:tr>
              <a:tr h="114886">
                <a:tc rowSpan="5">
                  <a:txBody>
                    <a:bodyPr/>
                    <a:lstStyle/>
                    <a:p>
                      <a:pPr marL="0" marR="0" algn="ctr">
                        <a:spcBef>
                          <a:spcPts val="0"/>
                        </a:spcBef>
                        <a:spcAft>
                          <a:spcPts val="0"/>
                        </a:spcAft>
                      </a:pPr>
                      <a:r>
                        <a:rPr lang="en-US" sz="1600" b="1" dirty="0">
                          <a:effectLst/>
                          <a:latin typeface="+mn-lt"/>
                        </a:rPr>
                        <a:t>Ka</a:t>
                      </a:r>
                      <a:r>
                        <a:rPr lang="el-GR" sz="1600" b="1" dirty="0" err="1">
                          <a:effectLst/>
                          <a:latin typeface="+mn-lt"/>
                        </a:rPr>
                        <a:t>κοτρύγης</a:t>
                      </a:r>
                      <a:endParaRPr lang="en-US" sz="1600" b="1" dirty="0">
                        <a:effectLst/>
                        <a:latin typeface="+mn-lt"/>
                        <a:ea typeface="Calibri"/>
                        <a:cs typeface="Times New Roman"/>
                      </a:endParaRPr>
                    </a:p>
                  </a:txBody>
                  <a:tcPr marL="51699" marR="51699"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7.11±0.97</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7.03±0.23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0.022±0.001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3.10±0.13</a:t>
                      </a:r>
                      <a:r>
                        <a:rPr lang="en-US" sz="1200" b="0" baseline="30000">
                          <a:effectLst/>
                        </a:rPr>
                        <a:t>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1"/>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1.88±0.13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0.79±0.01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0.438±0.027</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14.02±0.13</a:t>
                      </a:r>
                      <a:r>
                        <a:rPr lang="en-US" sz="1200" b="0" baseline="30000">
                          <a:effectLst/>
                        </a:rPr>
                        <a:t>b</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2"/>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36.63±0.23</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20.50±2.31</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0.029±0.000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8.71±0.18</a:t>
                      </a:r>
                      <a:r>
                        <a:rPr lang="en-US" sz="1200" b="0" baseline="30000">
                          <a:effectLst/>
                        </a:rPr>
                        <a:t>c</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3"/>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17.21±3.75</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24.91±2.23</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0.019±0.002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1.33±0.05</a:t>
                      </a:r>
                      <a:r>
                        <a:rPr lang="en-US" sz="1200" b="0" baseline="30000">
                          <a:effectLst/>
                        </a:rPr>
                        <a:t>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4"/>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0.65±0.01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0.45±0.00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0.037±0.000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1.04±0.13</a:t>
                      </a:r>
                      <a:r>
                        <a:rPr lang="en-US" sz="1200" b="0" baseline="30000">
                          <a:effectLst/>
                        </a:rPr>
                        <a:t>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5"/>
                  </a:ext>
                </a:extLst>
              </a:tr>
              <a:tr h="114886">
                <a:tc rowSpan="5">
                  <a:txBody>
                    <a:bodyPr/>
                    <a:lstStyle/>
                    <a:p>
                      <a:pPr marL="0" marR="0" algn="ctr">
                        <a:spcBef>
                          <a:spcPts val="0"/>
                        </a:spcBef>
                        <a:spcAft>
                          <a:spcPts val="0"/>
                        </a:spcAft>
                      </a:pPr>
                      <a:r>
                        <a:rPr lang="en-US" sz="1600" b="1" dirty="0">
                          <a:effectLst/>
                          <a:latin typeface="+mn-lt"/>
                        </a:rPr>
                        <a:t>M</a:t>
                      </a:r>
                      <a:r>
                        <a:rPr lang="el-GR" sz="1600" b="1" dirty="0" err="1">
                          <a:effectLst/>
                          <a:latin typeface="+mn-lt"/>
                        </a:rPr>
                        <a:t>οσχάτο</a:t>
                      </a:r>
                      <a:r>
                        <a:rPr lang="el-GR" sz="1600" b="1" dirty="0">
                          <a:effectLst/>
                          <a:latin typeface="+mn-lt"/>
                        </a:rPr>
                        <a:t> Κεφαλονιάς</a:t>
                      </a:r>
                      <a:endParaRPr lang="en-US" sz="1600" b="1" dirty="0">
                        <a:effectLst/>
                        <a:latin typeface="+mn-lt"/>
                        <a:ea typeface="Calibri"/>
                        <a:cs typeface="Times New Roman"/>
                      </a:endParaRPr>
                    </a:p>
                  </a:txBody>
                  <a:tcPr marL="51699" marR="51699"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1.30±0.00</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0.56</a:t>
                      </a:r>
                      <a:r>
                        <a:rPr lang="en-US" sz="1200" b="0">
                          <a:effectLst/>
                        </a:rPr>
                        <a:t>±</a:t>
                      </a:r>
                      <a:r>
                        <a:rPr lang="el-GR" sz="1200" b="0">
                          <a:effectLst/>
                        </a:rPr>
                        <a:t>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0.006±0.00</a:t>
                      </a:r>
                      <a:r>
                        <a:rPr lang="el-GR" sz="1200" b="0">
                          <a:effectLst/>
                        </a:rPr>
                        <a:t>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18.40±1.41</a:t>
                      </a:r>
                      <a:r>
                        <a:rPr lang="en-US" sz="1200" b="0" baseline="30000">
                          <a:effectLst/>
                        </a:rPr>
                        <a:t> 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6"/>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0.44±0.01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0.05</a:t>
                      </a:r>
                      <a:r>
                        <a:rPr lang="en-US" sz="1200" b="0">
                          <a:effectLst/>
                        </a:rPr>
                        <a:t>±0.01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0.100±0.001</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37.75±0.21</a:t>
                      </a:r>
                      <a:r>
                        <a:rPr lang="en-US" sz="1200" b="0" baseline="30000">
                          <a:effectLst/>
                        </a:rPr>
                        <a:t> b</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7"/>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19.04±0.06</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4.97±0.08</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0.014±0.001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9.70±0.28</a:t>
                      </a:r>
                      <a:r>
                        <a:rPr lang="en-US" sz="1200" b="0" baseline="30000">
                          <a:effectLst/>
                        </a:rPr>
                        <a:t> c</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8"/>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7.90±0.95</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20.58±2.80</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0.011±0.001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1.90±0.00</a:t>
                      </a:r>
                      <a:r>
                        <a:rPr lang="en-US" sz="1200" b="0" baseline="30000">
                          <a:effectLst/>
                        </a:rPr>
                        <a:t> 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19"/>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0.76±0.03</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0.87</a:t>
                      </a:r>
                      <a:r>
                        <a:rPr lang="en-US" sz="1200" b="0">
                          <a:effectLst/>
                        </a:rPr>
                        <a:t>±</a:t>
                      </a:r>
                      <a:r>
                        <a:rPr lang="el-GR" sz="1200" b="0">
                          <a:effectLst/>
                        </a:rPr>
                        <a:t>0.09</a:t>
                      </a:r>
                      <a:r>
                        <a:rPr lang="en-US" sz="1200" b="0" baseline="30000">
                          <a:effectLst/>
                        </a:rPr>
                        <a:t> a</a:t>
                      </a:r>
                      <a:r>
                        <a:rPr lang="el-GR" sz="1200" b="0" baseline="30000">
                          <a:effectLst/>
                        </a:rPr>
                        <a:t>, </a:t>
                      </a:r>
                      <a:r>
                        <a:rPr lang="en-US" sz="1200" b="0" baseline="30000">
                          <a:effectLst/>
                        </a:rPr>
                        <a:t>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0.045</a:t>
                      </a:r>
                      <a:r>
                        <a:rPr lang="en-US" sz="1200" b="0">
                          <a:effectLst/>
                        </a:rPr>
                        <a:t>±</a:t>
                      </a:r>
                      <a:r>
                        <a:rPr lang="el-GR" sz="1200" b="0">
                          <a:effectLst/>
                        </a:rPr>
                        <a:t>0.013</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2.15±0.21</a:t>
                      </a:r>
                      <a:r>
                        <a:rPr lang="en-US" sz="1200" b="0" baseline="30000">
                          <a:effectLst/>
                        </a:rPr>
                        <a:t> 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0"/>
                  </a:ext>
                </a:extLst>
              </a:tr>
              <a:tr h="114886">
                <a:tc rowSpan="5">
                  <a:txBody>
                    <a:bodyPr/>
                    <a:lstStyle/>
                    <a:p>
                      <a:pPr marL="0" marR="0" algn="ctr">
                        <a:spcBef>
                          <a:spcPts val="0"/>
                        </a:spcBef>
                        <a:spcAft>
                          <a:spcPts val="0"/>
                        </a:spcAft>
                      </a:pPr>
                      <a:r>
                        <a:rPr lang="el-GR" sz="1600" b="1" dirty="0">
                          <a:effectLst/>
                          <a:latin typeface="+mn-lt"/>
                          <a:ea typeface="Calibri"/>
                          <a:cs typeface="Times New Roman"/>
                        </a:rPr>
                        <a:t>Λευκό </a:t>
                      </a:r>
                      <a:r>
                        <a:rPr lang="el-GR" sz="1600" b="1" dirty="0" err="1">
                          <a:effectLst/>
                          <a:latin typeface="+mn-lt"/>
                          <a:ea typeface="Calibri"/>
                          <a:cs typeface="Times New Roman"/>
                        </a:rPr>
                        <a:t>Θειακό</a:t>
                      </a:r>
                      <a:endParaRPr lang="en-US" sz="1600" b="1" dirty="0">
                        <a:effectLst/>
                        <a:latin typeface="+mn-lt"/>
                        <a:ea typeface="Calibri"/>
                        <a:cs typeface="Times New Roman"/>
                      </a:endParaRPr>
                    </a:p>
                  </a:txBody>
                  <a:tcPr marL="51699" marR="51699"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8.05±0.49</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5.35</a:t>
                      </a:r>
                      <a:r>
                        <a:rPr lang="en-US" sz="1200" b="0">
                          <a:effectLst/>
                        </a:rPr>
                        <a:t>±</a:t>
                      </a:r>
                      <a:r>
                        <a:rPr lang="el-GR" sz="1200" b="0">
                          <a:effectLst/>
                        </a:rPr>
                        <a:t>0.32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0.012</a:t>
                      </a:r>
                      <a:r>
                        <a:rPr lang="en-US" sz="1200" b="0">
                          <a:effectLst/>
                        </a:rPr>
                        <a:t>±</a:t>
                      </a:r>
                      <a:r>
                        <a:rPr lang="el-GR" sz="1200" b="0">
                          <a:effectLst/>
                        </a:rPr>
                        <a:t>0.002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3.35±0.07</a:t>
                      </a:r>
                      <a:r>
                        <a:rPr lang="en-US" sz="1200" b="0" baseline="30000">
                          <a:effectLst/>
                        </a:rPr>
                        <a:t> 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1"/>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1.03±0.12</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0.69</a:t>
                      </a:r>
                      <a:r>
                        <a:rPr lang="en-US" sz="1200" b="0">
                          <a:effectLst/>
                        </a:rPr>
                        <a:t>±</a:t>
                      </a:r>
                      <a:r>
                        <a:rPr lang="el-GR" sz="1200" b="0">
                          <a:effectLst/>
                        </a:rPr>
                        <a:t>0.05</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a:t>
                      </a:r>
                      <a:r>
                        <a:rPr lang="en-US" sz="1200" b="0">
                          <a:effectLst/>
                        </a:rPr>
                        <a:t>175±</a:t>
                      </a:r>
                      <a:r>
                        <a:rPr lang="el-GR" sz="1200" b="0">
                          <a:effectLst/>
                        </a:rPr>
                        <a:t>0.0</a:t>
                      </a:r>
                      <a:r>
                        <a:rPr lang="en-US" sz="1200" b="0">
                          <a:effectLst/>
                        </a:rPr>
                        <a:t>43</a:t>
                      </a:r>
                      <a:r>
                        <a:rPr lang="en-US" sz="1200" b="0" baseline="30000">
                          <a:effectLst/>
                        </a:rPr>
                        <a:t> b</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13.48±0.84</a:t>
                      </a:r>
                      <a:r>
                        <a:rPr lang="en-US" sz="1200" b="0" baseline="30000">
                          <a:effectLst/>
                        </a:rPr>
                        <a:t> b</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2"/>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17.65±</a:t>
                      </a:r>
                      <a:r>
                        <a:rPr lang="el-GR" sz="1200" b="0">
                          <a:effectLst/>
                        </a:rPr>
                        <a:t>0</a:t>
                      </a:r>
                      <a:r>
                        <a:rPr lang="en-US" sz="1200" b="0">
                          <a:effectLst/>
                        </a:rPr>
                        <a:t>.07</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14.65</a:t>
                      </a:r>
                      <a:r>
                        <a:rPr lang="en-US" sz="1200" b="0">
                          <a:effectLst/>
                        </a:rPr>
                        <a:t>±</a:t>
                      </a:r>
                      <a:r>
                        <a:rPr lang="el-GR" sz="1200" b="0">
                          <a:effectLst/>
                        </a:rPr>
                        <a:t>0.01</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0.010</a:t>
                      </a:r>
                      <a:r>
                        <a:rPr lang="en-US" sz="1200" b="0">
                          <a:effectLst/>
                        </a:rPr>
                        <a:t>±</a:t>
                      </a:r>
                      <a:r>
                        <a:rPr lang="el-GR" sz="1200" b="0">
                          <a:effectLst/>
                        </a:rPr>
                        <a:t>0.001</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5.45±0.07</a:t>
                      </a:r>
                      <a:r>
                        <a:rPr lang="en-US" sz="1200" b="0" baseline="30000">
                          <a:effectLst/>
                        </a:rPr>
                        <a:t> a</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3"/>
                  </a:ext>
                </a:extLst>
              </a:tr>
              <a:tr h="229773">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a:effectLst/>
                        </a:rPr>
                        <a:t>17.17±</a:t>
                      </a:r>
                      <a:r>
                        <a:rPr lang="el-GR" sz="1200" b="0">
                          <a:effectLst/>
                        </a:rPr>
                        <a:t>0</a:t>
                      </a:r>
                      <a:r>
                        <a:rPr lang="en-US" sz="1200" b="0">
                          <a:effectLst/>
                        </a:rPr>
                        <a:t>.7</a:t>
                      </a:r>
                      <a:r>
                        <a:rPr lang="el-GR" sz="1200" b="0">
                          <a:effectLst/>
                        </a:rPr>
                        <a:t>1</a:t>
                      </a:r>
                      <a:r>
                        <a:rPr lang="en-US" sz="1200" b="0" baseline="30000">
                          <a:effectLst/>
                        </a:rPr>
                        <a:t> c</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8.00</a:t>
                      </a:r>
                      <a:r>
                        <a:rPr lang="en-US" sz="1200" b="0">
                          <a:effectLst/>
                        </a:rPr>
                        <a:t>±</a:t>
                      </a:r>
                      <a:r>
                        <a:rPr lang="el-GR" sz="1200" b="0">
                          <a:effectLst/>
                        </a:rPr>
                        <a:t>0.17</a:t>
                      </a:r>
                      <a:r>
                        <a:rPr lang="en-US" sz="1200" b="0" baseline="30000">
                          <a:effectLst/>
                        </a:rPr>
                        <a:t> d</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0.010</a:t>
                      </a:r>
                      <a:r>
                        <a:rPr lang="en-US" sz="1200" b="0">
                          <a:effectLst/>
                        </a:rPr>
                        <a:t>±</a:t>
                      </a:r>
                      <a:r>
                        <a:rPr lang="el-GR" sz="1200" b="0">
                          <a:effectLst/>
                        </a:rPr>
                        <a:t>0.002</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a:effectLst/>
                        </a:rPr>
                        <a:t>1.25±0.07</a:t>
                      </a:r>
                      <a:r>
                        <a:rPr lang="en-US" sz="1200" b="0" baseline="30000">
                          <a:effectLst/>
                        </a:rPr>
                        <a:t> a, d</a:t>
                      </a:r>
                      <a:endParaRPr lang="en-US" sz="1200" b="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4"/>
                  </a:ext>
                </a:extLst>
              </a:tr>
              <a:tr h="114886">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1699" marR="51699" marT="0" marB="0"/>
                </a:tc>
                <a:tc>
                  <a:txBody>
                    <a:bodyPr/>
                    <a:lstStyle/>
                    <a:p>
                      <a:pPr marL="0" marR="0" algn="ctr">
                        <a:spcBef>
                          <a:spcPts val="0"/>
                        </a:spcBef>
                        <a:spcAft>
                          <a:spcPts val="0"/>
                        </a:spcAft>
                      </a:pPr>
                      <a:r>
                        <a:rPr lang="en-US" sz="1200" b="0" dirty="0">
                          <a:effectLst/>
                        </a:rPr>
                        <a:t>0.57±0.01</a:t>
                      </a:r>
                      <a:r>
                        <a:rPr lang="en-US" sz="1200" b="0" baseline="30000" dirty="0">
                          <a:effectLst/>
                        </a:rPr>
                        <a:t> b</a:t>
                      </a:r>
                      <a:endParaRPr lang="en-US" sz="1200" b="0" dirty="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dirty="0">
                          <a:effectLst/>
                        </a:rPr>
                        <a:t>0.47</a:t>
                      </a:r>
                      <a:r>
                        <a:rPr lang="en-US" sz="1200" b="0" dirty="0">
                          <a:effectLst/>
                        </a:rPr>
                        <a:t>±</a:t>
                      </a:r>
                      <a:r>
                        <a:rPr lang="el-GR" sz="1200" b="0" dirty="0">
                          <a:effectLst/>
                        </a:rPr>
                        <a:t>0.07</a:t>
                      </a:r>
                      <a:r>
                        <a:rPr lang="en-US" sz="1200" b="0" baseline="30000" dirty="0">
                          <a:effectLst/>
                        </a:rPr>
                        <a:t> b</a:t>
                      </a:r>
                      <a:endParaRPr lang="en-US" sz="1200" b="0" dirty="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l-GR" sz="1200" b="0">
                          <a:effectLst/>
                        </a:rPr>
                        <a:t>0.030</a:t>
                      </a:r>
                      <a:r>
                        <a:rPr lang="en-US" sz="1200" b="0">
                          <a:effectLst/>
                        </a:rPr>
                        <a:t>±</a:t>
                      </a:r>
                      <a:r>
                        <a:rPr lang="el-GR" sz="1200" b="0">
                          <a:effectLst/>
                        </a:rPr>
                        <a:t>0.028</a:t>
                      </a:r>
                      <a:r>
                        <a:rPr lang="en-US" sz="1200" b="0" baseline="30000">
                          <a:effectLst/>
                        </a:rPr>
                        <a:t> a</a:t>
                      </a:r>
                      <a:endParaRPr lang="en-US" sz="1200" b="0">
                        <a:effectLst/>
                        <a:latin typeface="Cambria"/>
                        <a:ea typeface="Calibri"/>
                        <a:cs typeface="Times New Roman"/>
                      </a:endParaRPr>
                    </a:p>
                  </a:txBody>
                  <a:tcPr marL="51699" marR="51699" marT="0" marB="0" anchor="b"/>
                </a:tc>
                <a:tc>
                  <a:txBody>
                    <a:bodyPr/>
                    <a:lstStyle/>
                    <a:p>
                      <a:pPr marL="0" marR="0" algn="ctr">
                        <a:spcBef>
                          <a:spcPts val="0"/>
                        </a:spcBef>
                        <a:spcAft>
                          <a:spcPts val="0"/>
                        </a:spcAft>
                      </a:pPr>
                      <a:r>
                        <a:rPr lang="en-US" sz="1200" b="0" dirty="0">
                          <a:effectLst/>
                        </a:rPr>
                        <a:t>0.66±0.04</a:t>
                      </a:r>
                      <a:r>
                        <a:rPr lang="en-US" sz="1200" b="0" baseline="30000" dirty="0">
                          <a:effectLst/>
                        </a:rPr>
                        <a:t> d</a:t>
                      </a:r>
                      <a:endParaRPr lang="en-US" sz="1200" b="0" dirty="0">
                        <a:effectLst/>
                        <a:latin typeface="Cambria"/>
                        <a:ea typeface="Calibri"/>
                        <a:cs typeface="Times New Roman"/>
                      </a:endParaRPr>
                    </a:p>
                  </a:txBody>
                  <a:tcPr marL="51699" marR="51699" marT="0" marB="0" anchor="b"/>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2966359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78094" y="-2095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200" dirty="0" smtClean="0"/>
              <a:t>Χημικοί </a:t>
            </a:r>
            <a:r>
              <a:rPr lang="el-GR" sz="3200" dirty="0"/>
              <a:t>Προσδιορισμοί – Κόκκινα κρασία</a:t>
            </a:r>
            <a:endParaRPr lang="en-US" sz="3200" dirty="0"/>
          </a:p>
        </p:txBody>
      </p:sp>
      <p:graphicFrame>
        <p:nvGraphicFramePr>
          <p:cNvPr id="5" name="Content Placeholder 7"/>
          <p:cNvGraphicFramePr>
            <a:graphicFrameLocks noGrp="1"/>
          </p:cNvGraphicFramePr>
          <p:nvPr>
            <p:ph sz="half" idx="1"/>
            <p:extLst>
              <p:ext uri="{D42A27DB-BD31-4B8C-83A1-F6EECF244321}">
                <p14:modId xmlns:p14="http://schemas.microsoft.com/office/powerpoint/2010/main" val="2205516539"/>
              </p:ext>
            </p:extLst>
          </p:nvPr>
        </p:nvGraphicFramePr>
        <p:xfrm>
          <a:off x="686899" y="1083650"/>
          <a:ext cx="10483733" cy="5878681"/>
        </p:xfrm>
        <a:graphic>
          <a:graphicData uri="http://schemas.openxmlformats.org/drawingml/2006/table">
            <a:tbl>
              <a:tblPr firstRow="1" firstCol="1" bandRow="1" bandCol="1">
                <a:tableStyleId>{5C22544A-7EE6-4342-B048-85BDC9FD1C3A}</a:tableStyleId>
              </a:tblPr>
              <a:tblGrid>
                <a:gridCol w="1656107">
                  <a:extLst>
                    <a:ext uri="{9D8B030D-6E8A-4147-A177-3AD203B41FA5}">
                      <a16:colId xmlns="" xmlns:a16="http://schemas.microsoft.com/office/drawing/2014/main" val="20000"/>
                    </a:ext>
                  </a:extLst>
                </a:gridCol>
                <a:gridCol w="973348">
                  <a:extLst>
                    <a:ext uri="{9D8B030D-6E8A-4147-A177-3AD203B41FA5}">
                      <a16:colId xmlns="" xmlns:a16="http://schemas.microsoft.com/office/drawing/2014/main" val="20001"/>
                    </a:ext>
                  </a:extLst>
                </a:gridCol>
                <a:gridCol w="2177272">
                  <a:extLst>
                    <a:ext uri="{9D8B030D-6E8A-4147-A177-3AD203B41FA5}">
                      <a16:colId xmlns="" xmlns:a16="http://schemas.microsoft.com/office/drawing/2014/main" val="20002"/>
                    </a:ext>
                  </a:extLst>
                </a:gridCol>
                <a:gridCol w="2380199">
                  <a:extLst>
                    <a:ext uri="{9D8B030D-6E8A-4147-A177-3AD203B41FA5}">
                      <a16:colId xmlns="" xmlns:a16="http://schemas.microsoft.com/office/drawing/2014/main" val="20003"/>
                    </a:ext>
                  </a:extLst>
                </a:gridCol>
                <a:gridCol w="1904522">
                  <a:extLst>
                    <a:ext uri="{9D8B030D-6E8A-4147-A177-3AD203B41FA5}">
                      <a16:colId xmlns="" xmlns:a16="http://schemas.microsoft.com/office/drawing/2014/main" val="20004"/>
                    </a:ext>
                  </a:extLst>
                </a:gridCol>
                <a:gridCol w="1392285">
                  <a:extLst>
                    <a:ext uri="{9D8B030D-6E8A-4147-A177-3AD203B41FA5}">
                      <a16:colId xmlns="" xmlns:a16="http://schemas.microsoft.com/office/drawing/2014/main" val="20005"/>
                    </a:ext>
                  </a:extLst>
                </a:gridCol>
              </a:tblGrid>
              <a:tr h="600475">
                <a:tc>
                  <a:txBody>
                    <a:bodyPr/>
                    <a:lstStyle/>
                    <a:p>
                      <a:pPr marL="0" marR="0" algn="ctr">
                        <a:spcBef>
                          <a:spcPts val="0"/>
                        </a:spcBef>
                        <a:spcAft>
                          <a:spcPts val="0"/>
                        </a:spcAft>
                      </a:pPr>
                      <a:r>
                        <a:rPr lang="el-GR" sz="1600" b="1" dirty="0">
                          <a:effectLst/>
                          <a:latin typeface="+mn-lt"/>
                        </a:rPr>
                        <a:t>Ποικιλία</a:t>
                      </a:r>
                      <a:endParaRPr lang="en-US" sz="1600" b="1" dirty="0">
                        <a:effectLst/>
                        <a:latin typeface="+mn-lt"/>
                        <a:ea typeface="Calibri"/>
                        <a:cs typeface="Times New Roman"/>
                      </a:endParaRPr>
                    </a:p>
                  </a:txBody>
                  <a:tcPr marL="51699" marR="51699" marT="0" marB="0" anchor="ctr"/>
                </a:tc>
                <a:tc>
                  <a:txBody>
                    <a:bodyPr/>
                    <a:lstStyle/>
                    <a:p>
                      <a:pPr marL="0" marR="0" algn="ctr">
                        <a:lnSpc>
                          <a:spcPts val="1300"/>
                        </a:lnSpc>
                        <a:spcBef>
                          <a:spcPts val="0"/>
                        </a:spcBef>
                        <a:spcAft>
                          <a:spcPts val="0"/>
                        </a:spcAft>
                      </a:pPr>
                      <a:r>
                        <a:rPr lang="el-GR" sz="1200" b="1" kern="1200" dirty="0">
                          <a:solidFill>
                            <a:schemeClr val="lt1"/>
                          </a:solidFill>
                          <a:effectLst/>
                          <a:latin typeface="+mn-lt"/>
                          <a:ea typeface="+mn-ea"/>
                          <a:cs typeface="+mn-cs"/>
                        </a:rPr>
                        <a:t>Εκχύλισμα</a:t>
                      </a:r>
                      <a:endParaRPr lang="en-US" sz="1200" b="1" kern="1200" dirty="0">
                        <a:solidFill>
                          <a:schemeClr val="lt1"/>
                        </a:solidFill>
                        <a:effectLst/>
                        <a:latin typeface="+mn-lt"/>
                        <a:ea typeface="+mn-ea"/>
                        <a:cs typeface="+mn-cs"/>
                      </a:endParaRPr>
                    </a:p>
                  </a:txBody>
                  <a:tcPr marL="51699" marR="51699" marT="0" marB="0" anchor="ctr"/>
                </a:tc>
                <a:tc>
                  <a:txBody>
                    <a:bodyPr/>
                    <a:lstStyle/>
                    <a:p>
                      <a:pPr marL="0" marR="0" algn="ctr">
                        <a:spcBef>
                          <a:spcPts val="0"/>
                        </a:spcBef>
                        <a:spcAft>
                          <a:spcPts val="0"/>
                        </a:spcAft>
                      </a:pPr>
                      <a:r>
                        <a:rPr lang="el-GR" sz="1300" b="1" dirty="0">
                          <a:effectLst/>
                        </a:rPr>
                        <a:t>Συνολικά </a:t>
                      </a:r>
                      <a:r>
                        <a:rPr lang="el-GR" sz="1300" b="1" dirty="0" err="1">
                          <a:effectLst/>
                        </a:rPr>
                        <a:t>Φαινολικά</a:t>
                      </a:r>
                      <a:r>
                        <a:rPr lang="el-GR" sz="1300" b="1" dirty="0">
                          <a:effectLst/>
                        </a:rPr>
                        <a:t> Συστατικά </a:t>
                      </a:r>
                      <a:r>
                        <a:rPr lang="en-US" sz="1300" b="1" dirty="0">
                          <a:effectLst/>
                        </a:rPr>
                        <a:t>(</a:t>
                      </a:r>
                      <a:r>
                        <a:rPr lang="el-GR" sz="1300" b="1" dirty="0">
                          <a:effectLst/>
                        </a:rPr>
                        <a:t>μ</a:t>
                      </a:r>
                      <a:r>
                        <a:rPr lang="en-US" sz="1300" b="1" dirty="0">
                          <a:effectLst/>
                        </a:rPr>
                        <a:t>g GA/100</a:t>
                      </a:r>
                      <a:r>
                        <a:rPr lang="el-GR" sz="1300" b="1" dirty="0">
                          <a:effectLst/>
                        </a:rPr>
                        <a:t> μ</a:t>
                      </a:r>
                      <a:r>
                        <a:rPr lang="en-US" sz="1300" b="1" dirty="0">
                          <a:effectLst/>
                        </a:rPr>
                        <a:t>g</a:t>
                      </a:r>
                      <a:r>
                        <a:rPr lang="el-GR" sz="1300" b="1" dirty="0">
                          <a:effectLst/>
                        </a:rPr>
                        <a:t> εκχυλίσματος</a:t>
                      </a:r>
                      <a:r>
                        <a:rPr lang="en-US" sz="1300" b="1" dirty="0">
                          <a:effectLst/>
                        </a:rPr>
                        <a:t>)</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l-GR" sz="1300" b="1" dirty="0" err="1">
                          <a:effectLst/>
                        </a:rPr>
                        <a:t>Ορθο-Φαινολικά</a:t>
                      </a:r>
                      <a:r>
                        <a:rPr lang="el-GR" sz="1300" b="1" dirty="0">
                          <a:effectLst/>
                        </a:rPr>
                        <a:t> Συστατικά </a:t>
                      </a:r>
                      <a:r>
                        <a:rPr lang="en-US" sz="1300" b="1" dirty="0">
                          <a:effectLst/>
                        </a:rPr>
                        <a:t>(</a:t>
                      </a:r>
                      <a:r>
                        <a:rPr lang="en-US" sz="1300" b="1" dirty="0" err="1">
                          <a:effectLst/>
                        </a:rPr>
                        <a:t>μg</a:t>
                      </a:r>
                      <a:r>
                        <a:rPr lang="el-GR" sz="1300" b="1" dirty="0">
                          <a:effectLst/>
                        </a:rPr>
                        <a:t> </a:t>
                      </a:r>
                      <a:r>
                        <a:rPr lang="el-GR" sz="1300" b="1" dirty="0" err="1">
                          <a:effectLst/>
                        </a:rPr>
                        <a:t>κερκετίνης</a:t>
                      </a:r>
                      <a:r>
                        <a:rPr lang="en-US" sz="1300" b="1" dirty="0">
                          <a:effectLst/>
                        </a:rPr>
                        <a:t>/100 </a:t>
                      </a:r>
                      <a:r>
                        <a:rPr lang="en-US" sz="1300" b="1" dirty="0" err="1">
                          <a:effectLst/>
                        </a:rPr>
                        <a:t>μg</a:t>
                      </a:r>
                      <a:r>
                        <a:rPr lang="en-US" sz="1300" b="1" dirty="0">
                          <a:effectLst/>
                        </a:rPr>
                        <a:t> </a:t>
                      </a:r>
                      <a:r>
                        <a:rPr lang="el-GR" sz="1300" b="1" dirty="0">
                          <a:effectLst/>
                        </a:rPr>
                        <a:t>εκχυλίσματος</a:t>
                      </a:r>
                      <a:r>
                        <a:rPr lang="en-US" sz="1300" b="1" dirty="0">
                          <a:effectLst/>
                        </a:rPr>
                        <a:t>)</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n-US" sz="1300" b="1" dirty="0" err="1">
                          <a:effectLst/>
                        </a:rPr>
                        <a:t>μg</a:t>
                      </a:r>
                      <a:r>
                        <a:rPr lang="en-US" sz="1300" b="1" dirty="0">
                          <a:effectLst/>
                        </a:rPr>
                        <a:t> </a:t>
                      </a:r>
                      <a:endParaRPr lang="el-GR" sz="1300" b="1" dirty="0">
                        <a:effectLst/>
                      </a:endParaRPr>
                    </a:p>
                    <a:p>
                      <a:pPr marL="0" marR="0" algn="ctr">
                        <a:spcBef>
                          <a:spcPts val="0"/>
                        </a:spcBef>
                        <a:spcAft>
                          <a:spcPts val="0"/>
                        </a:spcAft>
                      </a:pPr>
                      <a:r>
                        <a:rPr lang="el-GR" sz="1300" b="1" dirty="0">
                          <a:effectLst/>
                        </a:rPr>
                        <a:t>Φωσφόρου</a:t>
                      </a:r>
                      <a:r>
                        <a:rPr lang="en-US" sz="1300" b="1" dirty="0">
                          <a:effectLst/>
                        </a:rPr>
                        <a:t> /100 </a:t>
                      </a:r>
                      <a:r>
                        <a:rPr lang="en-US" sz="1300" b="1" dirty="0" err="1">
                          <a:effectLst/>
                        </a:rPr>
                        <a:t>μg</a:t>
                      </a:r>
                      <a:r>
                        <a:rPr lang="en-US" sz="1300" b="1" dirty="0">
                          <a:effectLst/>
                        </a:rPr>
                        <a:t> </a:t>
                      </a:r>
                      <a:r>
                        <a:rPr lang="el-GR" sz="1300" b="1" dirty="0">
                          <a:effectLst/>
                        </a:rPr>
                        <a:t>εκχυλίσματος</a:t>
                      </a:r>
                      <a:endParaRPr lang="en-US" sz="1300" b="1" dirty="0">
                        <a:effectLst/>
                        <a:latin typeface="Cambria"/>
                        <a:ea typeface="Calibri"/>
                        <a:cs typeface="Times New Roman"/>
                      </a:endParaRPr>
                    </a:p>
                  </a:txBody>
                  <a:tcPr marL="51699" marR="51699" marT="0" marB="0" anchor="ctr"/>
                </a:tc>
                <a:tc>
                  <a:txBody>
                    <a:bodyPr/>
                    <a:lstStyle/>
                    <a:p>
                      <a:pPr marL="0" marR="0" algn="ctr">
                        <a:spcBef>
                          <a:spcPts val="0"/>
                        </a:spcBef>
                        <a:spcAft>
                          <a:spcPts val="0"/>
                        </a:spcAft>
                      </a:pPr>
                      <a:r>
                        <a:rPr lang="en-US" sz="1300" b="1" dirty="0" err="1">
                          <a:effectLst/>
                        </a:rPr>
                        <a:t>μg</a:t>
                      </a:r>
                      <a:r>
                        <a:rPr lang="en-US" sz="1300" b="1" dirty="0">
                          <a:effectLst/>
                        </a:rPr>
                        <a:t> </a:t>
                      </a:r>
                      <a:r>
                        <a:rPr lang="el-GR" sz="1300" b="1" dirty="0">
                          <a:effectLst/>
                        </a:rPr>
                        <a:t>Γλυκόζης</a:t>
                      </a:r>
                      <a:r>
                        <a:rPr lang="en-US" sz="1300" b="1" dirty="0">
                          <a:effectLst/>
                        </a:rPr>
                        <a:t> /100 </a:t>
                      </a:r>
                      <a:r>
                        <a:rPr lang="en-US" sz="1300" b="1" dirty="0" err="1">
                          <a:effectLst/>
                        </a:rPr>
                        <a:t>μg</a:t>
                      </a:r>
                      <a:r>
                        <a:rPr lang="en-US" sz="1300" b="1" dirty="0">
                          <a:effectLst/>
                        </a:rPr>
                        <a:t> </a:t>
                      </a:r>
                      <a:r>
                        <a:rPr lang="el-GR" sz="1300" b="1" dirty="0">
                          <a:effectLst/>
                        </a:rPr>
                        <a:t>εκχυλίσματος</a:t>
                      </a:r>
                      <a:endParaRPr lang="en-US" sz="1300" b="1" dirty="0">
                        <a:effectLst/>
                        <a:latin typeface="Cambria"/>
                        <a:ea typeface="Calibri"/>
                        <a:cs typeface="Times New Roman"/>
                      </a:endParaRPr>
                    </a:p>
                  </a:txBody>
                  <a:tcPr marL="51699" marR="51699" marT="0" marB="0" anchor="ctr"/>
                </a:tc>
                <a:extLst>
                  <a:ext uri="{0D108BD9-81ED-4DB2-BD59-A6C34878D82A}">
                    <a16:rowId xmlns="" xmlns:a16="http://schemas.microsoft.com/office/drawing/2014/main" val="10000"/>
                  </a:ext>
                </a:extLst>
              </a:tr>
              <a:tr h="200158">
                <a:tc rowSpan="5">
                  <a:txBody>
                    <a:bodyPr/>
                    <a:lstStyle/>
                    <a:p>
                      <a:pPr marL="0" marR="0" algn="ctr">
                        <a:lnSpc>
                          <a:spcPct val="115000"/>
                        </a:lnSpc>
                        <a:spcBef>
                          <a:spcPts val="0"/>
                        </a:spcBef>
                        <a:spcAft>
                          <a:spcPts val="525"/>
                        </a:spcAft>
                      </a:pPr>
                      <a:r>
                        <a:rPr lang="el-GR" sz="1600" b="1" dirty="0" err="1">
                          <a:effectLst/>
                          <a:latin typeface="+mn-lt"/>
                        </a:rPr>
                        <a:t>Πετροκόριθο</a:t>
                      </a:r>
                      <a:endParaRPr lang="en-US" sz="1600" b="1" dirty="0">
                        <a:solidFill>
                          <a:srgbClr val="4F81BD"/>
                        </a:solidFill>
                        <a:effectLst/>
                        <a:latin typeface="+mn-lt"/>
                        <a:ea typeface="Calibri"/>
                        <a:cs typeface="Times New Roman"/>
                      </a:endParaRPr>
                    </a:p>
                  </a:txBody>
                  <a:tcPr marL="45333" marR="45333"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5.05±0.07</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1.78</a:t>
                      </a:r>
                      <a:r>
                        <a:rPr lang="en-US" sz="1200">
                          <a:effectLst/>
                        </a:rPr>
                        <a:t>±</a:t>
                      </a:r>
                      <a:r>
                        <a:rPr lang="el-GR" sz="1200">
                          <a:effectLst/>
                        </a:rPr>
                        <a:t>0.08</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0.023±0.003</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2.80±0.00</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1"/>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dirty="0">
                          <a:effectLst/>
                        </a:rPr>
                        <a:t>1.03±0.12</a:t>
                      </a:r>
                      <a:r>
                        <a:rPr lang="en-US" sz="1200" baseline="30000" dirty="0">
                          <a:effectLst/>
                        </a:rPr>
                        <a:t> b</a:t>
                      </a:r>
                      <a:endParaRPr lang="en-US" sz="1200" dirty="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0.41</a:t>
                      </a:r>
                      <a:r>
                        <a:rPr lang="en-US" sz="1200">
                          <a:effectLst/>
                        </a:rPr>
                        <a:t>±</a:t>
                      </a:r>
                      <a:r>
                        <a:rPr lang="el-GR" sz="1200">
                          <a:effectLst/>
                        </a:rPr>
                        <a:t>0.04</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0.155±0.041</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12.28±0.78</a:t>
                      </a:r>
                      <a:r>
                        <a:rPr lang="en-US" sz="1200" baseline="30000">
                          <a:effectLst/>
                        </a:rPr>
                        <a:t> b</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2"/>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11.00±0.57</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1.67</a:t>
                      </a:r>
                      <a:r>
                        <a:rPr lang="en-US" sz="1200">
                          <a:effectLst/>
                        </a:rPr>
                        <a:t>±</a:t>
                      </a:r>
                      <a:r>
                        <a:rPr lang="el-GR" sz="1200">
                          <a:effectLst/>
                        </a:rPr>
                        <a:t>0.10</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0.030±0.000</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4.25±0.07</a:t>
                      </a:r>
                      <a:r>
                        <a:rPr lang="en-US" sz="1200" baseline="30000">
                          <a:effectLst/>
                        </a:rPr>
                        <a:t> a, d</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3"/>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7.05±0.21</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4.83</a:t>
                      </a:r>
                      <a:r>
                        <a:rPr lang="en-US" sz="1200">
                          <a:effectLst/>
                        </a:rPr>
                        <a:t>±</a:t>
                      </a:r>
                      <a:r>
                        <a:rPr lang="el-GR" sz="1200">
                          <a:effectLst/>
                        </a:rPr>
                        <a:t>0.36</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0.007±0.001</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1.30±0.14</a:t>
                      </a:r>
                      <a:r>
                        <a:rPr lang="en-US" sz="1200" baseline="30000">
                          <a:effectLst/>
                        </a:rPr>
                        <a:t> d</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4"/>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0.55±0.01</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0.45</a:t>
                      </a:r>
                      <a:r>
                        <a:rPr lang="en-US" sz="1200">
                          <a:effectLst/>
                        </a:rPr>
                        <a:t>±</a:t>
                      </a:r>
                      <a:r>
                        <a:rPr lang="el-GR" sz="1200">
                          <a:effectLst/>
                        </a:rPr>
                        <a:t>0.01</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0.030±0.005</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0.53±0.07</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5"/>
                  </a:ext>
                </a:extLst>
              </a:tr>
              <a:tr h="200158">
                <a:tc rowSpan="5">
                  <a:txBody>
                    <a:bodyPr/>
                    <a:lstStyle/>
                    <a:p>
                      <a:pPr marL="0" marR="0" algn="ctr">
                        <a:lnSpc>
                          <a:spcPct val="115000"/>
                        </a:lnSpc>
                        <a:spcBef>
                          <a:spcPts val="0"/>
                        </a:spcBef>
                        <a:spcAft>
                          <a:spcPts val="0"/>
                        </a:spcAft>
                      </a:pPr>
                      <a:r>
                        <a:rPr lang="el-GR" sz="1600" b="1" dirty="0" err="1">
                          <a:effectLst/>
                          <a:latin typeface="+mn-lt"/>
                        </a:rPr>
                        <a:t>Βερτζαμί</a:t>
                      </a:r>
                      <a:endParaRPr lang="en-US" sz="1600" b="1" dirty="0">
                        <a:effectLst/>
                        <a:latin typeface="+mn-lt"/>
                        <a:ea typeface="Calibri"/>
                        <a:cs typeface="Times New Roman"/>
                      </a:endParaRPr>
                    </a:p>
                  </a:txBody>
                  <a:tcPr marL="45333" marR="45333"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dirty="0">
                          <a:effectLst/>
                        </a:rPr>
                        <a:t>6.99±0.56</a:t>
                      </a:r>
                      <a:r>
                        <a:rPr lang="en-US" sz="1200" baseline="30000" dirty="0">
                          <a:effectLst/>
                        </a:rPr>
                        <a:t> a</a:t>
                      </a:r>
                      <a:endParaRPr lang="en-US" sz="1200" dirty="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2.83±0.09</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0.012±0.002</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3.56±0.16</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6"/>
                  </a:ext>
                </a:extLst>
              </a:tr>
              <a:tr h="22051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4.24±0.17</a:t>
                      </a:r>
                      <a:r>
                        <a:rPr lang="en-US" sz="1200" baseline="30000">
                          <a:effectLst/>
                        </a:rPr>
                        <a:t> a</a:t>
                      </a:r>
                      <a:r>
                        <a:rPr lang="el-GR" sz="1200" baseline="30000">
                          <a:effectLst/>
                        </a:rPr>
                        <a:t>, </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1.4</a:t>
                      </a:r>
                      <a:r>
                        <a:rPr lang="el-GR" sz="1200">
                          <a:effectLst/>
                        </a:rPr>
                        <a:t>5</a:t>
                      </a:r>
                      <a:r>
                        <a:rPr lang="en-US" sz="1200">
                          <a:effectLst/>
                        </a:rPr>
                        <a:t>±0.12</a:t>
                      </a:r>
                      <a:r>
                        <a:rPr lang="en-US" sz="1200" baseline="30000">
                          <a:effectLst/>
                        </a:rPr>
                        <a:t> a</a:t>
                      </a:r>
                      <a:r>
                        <a:rPr lang="el-GR" sz="1200" baseline="30000">
                          <a:effectLst/>
                        </a:rPr>
                        <a:t>, </a:t>
                      </a:r>
                      <a:r>
                        <a:rPr lang="en-US" sz="1200" baseline="30000">
                          <a:effectLst/>
                        </a:rPr>
                        <a:t>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0.466±0.040</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149.57±1.25</a:t>
                      </a:r>
                      <a:r>
                        <a:rPr lang="en-US" sz="1200" baseline="30000">
                          <a:effectLst/>
                        </a:rPr>
                        <a:t> b</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7"/>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54.49±1.99</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13.38±0.13</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0.053±0.009</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25.61±1.02</a:t>
                      </a:r>
                      <a:r>
                        <a:rPr lang="en-US" sz="1200" baseline="30000">
                          <a:effectLst/>
                        </a:rPr>
                        <a:t> c</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8"/>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18.12±1.21</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16.14±0.75</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0.011±0.001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2.53±0.25</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09"/>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1.57±0.11</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0.53±0.03</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0.017±0.001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1.26±0.04</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0"/>
                  </a:ext>
                </a:extLst>
              </a:tr>
              <a:tr h="200158">
                <a:tc rowSpan="5">
                  <a:txBody>
                    <a:bodyPr/>
                    <a:lstStyle/>
                    <a:p>
                      <a:pPr marL="0" marR="0" algn="ctr">
                        <a:lnSpc>
                          <a:spcPct val="115000"/>
                        </a:lnSpc>
                        <a:spcBef>
                          <a:spcPts val="0"/>
                        </a:spcBef>
                        <a:spcAft>
                          <a:spcPts val="0"/>
                        </a:spcAft>
                      </a:pPr>
                      <a:r>
                        <a:rPr lang="el-GR" sz="1600" b="1" dirty="0" err="1">
                          <a:effectLst/>
                          <a:latin typeface="+mn-lt"/>
                        </a:rPr>
                        <a:t>Αυγουστιάτης</a:t>
                      </a:r>
                      <a:endParaRPr lang="en-US" sz="1600" b="1" dirty="0">
                        <a:effectLst/>
                        <a:latin typeface="+mn-lt"/>
                        <a:ea typeface="Calibri"/>
                        <a:cs typeface="Times New Roman"/>
                      </a:endParaRPr>
                    </a:p>
                  </a:txBody>
                  <a:tcPr marL="45333" marR="45333"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dirty="0">
                          <a:effectLst/>
                        </a:rPr>
                        <a:t>4.25±0.53</a:t>
                      </a:r>
                      <a:r>
                        <a:rPr lang="en-US" sz="1200" baseline="30000" dirty="0">
                          <a:effectLst/>
                        </a:rPr>
                        <a:t> a</a:t>
                      </a:r>
                      <a:endParaRPr lang="en-US" sz="1200" dirty="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0.76</a:t>
                      </a:r>
                      <a:r>
                        <a:rPr lang="en-US" sz="1200">
                          <a:effectLst/>
                        </a:rPr>
                        <a:t>±</a:t>
                      </a:r>
                      <a:r>
                        <a:rPr lang="el-GR" sz="1200">
                          <a:effectLst/>
                        </a:rPr>
                        <a:t>0.03</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0.006</a:t>
                      </a:r>
                      <a:r>
                        <a:rPr lang="en-US" sz="1200">
                          <a:effectLst/>
                        </a:rPr>
                        <a:t>±</a:t>
                      </a:r>
                      <a:r>
                        <a:rPr lang="el-GR" sz="1200">
                          <a:effectLst/>
                        </a:rPr>
                        <a:t>0.000</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10.06±0.08</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1"/>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2.04±0.83</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0.38</a:t>
                      </a:r>
                      <a:r>
                        <a:rPr lang="en-US" sz="1200">
                          <a:effectLst/>
                        </a:rPr>
                        <a:t>±</a:t>
                      </a:r>
                      <a:r>
                        <a:rPr lang="el-GR" sz="1200">
                          <a:effectLst/>
                        </a:rPr>
                        <a:t>0.03</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0.174</a:t>
                      </a:r>
                      <a:r>
                        <a:rPr lang="en-US" sz="1200">
                          <a:effectLst/>
                        </a:rPr>
                        <a:t>±</a:t>
                      </a:r>
                      <a:r>
                        <a:rPr lang="el-GR" sz="1200">
                          <a:effectLst/>
                        </a:rPr>
                        <a:t>0.019</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48.04±2.37</a:t>
                      </a:r>
                      <a:r>
                        <a:rPr lang="en-US" sz="1200" baseline="30000">
                          <a:effectLst/>
                        </a:rPr>
                        <a:t> b</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2"/>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27.76±2.45</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5.04</a:t>
                      </a:r>
                      <a:r>
                        <a:rPr lang="en-US" sz="1200">
                          <a:effectLst/>
                        </a:rPr>
                        <a:t>±</a:t>
                      </a:r>
                      <a:r>
                        <a:rPr lang="el-GR" sz="1200">
                          <a:effectLst/>
                        </a:rPr>
                        <a:t>0.33</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0.029</a:t>
                      </a:r>
                      <a:r>
                        <a:rPr lang="en-US" sz="1200">
                          <a:effectLst/>
                        </a:rPr>
                        <a:t>±</a:t>
                      </a:r>
                      <a:r>
                        <a:rPr lang="el-GR" sz="1200">
                          <a:effectLst/>
                        </a:rPr>
                        <a:t>0.003</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14.45±1.58</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3"/>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8.90±0.94</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6.93</a:t>
                      </a:r>
                      <a:r>
                        <a:rPr lang="en-US" sz="1200">
                          <a:effectLst/>
                        </a:rPr>
                        <a:t>±</a:t>
                      </a:r>
                      <a:r>
                        <a:rPr lang="el-GR" sz="1200">
                          <a:effectLst/>
                        </a:rPr>
                        <a:t>0.48</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0.015</a:t>
                      </a:r>
                      <a:r>
                        <a:rPr lang="en-US" sz="1200">
                          <a:effectLst/>
                        </a:rPr>
                        <a:t>±</a:t>
                      </a:r>
                      <a:r>
                        <a:rPr lang="el-GR" sz="1200">
                          <a:effectLst/>
                        </a:rPr>
                        <a:t>0.000</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4.36±0.17</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4"/>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0.81±0.49</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0.08</a:t>
                      </a:r>
                      <a:r>
                        <a:rPr lang="en-US" sz="1200">
                          <a:effectLst/>
                        </a:rPr>
                        <a:t>±</a:t>
                      </a:r>
                      <a:r>
                        <a:rPr lang="el-GR" sz="1200">
                          <a:effectLst/>
                        </a:rPr>
                        <a:t>0.00</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l-GR" sz="1200">
                          <a:effectLst/>
                        </a:rPr>
                        <a:t>0.024</a:t>
                      </a:r>
                      <a:r>
                        <a:rPr lang="en-US" sz="1200">
                          <a:effectLst/>
                        </a:rPr>
                        <a:t>±</a:t>
                      </a:r>
                      <a:r>
                        <a:rPr lang="el-GR" sz="1200">
                          <a:effectLst/>
                        </a:rPr>
                        <a:t>0.001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4.28±0.15</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5"/>
                  </a:ext>
                </a:extLst>
              </a:tr>
              <a:tr h="200158">
                <a:tc rowSpan="5">
                  <a:txBody>
                    <a:bodyPr/>
                    <a:lstStyle/>
                    <a:p>
                      <a:pPr marL="0" marR="0" algn="ctr">
                        <a:lnSpc>
                          <a:spcPct val="115000"/>
                        </a:lnSpc>
                        <a:spcBef>
                          <a:spcPts val="0"/>
                        </a:spcBef>
                        <a:spcAft>
                          <a:spcPts val="0"/>
                        </a:spcAft>
                      </a:pPr>
                      <a:r>
                        <a:rPr lang="el-GR" sz="1600" b="1" dirty="0">
                          <a:effectLst/>
                          <a:latin typeface="+mn-lt"/>
                          <a:ea typeface="Calibri"/>
                          <a:cs typeface="Times New Roman"/>
                        </a:rPr>
                        <a:t>Ερυθρό </a:t>
                      </a:r>
                      <a:r>
                        <a:rPr lang="el-GR" sz="1600" b="1" dirty="0" err="1">
                          <a:effectLst/>
                          <a:latin typeface="+mn-lt"/>
                          <a:ea typeface="Calibri"/>
                          <a:cs typeface="Times New Roman"/>
                        </a:rPr>
                        <a:t>Θειακό</a:t>
                      </a:r>
                      <a:endParaRPr lang="en-US" sz="1600" b="1" dirty="0">
                        <a:effectLst/>
                        <a:latin typeface="+mn-lt"/>
                        <a:ea typeface="Calibri"/>
                        <a:cs typeface="Times New Roman"/>
                      </a:endParaRPr>
                    </a:p>
                  </a:txBody>
                  <a:tcPr marL="45333" marR="45333"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3.30±0.14</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2.15±0.21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0.007±0.002</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2.00±0.14</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6"/>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0.11±0.00</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0.12±0.01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0.151±0.073</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0.11±0.00</a:t>
                      </a:r>
                      <a:r>
                        <a:rPr lang="en-US" sz="1200" baseline="30000">
                          <a:effectLst/>
                        </a:rPr>
                        <a:t> b</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7"/>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32.40±1.56</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20.43±2.03</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0.010±0.001</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17.27±1.01</a:t>
                      </a:r>
                      <a:r>
                        <a:rPr lang="en-US" sz="1200" baseline="30000">
                          <a:effectLst/>
                        </a:rPr>
                        <a:t> c</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8"/>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10.80±0.85</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11.14±0.24</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0.017±0.014</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3.05±0.07</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19"/>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1.50±0.10</a:t>
                      </a:r>
                      <a:r>
                        <a:rPr lang="en-US" sz="1200" baseline="30000">
                          <a:effectLst/>
                        </a:rPr>
                        <a:t> a,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0.57±0.06</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0.053±0.006</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1.65±0.07</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0"/>
                  </a:ext>
                </a:extLst>
              </a:tr>
              <a:tr h="200158">
                <a:tc rowSpan="5">
                  <a:txBody>
                    <a:bodyPr/>
                    <a:lstStyle/>
                    <a:p>
                      <a:pPr marL="0" marR="0" algn="ctr">
                        <a:lnSpc>
                          <a:spcPct val="115000"/>
                        </a:lnSpc>
                        <a:spcBef>
                          <a:spcPts val="0"/>
                        </a:spcBef>
                        <a:spcAft>
                          <a:spcPts val="0"/>
                        </a:spcAft>
                      </a:pPr>
                      <a:r>
                        <a:rPr lang="el-GR" sz="1600" b="1" dirty="0">
                          <a:effectLst/>
                          <a:latin typeface="+mn-lt"/>
                        </a:rPr>
                        <a:t>Μαυροδάφνη Κεφαλονιάς</a:t>
                      </a:r>
                      <a:endParaRPr lang="en-US" sz="1600" b="1" dirty="0">
                        <a:effectLst/>
                        <a:latin typeface="+mn-lt"/>
                        <a:ea typeface="Calibri"/>
                        <a:cs typeface="Times New Roman"/>
                      </a:endParaRPr>
                    </a:p>
                  </a:txBody>
                  <a:tcPr marL="45333" marR="45333"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5.93±0.38</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2.83±0.20</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0.008±0.002</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4.95±0.07</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1"/>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5.73±0.29</a:t>
                      </a:r>
                      <a:r>
                        <a:rPr lang="en-US" sz="1200" baseline="30000">
                          <a:effectLst/>
                        </a:rPr>
                        <a:t> a</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0.37±0.03</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0.370±0.014</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18.50±0.29</a:t>
                      </a:r>
                      <a:r>
                        <a:rPr lang="en-US" sz="1200" baseline="30000">
                          <a:effectLst/>
                        </a:rPr>
                        <a:t> b</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2"/>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24.90±0.46</a:t>
                      </a:r>
                      <a:r>
                        <a:rPr lang="en-US" sz="1200" baseline="30000">
                          <a:effectLst/>
                        </a:rPr>
                        <a:t> b</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20.91±0.83</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0.034±0.006</a:t>
                      </a:r>
                      <a:r>
                        <a:rPr lang="en-US" sz="1200" baseline="30000">
                          <a:effectLst/>
                        </a:rPr>
                        <a:t> b,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12.70±0.57</a:t>
                      </a:r>
                      <a:r>
                        <a:rPr lang="en-US" sz="1200" baseline="30000">
                          <a:effectLst/>
                        </a:rPr>
                        <a:t> c</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3"/>
                  </a:ext>
                </a:extLst>
              </a:tr>
              <a:tr h="200158">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14.05±0.07</a:t>
                      </a:r>
                      <a:r>
                        <a:rPr lang="en-US" sz="1200" baseline="30000">
                          <a:effectLst/>
                        </a:rPr>
                        <a:t>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5.92±0.50</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0.013±0.001</a:t>
                      </a:r>
                      <a:r>
                        <a:rPr lang="en-US" sz="1200" baseline="30000">
                          <a:effectLst/>
                        </a:rPr>
                        <a:t> a, c</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4.95±0.07</a:t>
                      </a:r>
                      <a:r>
                        <a:rPr lang="en-US" sz="1200" baseline="30000">
                          <a:effectLst/>
                        </a:rPr>
                        <a:t> a</a:t>
                      </a:r>
                      <a:endParaRPr lang="en-US" sz="120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4"/>
                  </a:ext>
                </a:extLst>
              </a:tr>
              <a:tr h="22051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mbria"/>
                        <a:ea typeface="Calibri"/>
                        <a:cs typeface="Times New Roman"/>
                      </a:endParaRPr>
                    </a:p>
                  </a:txBody>
                  <a:tcPr marL="45333" marR="45333" marT="0" marB="0"/>
                </a:tc>
                <a:tc>
                  <a:txBody>
                    <a:bodyPr/>
                    <a:lstStyle/>
                    <a:p>
                      <a:pPr marL="0" marR="0" algn="ctr">
                        <a:lnSpc>
                          <a:spcPct val="115000"/>
                        </a:lnSpc>
                        <a:spcBef>
                          <a:spcPts val="0"/>
                        </a:spcBef>
                        <a:spcAft>
                          <a:spcPts val="0"/>
                        </a:spcAft>
                      </a:pPr>
                      <a:r>
                        <a:rPr lang="en-US" sz="1200">
                          <a:effectLst/>
                        </a:rPr>
                        <a:t>50.70±3.25</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4.77±0.20</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a:effectLst/>
                        </a:rPr>
                        <a:t>0.069±0.006</a:t>
                      </a:r>
                      <a:r>
                        <a:rPr lang="en-US" sz="1200" baseline="30000">
                          <a:effectLst/>
                        </a:rPr>
                        <a:t> d</a:t>
                      </a:r>
                      <a:endParaRPr lang="en-US" sz="1200">
                        <a:effectLst/>
                        <a:latin typeface="Cambria"/>
                        <a:ea typeface="Calibri"/>
                        <a:cs typeface="Times New Roman"/>
                      </a:endParaRPr>
                    </a:p>
                  </a:txBody>
                  <a:tcPr marL="45333" marR="45333" marT="0" marB="0" anchor="b"/>
                </a:tc>
                <a:tc>
                  <a:txBody>
                    <a:bodyPr/>
                    <a:lstStyle/>
                    <a:p>
                      <a:pPr marL="0" marR="0" algn="ctr">
                        <a:lnSpc>
                          <a:spcPct val="115000"/>
                        </a:lnSpc>
                        <a:spcBef>
                          <a:spcPts val="0"/>
                        </a:spcBef>
                        <a:spcAft>
                          <a:spcPts val="0"/>
                        </a:spcAft>
                      </a:pPr>
                      <a:r>
                        <a:rPr lang="en-US" sz="1200" dirty="0">
                          <a:effectLst/>
                        </a:rPr>
                        <a:t>273.05±0.78</a:t>
                      </a:r>
                      <a:r>
                        <a:rPr lang="en-US" sz="1200" baseline="30000" dirty="0">
                          <a:effectLst/>
                        </a:rPr>
                        <a:t> d</a:t>
                      </a:r>
                      <a:endParaRPr lang="en-US" sz="1200" dirty="0">
                        <a:effectLst/>
                        <a:latin typeface="Cambria"/>
                        <a:ea typeface="Calibri"/>
                        <a:cs typeface="Times New Roman"/>
                      </a:endParaRPr>
                    </a:p>
                  </a:txBody>
                  <a:tcPr marL="45333" marR="45333" marT="0" marB="0" anchor="b"/>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69237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712" y="447188"/>
            <a:ext cx="10571998" cy="970450"/>
          </a:xfrm>
        </p:spPr>
        <p:txBody>
          <a:bodyPr/>
          <a:lstStyle/>
          <a:p>
            <a:r>
              <a:rPr lang="en-US" dirty="0">
                <a:solidFill>
                  <a:schemeClr val="tx1"/>
                </a:solidFill>
              </a:rPr>
              <a:t>ΛΕΥΚΕΣ ΠΟΙΚΙΛΙΕΣ ΑΜΠΕΛΟΥ </a:t>
            </a:r>
            <a:endParaRPr lang="el-GR" dirty="0">
              <a:solidFill>
                <a:schemeClr val="tx1"/>
              </a:solidFill>
            </a:endParaRPr>
          </a:p>
        </p:txBody>
      </p:sp>
      <p:sp>
        <p:nvSpPr>
          <p:cNvPr id="3" name="Θέση περιεχομένου 2"/>
          <p:cNvSpPr>
            <a:spLocks noGrp="1"/>
          </p:cNvSpPr>
          <p:nvPr>
            <p:ph idx="1"/>
          </p:nvPr>
        </p:nvSpPr>
        <p:spPr>
          <a:xfrm>
            <a:off x="1385306" y="2129733"/>
            <a:ext cx="3250276" cy="4728267"/>
          </a:xfrm>
        </p:spPr>
        <p:txBody>
          <a:bodyPr>
            <a:normAutofit/>
          </a:bodyPr>
          <a:lstStyle/>
          <a:p>
            <a:endParaRPr lang="el-GR" sz="2000" b="1" dirty="0"/>
          </a:p>
          <a:p>
            <a:r>
              <a:rPr lang="el-GR" sz="2000" b="1" dirty="0"/>
              <a:t>Θειακό Λευκό</a:t>
            </a:r>
          </a:p>
          <a:p>
            <a:pPr marL="0" indent="0">
              <a:buNone/>
            </a:pPr>
            <a:endParaRPr lang="el-GR" sz="2000" b="1" dirty="0"/>
          </a:p>
          <a:p>
            <a:r>
              <a:rPr lang="el-GR" sz="2000" b="1" dirty="0"/>
              <a:t>Κακοτρύγης</a:t>
            </a:r>
          </a:p>
          <a:p>
            <a:endParaRPr lang="el-GR" sz="2000" b="1" dirty="0"/>
          </a:p>
          <a:p>
            <a:r>
              <a:rPr lang="el-GR" sz="2000" b="1" dirty="0"/>
              <a:t>Ρομπόλα</a:t>
            </a:r>
          </a:p>
          <a:p>
            <a:endParaRPr lang="el-GR" sz="2000" b="1" dirty="0"/>
          </a:p>
          <a:p>
            <a:r>
              <a:rPr lang="el-GR" sz="2000" b="1" dirty="0"/>
              <a:t>Μοσχάτο</a:t>
            </a:r>
          </a:p>
          <a:p>
            <a:pPr marL="0" indent="0">
              <a:buNone/>
            </a:pPr>
            <a:endParaRPr lang="el-GR" sz="2000" b="1" dirty="0"/>
          </a:p>
          <a:p>
            <a:r>
              <a:rPr lang="el-GR" sz="2000" b="1" dirty="0" err="1"/>
              <a:t>Τσαούσι</a:t>
            </a:r>
            <a:endParaRPr lang="el-GR" sz="2000" b="1" dirty="0"/>
          </a:p>
          <a:p>
            <a:endParaRPr lang="el-GR" sz="2000" b="1" dirty="0"/>
          </a:p>
        </p:txBody>
      </p:sp>
      <p:pic>
        <p:nvPicPr>
          <p:cNvPr id="15362" name="Picture 2" descr="https://winetrails.gr/wp-content/uploads/2021/04/petrak2.jpg"/>
          <p:cNvPicPr>
            <a:picLocks noChangeAspect="1" noChangeArrowheads="1"/>
          </p:cNvPicPr>
          <p:nvPr/>
        </p:nvPicPr>
        <p:blipFill>
          <a:blip r:embed="rId2" cstate="print"/>
          <a:srcRect/>
          <a:stretch>
            <a:fillRect/>
          </a:stretch>
        </p:blipFill>
        <p:spPr bwMode="auto">
          <a:xfrm>
            <a:off x="5276336" y="2211086"/>
            <a:ext cx="5733536" cy="4300152"/>
          </a:xfrm>
          <a:prstGeom prst="rect">
            <a:avLst/>
          </a:prstGeom>
          <a:noFill/>
        </p:spPr>
      </p:pic>
      <p:pic>
        <p:nvPicPr>
          <p:cNvPr id="6" name="Picture 4" descr="https://cava-abatzis.com/wp-content/uploads/2020/11/Cava_Abatzis_Thymari-Petras-Petrakopoulos-1.png"/>
          <p:cNvPicPr>
            <a:picLocks noChangeAspect="1" noChangeArrowheads="1"/>
          </p:cNvPicPr>
          <p:nvPr/>
        </p:nvPicPr>
        <p:blipFill>
          <a:blip r:embed="rId3" cstate="print"/>
          <a:srcRect/>
          <a:stretch>
            <a:fillRect/>
          </a:stretch>
        </p:blipFill>
        <p:spPr bwMode="auto">
          <a:xfrm>
            <a:off x="8839469" y="0"/>
            <a:ext cx="3352532" cy="1878227"/>
          </a:xfrm>
          <a:prstGeom prst="rect">
            <a:avLst/>
          </a:prstGeom>
          <a:noFill/>
        </p:spPr>
      </p:pic>
    </p:spTree>
    <p:extLst>
      <p:ext uri="{BB962C8B-B14F-4D97-AF65-F5344CB8AC3E}">
        <p14:creationId xmlns:p14="http://schemas.microsoft.com/office/powerpoint/2010/main" val="66980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629" y="4492503"/>
            <a:ext cx="3714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sz="half" idx="1"/>
          </p:nvPr>
        </p:nvSpPr>
        <p:spPr>
          <a:xfrm>
            <a:off x="115456" y="2366818"/>
            <a:ext cx="6003990" cy="4385674"/>
          </a:xfrm>
        </p:spPr>
        <p:txBody>
          <a:bodyPr>
            <a:normAutofit fontScale="92500" lnSpcReduction="20000"/>
          </a:bodyPr>
          <a:lstStyle/>
          <a:p>
            <a:pPr marL="0" indent="0">
              <a:buNone/>
            </a:pPr>
            <a:r>
              <a:rPr lang="el-GR" sz="2400" b="1" dirty="0"/>
              <a:t>Στα πλαίσια του προσδιορισμού  της αντιοξειδωτικής δράσης μετρήθηκαν:</a:t>
            </a:r>
          </a:p>
          <a:p>
            <a:pPr>
              <a:buFont typeface="Wingdings" charset="2"/>
              <a:buChar char="ü"/>
            </a:pPr>
            <a:r>
              <a:rPr lang="el-GR" sz="2400" b="1" dirty="0"/>
              <a:t>η ικανότητα </a:t>
            </a:r>
            <a:r>
              <a:rPr lang="el-GR" sz="2400" b="1" dirty="0" smtClean="0"/>
              <a:t>δέσμευσης </a:t>
            </a:r>
            <a:r>
              <a:rPr lang="el-GR" sz="2400" b="1" dirty="0"/>
              <a:t>ελευθέρων ριζών (δοκιμασία </a:t>
            </a:r>
            <a:r>
              <a:rPr lang="en-US" sz="2400" b="1" dirty="0"/>
              <a:t>DPPH</a:t>
            </a:r>
            <a:r>
              <a:rPr lang="el-GR" sz="2400" b="1" dirty="0"/>
              <a:t>). </a:t>
            </a:r>
          </a:p>
          <a:p>
            <a:pPr>
              <a:buFont typeface="Wingdings" charset="2"/>
              <a:buChar char="ü"/>
            </a:pPr>
            <a:r>
              <a:rPr lang="el-GR" sz="2400" b="1" dirty="0"/>
              <a:t>η ικανότητα αναστολής προ-οξειδωτικών ενζύμων (δοκιμασία λιποξυγονάσης).</a:t>
            </a:r>
          </a:p>
          <a:p>
            <a:pPr>
              <a:buFont typeface="Wingdings" charset="2"/>
              <a:buChar char="ü"/>
            </a:pPr>
            <a:r>
              <a:rPr lang="el-GR" sz="2400" b="1" dirty="0"/>
              <a:t>η αναστολή της οξείδωσης λιπαρών οξέων (δοκιμασία </a:t>
            </a:r>
            <a:r>
              <a:rPr lang="en-US" sz="2400" b="1" dirty="0"/>
              <a:t>Fe</a:t>
            </a:r>
            <a:r>
              <a:rPr lang="en-US" sz="2400" b="1" baseline="30000" dirty="0"/>
              <a:t>2+ </a:t>
            </a:r>
            <a:r>
              <a:rPr lang="el-GR" sz="2400" b="1" dirty="0"/>
              <a:t>και λινελαϊκού οξέος).</a:t>
            </a:r>
          </a:p>
          <a:p>
            <a:pPr>
              <a:buFont typeface="Wingdings" charset="2"/>
              <a:buChar char="ü"/>
            </a:pPr>
            <a:r>
              <a:rPr lang="el-GR" sz="2400" b="1" dirty="0"/>
              <a:t>η ανστολή της οξείδωσης του ορού (δοκιμασία </a:t>
            </a:r>
            <a:r>
              <a:rPr lang="en-US" sz="2400" b="1" dirty="0"/>
              <a:t>Cu</a:t>
            </a:r>
            <a:r>
              <a:rPr lang="en-US" sz="2400" b="1" baseline="30000" dirty="0"/>
              <a:t>2+ </a:t>
            </a:r>
            <a:r>
              <a:rPr lang="el-GR" sz="2400" b="1" dirty="0"/>
              <a:t>και ορός από υγιείς εθελοντές).</a:t>
            </a:r>
            <a:endParaRPr lang="en-US" sz="2400" b="1" dirty="0"/>
          </a:p>
        </p:txBody>
      </p:sp>
      <p:sp>
        <p:nvSpPr>
          <p:cNvPr id="7" name="Title 1"/>
          <p:cNvSpPr>
            <a:spLocks noGrp="1"/>
          </p:cNvSpPr>
          <p:nvPr>
            <p:ph type="title"/>
          </p:nvPr>
        </p:nvSpPr>
        <p:spPr>
          <a:xfrm>
            <a:off x="168676" y="447188"/>
            <a:ext cx="12018818" cy="970450"/>
          </a:xfrm>
        </p:spPr>
        <p:txBody>
          <a:bodyPr/>
          <a:lstStyle/>
          <a:p>
            <a:r>
              <a:rPr lang="el-GR" sz="3200" dirty="0"/>
              <a:t>ΠΡΟΣΔΙΟΡΙΣΜΟΣ ΑΝΤΙΟΞΕΙΔΩΤΙΚΗΣ ΔΡΑΣΗΣ </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323" y="2004832"/>
            <a:ext cx="5911362" cy="300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19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438311"/>
            <a:ext cx="10571998" cy="970450"/>
          </a:xfrm>
        </p:spPr>
        <p:txBody>
          <a:bodyPr/>
          <a:lstStyle/>
          <a:p>
            <a:pPr algn="ctr"/>
            <a:r>
              <a:rPr lang="el-GR" sz="3200" dirty="0" smtClean="0"/>
              <a:t>Προσδιορισμός </a:t>
            </a:r>
            <a:r>
              <a:rPr lang="el-GR" sz="3200" dirty="0"/>
              <a:t>αντιοξειδωτικής δράσης – Λευκά κρασιά</a:t>
            </a:r>
            <a:endParaRPr lang="en-US" sz="3200" dirty="0"/>
          </a:p>
        </p:txBody>
      </p:sp>
      <p:sp>
        <p:nvSpPr>
          <p:cNvPr id="4" name="Content Placeholder 3"/>
          <p:cNvSpPr>
            <a:spLocks noGrp="1"/>
          </p:cNvSpPr>
          <p:nvPr>
            <p:ph sz="half" idx="2"/>
          </p:nvPr>
        </p:nvSpPr>
        <p:spPr/>
        <p:txBody>
          <a:bodyPr/>
          <a:lstStyle/>
          <a:p>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861453375"/>
              </p:ext>
            </p:extLst>
          </p:nvPr>
        </p:nvGraphicFramePr>
        <p:xfrm>
          <a:off x="952500" y="1604190"/>
          <a:ext cx="10515031" cy="5212080"/>
        </p:xfrm>
        <a:graphic>
          <a:graphicData uri="http://schemas.openxmlformats.org/drawingml/2006/table">
            <a:tbl>
              <a:tblPr firstRow="1" firstCol="1" bandRow="1" bandCol="1">
                <a:tableStyleId>{5C22544A-7EE6-4342-B048-85BDC9FD1C3A}</a:tableStyleId>
              </a:tblPr>
              <a:tblGrid>
                <a:gridCol w="1361315">
                  <a:extLst>
                    <a:ext uri="{9D8B030D-6E8A-4147-A177-3AD203B41FA5}">
                      <a16:colId xmlns="" xmlns:a16="http://schemas.microsoft.com/office/drawing/2014/main" val="20000"/>
                    </a:ext>
                  </a:extLst>
                </a:gridCol>
                <a:gridCol w="1446457">
                  <a:extLst>
                    <a:ext uri="{9D8B030D-6E8A-4147-A177-3AD203B41FA5}">
                      <a16:colId xmlns="" xmlns:a16="http://schemas.microsoft.com/office/drawing/2014/main" val="20001"/>
                    </a:ext>
                  </a:extLst>
                </a:gridCol>
                <a:gridCol w="1446457">
                  <a:extLst>
                    <a:ext uri="{9D8B030D-6E8A-4147-A177-3AD203B41FA5}">
                      <a16:colId xmlns="" xmlns:a16="http://schemas.microsoft.com/office/drawing/2014/main" val="20002"/>
                    </a:ext>
                  </a:extLst>
                </a:gridCol>
                <a:gridCol w="1950114">
                  <a:extLst>
                    <a:ext uri="{9D8B030D-6E8A-4147-A177-3AD203B41FA5}">
                      <a16:colId xmlns="" xmlns:a16="http://schemas.microsoft.com/office/drawing/2014/main" val="20003"/>
                    </a:ext>
                  </a:extLst>
                </a:gridCol>
                <a:gridCol w="2155344">
                  <a:extLst>
                    <a:ext uri="{9D8B030D-6E8A-4147-A177-3AD203B41FA5}">
                      <a16:colId xmlns="" xmlns:a16="http://schemas.microsoft.com/office/drawing/2014/main" val="20004"/>
                    </a:ext>
                  </a:extLst>
                </a:gridCol>
                <a:gridCol w="2155344">
                  <a:extLst>
                    <a:ext uri="{9D8B030D-6E8A-4147-A177-3AD203B41FA5}">
                      <a16:colId xmlns="" xmlns:a16="http://schemas.microsoft.com/office/drawing/2014/main" val="20005"/>
                    </a:ext>
                  </a:extLst>
                </a:gridCol>
              </a:tblGrid>
              <a:tr h="526632">
                <a:tc>
                  <a:txBody>
                    <a:bodyPr/>
                    <a:lstStyle/>
                    <a:p>
                      <a:pPr marL="0" marR="0" algn="ctr">
                        <a:spcBef>
                          <a:spcPts val="0"/>
                        </a:spcBef>
                        <a:spcAft>
                          <a:spcPts val="0"/>
                        </a:spcAft>
                      </a:pPr>
                      <a:r>
                        <a:rPr lang="el-GR" sz="1400" b="1" kern="1200" dirty="0">
                          <a:solidFill>
                            <a:schemeClr val="lt1"/>
                          </a:solidFill>
                          <a:effectLst/>
                          <a:latin typeface="+mn-lt"/>
                          <a:ea typeface="+mn-ea"/>
                          <a:cs typeface="+mn-cs"/>
                        </a:rPr>
                        <a:t>Ποικιλία</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algn="ctr">
                        <a:spcBef>
                          <a:spcPts val="0"/>
                        </a:spcBef>
                        <a:spcAft>
                          <a:spcPts val="0"/>
                        </a:spcAft>
                      </a:pPr>
                      <a:r>
                        <a:rPr lang="el-GR" sz="1400" b="1" kern="1200" dirty="0">
                          <a:solidFill>
                            <a:schemeClr val="lt1"/>
                          </a:solidFill>
                          <a:effectLst/>
                          <a:latin typeface="+mn-lt"/>
                          <a:ea typeface="+mn-ea"/>
                          <a:cs typeface="+mn-cs"/>
                        </a:rPr>
                        <a:t>Εκχύλισμα</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algn="ctr">
                        <a:spcBef>
                          <a:spcPts val="0"/>
                        </a:spcBef>
                        <a:spcAft>
                          <a:spcPts val="0"/>
                        </a:spcAft>
                      </a:pPr>
                      <a:r>
                        <a:rPr lang="en-US" sz="1400" b="1" kern="1200" dirty="0">
                          <a:solidFill>
                            <a:schemeClr val="lt1"/>
                          </a:solidFill>
                          <a:effectLst/>
                          <a:latin typeface="+mn-lt"/>
                          <a:ea typeface="+mn-ea"/>
                          <a:cs typeface="+mn-cs"/>
                        </a:rPr>
                        <a:t>DPPH</a:t>
                      </a:r>
                      <a:r>
                        <a:rPr lang="el-GR" sz="1400" b="1" kern="1200" dirty="0">
                          <a:solidFill>
                            <a:schemeClr val="lt1"/>
                          </a:solidFill>
                          <a:effectLst/>
                          <a:latin typeface="+mn-lt"/>
                          <a:ea typeface="+mn-ea"/>
                          <a:cs typeface="+mn-cs"/>
                        </a:rPr>
                        <a:t> δραστικότητα</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LOX</a:t>
                      </a:r>
                      <a:r>
                        <a:rPr lang="el-GR" sz="1400" b="1" kern="1200" dirty="0">
                          <a:solidFill>
                            <a:schemeClr val="lt1"/>
                          </a:solidFill>
                          <a:effectLst/>
                          <a:latin typeface="+mn-lt"/>
                          <a:ea typeface="+mn-ea"/>
                          <a:cs typeface="+mn-cs"/>
                        </a:rPr>
                        <a:t>- </a:t>
                      </a:r>
                      <a:r>
                        <a:rPr lang="el-GR" sz="1400" b="1" kern="1200" dirty="0" smtClean="0">
                          <a:solidFill>
                            <a:schemeClr val="lt1"/>
                          </a:solidFill>
                          <a:effectLst/>
                          <a:latin typeface="+mn-lt"/>
                          <a:ea typeface="+mn-ea"/>
                          <a:cs typeface="+mn-cs"/>
                        </a:rPr>
                        <a:t>αναστολή</a:t>
                      </a:r>
                      <a:r>
                        <a:rPr lang="en-US" sz="1400" b="1" kern="1200" dirty="0" smtClean="0">
                          <a:solidFill>
                            <a:schemeClr val="lt1"/>
                          </a:solidFill>
                          <a:effectLst/>
                          <a:latin typeface="+mn-lt"/>
                          <a:ea typeface="+mn-ea"/>
                          <a:cs typeface="+mn-cs"/>
                        </a:rPr>
                        <a:t> (%)</a:t>
                      </a:r>
                    </a:p>
                  </a:txBody>
                  <a:tcPr marL="53860" marR="5386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400" b="1" kern="1200" dirty="0">
                          <a:solidFill>
                            <a:schemeClr val="lt1"/>
                          </a:solidFill>
                          <a:effectLst/>
                          <a:latin typeface="+mn-lt"/>
                          <a:ea typeface="+mn-ea"/>
                          <a:cs typeface="+mn-cs"/>
                        </a:rPr>
                        <a:t>Αναστολή οξείδωσης λινελαϊκού οξέος που προκαλείται από </a:t>
                      </a:r>
                      <a:r>
                        <a:rPr lang="el-GR" sz="1400" b="1" kern="1200" dirty="0" smtClean="0">
                          <a:solidFill>
                            <a:schemeClr val="lt1"/>
                          </a:solidFill>
                          <a:effectLst/>
                          <a:latin typeface="+mn-lt"/>
                          <a:ea typeface="+mn-ea"/>
                          <a:cs typeface="+mn-cs"/>
                        </a:rPr>
                        <a:t>Fe</a:t>
                      </a:r>
                      <a:r>
                        <a:rPr lang="en-US" sz="1400" b="1" kern="1200" dirty="0" smtClean="0">
                          <a:solidFill>
                            <a:schemeClr val="lt1"/>
                          </a:solidFill>
                          <a:effectLst/>
                          <a:latin typeface="+mn-lt"/>
                          <a:ea typeface="+mn-ea"/>
                          <a:cs typeface="+mn-cs"/>
                        </a:rPr>
                        <a:t> (%)</a:t>
                      </a:r>
                    </a:p>
                  </a:txBody>
                  <a:tcPr marL="53860" marR="5386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400" b="1" kern="1200" dirty="0">
                          <a:solidFill>
                            <a:schemeClr val="lt1"/>
                          </a:solidFill>
                          <a:effectLst/>
                          <a:latin typeface="+mn-lt"/>
                          <a:ea typeface="+mn-ea"/>
                          <a:cs typeface="+mn-cs"/>
                        </a:rPr>
                        <a:t>Αναστολή οξείδωσης ορού που προκαλείται από C</a:t>
                      </a:r>
                      <a:r>
                        <a:rPr lang="en-US" sz="1400" b="1" kern="1200" dirty="0" smtClean="0">
                          <a:solidFill>
                            <a:schemeClr val="lt1"/>
                          </a:solidFill>
                          <a:effectLst/>
                          <a:latin typeface="+mn-lt"/>
                          <a:ea typeface="+mn-ea"/>
                          <a:cs typeface="+mn-cs"/>
                        </a:rPr>
                        <a:t>u (%)</a:t>
                      </a:r>
                    </a:p>
                  </a:txBody>
                  <a:tcPr marL="53860" marR="53860" marT="0" marB="0" anchor="ctr"/>
                </a:tc>
                <a:extLst>
                  <a:ext uri="{0D108BD9-81ED-4DB2-BD59-A6C34878D82A}">
                    <a16:rowId xmlns="" xmlns:a16="http://schemas.microsoft.com/office/drawing/2014/main" val="10000"/>
                  </a:ext>
                </a:extLst>
              </a:tr>
              <a:tr h="143627">
                <a:tc rowSpan="5">
                  <a:txBody>
                    <a:bodyPr/>
                    <a:lstStyle/>
                    <a:p>
                      <a:pPr marL="0" marR="0" algn="ctr">
                        <a:spcBef>
                          <a:spcPts val="0"/>
                        </a:spcBef>
                        <a:spcAft>
                          <a:spcPts val="0"/>
                        </a:spcAft>
                      </a:pPr>
                      <a:r>
                        <a:rPr lang="el-GR" sz="1400" b="1" dirty="0">
                          <a:effectLst/>
                          <a:latin typeface="+mn-lt"/>
                        </a:rPr>
                        <a:t>Ρομπόλα Κεφαλονιάς</a:t>
                      </a:r>
                      <a:endParaRPr lang="en-US" sz="1400" b="1" dirty="0">
                        <a:effectLst/>
                        <a:latin typeface="+mn-lt"/>
                        <a:ea typeface="Calibri"/>
                        <a:cs typeface="Times New Roman"/>
                      </a:endParaRPr>
                    </a:p>
                  </a:txBody>
                  <a:tcPr marL="53860" marR="53860"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215.3±16.7</a:t>
                      </a:r>
                      <a:r>
                        <a:rPr lang="en-US" sz="1200" b="0" baseline="30000">
                          <a:effectLst/>
                        </a:rPr>
                        <a:t>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82.5±7.9</a:t>
                      </a:r>
                      <a:r>
                        <a:rPr lang="en-US" sz="1200" b="0" baseline="30000">
                          <a:effectLst/>
                        </a:rPr>
                        <a:t> a</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50.7±8.2</a:t>
                      </a:r>
                      <a:r>
                        <a:rPr lang="en-US" sz="1200" b="0" baseline="30000">
                          <a:effectLst/>
                        </a:rPr>
                        <a:t>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34.1±6.2</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1"/>
                  </a:ext>
                </a:extLst>
              </a:tr>
              <a:tr h="143627">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331.8±88.0</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55.6±9.2</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4.2±0.1</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2"/>
                  </a:ext>
                </a:extLst>
              </a:tr>
              <a:tr h="143627">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33.1±1.6</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23.7±2.4</a:t>
                      </a:r>
                      <a:r>
                        <a:rPr lang="en-US" sz="1200" b="0" baseline="30000">
                          <a:effectLst/>
                        </a:rPr>
                        <a:t> b</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92.3±11.3</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64.7±39.0</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3"/>
                  </a:ext>
                </a:extLst>
              </a:tr>
              <a:tr h="143627">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27.8±9.9</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91.6±6.2</a:t>
                      </a:r>
                      <a:r>
                        <a:rPr lang="en-US" sz="1200" b="0" baseline="30000">
                          <a:effectLst/>
                        </a:rPr>
                        <a:t> a</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44.5±5.2</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dirty="0">
                          <a:effectLst/>
                        </a:rPr>
                        <a:t>174.5±25.8</a:t>
                      </a:r>
                      <a:r>
                        <a:rPr lang="en-US" sz="1200" b="0" baseline="30000" dirty="0">
                          <a:effectLst/>
                        </a:rPr>
                        <a:t> b</a:t>
                      </a:r>
                      <a:endParaRPr lang="en-US" sz="1200" b="0" dirty="0">
                        <a:effectLst/>
                        <a:latin typeface="Cambria"/>
                        <a:ea typeface="Calibri"/>
                        <a:cs typeface="Times New Roman"/>
                      </a:endParaRPr>
                    </a:p>
                  </a:txBody>
                  <a:tcPr marL="53860" marR="53860" marT="0" marB="0"/>
                </a:tc>
                <a:extLst>
                  <a:ext uri="{0D108BD9-81ED-4DB2-BD59-A6C34878D82A}">
                    <a16:rowId xmlns="" xmlns:a16="http://schemas.microsoft.com/office/drawing/2014/main" val="10004"/>
                  </a:ext>
                </a:extLst>
              </a:tr>
              <a:tr h="143627">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473.0±191.1</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43.8±5.8</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dirty="0">
                          <a:effectLst/>
                        </a:rPr>
                        <a:t>4.6±0.4</a:t>
                      </a:r>
                      <a:r>
                        <a:rPr lang="en-US" sz="1200" b="0" baseline="30000" dirty="0">
                          <a:effectLst/>
                        </a:rPr>
                        <a:t> a</a:t>
                      </a:r>
                      <a:endParaRPr lang="en-US" sz="1200" b="0" dirty="0">
                        <a:effectLst/>
                        <a:latin typeface="Cambria"/>
                        <a:ea typeface="Calibri"/>
                        <a:cs typeface="Times New Roman"/>
                      </a:endParaRPr>
                    </a:p>
                  </a:txBody>
                  <a:tcPr marL="53860" marR="53860" marT="0" marB="0"/>
                </a:tc>
                <a:extLst>
                  <a:ext uri="{0D108BD9-81ED-4DB2-BD59-A6C34878D82A}">
                    <a16:rowId xmlns="" xmlns:a16="http://schemas.microsoft.com/office/drawing/2014/main" val="10005"/>
                  </a:ext>
                </a:extLst>
              </a:tr>
              <a:tr h="119689">
                <a:tc rowSpan="5">
                  <a:txBody>
                    <a:bodyPr/>
                    <a:lstStyle/>
                    <a:p>
                      <a:pPr marL="0" marR="0" algn="ctr">
                        <a:spcBef>
                          <a:spcPts val="0"/>
                        </a:spcBef>
                        <a:spcAft>
                          <a:spcPts val="650"/>
                        </a:spcAft>
                      </a:pPr>
                      <a:r>
                        <a:rPr lang="el-GR" sz="1400" b="1" dirty="0" err="1">
                          <a:effectLst/>
                          <a:latin typeface="+mn-lt"/>
                        </a:rPr>
                        <a:t>Τσαούσι</a:t>
                      </a:r>
                      <a:endParaRPr lang="en-US" sz="1400" b="1" dirty="0">
                        <a:effectLst/>
                        <a:latin typeface="+mn-lt"/>
                        <a:ea typeface="Calibri"/>
                        <a:cs typeface="Times New Roman"/>
                      </a:endParaRPr>
                    </a:p>
                  </a:txBody>
                  <a:tcPr marL="53860" marR="53860"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163.5±4.0</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28.1±3.8</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39.1±0.9</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6"/>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2070.4±53.3</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82.0±11.9</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4.6±0.1</a:t>
                      </a:r>
                      <a:r>
                        <a:rPr lang="en-US" sz="1200" b="0" baseline="30000">
                          <a:effectLst/>
                        </a:rPr>
                        <a:t>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7"/>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26.7±0.0</a:t>
                      </a:r>
                      <a:r>
                        <a:rPr lang="en-US" sz="1200" b="0" baseline="30000">
                          <a:effectLst/>
                        </a:rPr>
                        <a:t> c</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17.8±5.7</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42.9±7.2</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98.2±</a:t>
                      </a:r>
                      <a:r>
                        <a:rPr lang="en-US" sz="1200" b="0" baseline="30000">
                          <a:effectLst/>
                        </a:rPr>
                        <a:t> c</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8"/>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17.1±0.1</a:t>
                      </a:r>
                      <a:r>
                        <a:rPr lang="en-US" sz="1200" b="0" baseline="30000">
                          <a:effectLst/>
                        </a:rPr>
                        <a:t> c</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92.8±12.5</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117.8±12.0</a:t>
                      </a:r>
                      <a:r>
                        <a:rPr lang="en-US" sz="1200" b="0" baseline="30000">
                          <a:effectLst/>
                        </a:rPr>
                        <a:t> c,</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09"/>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263.3±37.5</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24.1±2.8</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6.5±1.5</a:t>
                      </a:r>
                      <a:r>
                        <a:rPr lang="en-US" sz="1200" b="0" baseline="30000">
                          <a:effectLst/>
                        </a:rPr>
                        <a:t>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0"/>
                  </a:ext>
                </a:extLst>
              </a:tr>
              <a:tr h="119689">
                <a:tc rowSpan="5">
                  <a:txBody>
                    <a:bodyPr/>
                    <a:lstStyle/>
                    <a:p>
                      <a:pPr marL="0" marR="0" algn="ctr">
                        <a:spcBef>
                          <a:spcPts val="0"/>
                        </a:spcBef>
                        <a:spcAft>
                          <a:spcPts val="0"/>
                        </a:spcAft>
                      </a:pPr>
                      <a:r>
                        <a:rPr lang="el-GR" sz="1400" b="1" dirty="0" err="1">
                          <a:effectLst/>
                          <a:latin typeface="+mn-lt"/>
                          <a:ea typeface="Calibri"/>
                          <a:cs typeface="Times New Roman"/>
                        </a:rPr>
                        <a:t>Κακοτρύγης</a:t>
                      </a:r>
                      <a:endParaRPr lang="en-US" sz="1400" b="1" dirty="0">
                        <a:effectLst/>
                        <a:latin typeface="+mn-lt"/>
                        <a:ea typeface="Calibri"/>
                        <a:cs typeface="Times New Roman"/>
                      </a:endParaRPr>
                    </a:p>
                  </a:txBody>
                  <a:tcPr marL="53860" marR="53860"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45.7±19.9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26.8±4.1</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164.1±1.2</a:t>
                      </a:r>
                      <a:r>
                        <a:rPr lang="en-US" sz="1200" b="0" baseline="30000">
                          <a:effectLst/>
                        </a:rPr>
                        <a:t> a,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1"/>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1296.4±11.5</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890.1±121.3</a:t>
                      </a:r>
                      <a:r>
                        <a:rPr lang="en-US" sz="1200" b="0" baseline="30000">
                          <a:effectLst/>
                        </a:rPr>
                        <a:t> a</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33.0±4.8</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14.5±0.4</a:t>
                      </a:r>
                      <a:r>
                        <a:rPr lang="en-US" sz="1200" b="0" baseline="30000">
                          <a:effectLst/>
                        </a:rPr>
                        <a:t> a,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2"/>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11.2±5.9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40.1±1.4</a:t>
                      </a:r>
                      <a:r>
                        <a:rPr lang="en-US" sz="1200" b="0" baseline="30000">
                          <a:effectLst/>
                        </a:rPr>
                        <a:t> b</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93.3±13.8</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377.7±151.6</a:t>
                      </a:r>
                      <a:r>
                        <a:rPr lang="en-US" sz="1200" b="0" baseline="30000">
                          <a:effectLst/>
                        </a:rPr>
                        <a:t>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3"/>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60.4±2.5</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128.5±7.6</a:t>
                      </a:r>
                      <a:r>
                        <a:rPr lang="en-US" sz="1200" b="0" baseline="30000">
                          <a:effectLst/>
                        </a:rPr>
                        <a:t> b</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58.0±6.5</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239.4±21.3</a:t>
                      </a:r>
                      <a:r>
                        <a:rPr lang="en-US" sz="1200" b="0" baseline="30000">
                          <a:effectLst/>
                        </a:rPr>
                        <a:t> a,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4"/>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500.1±8.1</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73.9±13.8</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7.0±1.0</a:t>
                      </a:r>
                      <a:r>
                        <a:rPr lang="en-US" sz="1200" b="0" baseline="30000">
                          <a:effectLst/>
                        </a:rPr>
                        <a:t> a,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5"/>
                  </a:ext>
                </a:extLst>
              </a:tr>
              <a:tr h="119689">
                <a:tc rowSpan="5">
                  <a:txBody>
                    <a:bodyPr/>
                    <a:lstStyle/>
                    <a:p>
                      <a:pPr marL="0" marR="0" algn="ctr">
                        <a:spcBef>
                          <a:spcPts val="0"/>
                        </a:spcBef>
                        <a:spcAft>
                          <a:spcPts val="0"/>
                        </a:spcAft>
                      </a:pPr>
                      <a:r>
                        <a:rPr lang="el-GR" sz="1400" b="1" dirty="0">
                          <a:effectLst/>
                          <a:latin typeface="+mn-lt"/>
                        </a:rPr>
                        <a:t>Μοσχάτο Κεφαλονιάς</a:t>
                      </a:r>
                      <a:endParaRPr lang="en-US" sz="1400" b="1" dirty="0">
                        <a:effectLst/>
                        <a:latin typeface="+mn-lt"/>
                        <a:ea typeface="Calibri"/>
                        <a:cs typeface="Times New Roman"/>
                      </a:endParaRPr>
                    </a:p>
                  </a:txBody>
                  <a:tcPr marL="53860" marR="53860"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103.2±4.9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82.2±10.9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31.1±0.6</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6"/>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1242.7±4.7</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14.2±3.9</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4.6±2.1</a:t>
                      </a:r>
                      <a:r>
                        <a:rPr lang="en-US" sz="1200" b="0" baseline="30000">
                          <a:effectLst/>
                        </a:rPr>
                        <a:t> a,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7"/>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19.4±3.0</a:t>
                      </a:r>
                      <a:r>
                        <a:rPr lang="en-US" sz="1200" b="0" baseline="30000">
                          <a:effectLst/>
                        </a:rPr>
                        <a:t> c</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88.6±12.3</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79.5±10.5</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114.9±38.5</a:t>
                      </a:r>
                      <a:r>
                        <a:rPr lang="en-US" sz="1200" b="0" baseline="30000">
                          <a:effectLst/>
                        </a:rPr>
                        <a:t> c</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8"/>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28.1±10.5</a:t>
                      </a:r>
                      <a:r>
                        <a:rPr lang="en-US" sz="1200" b="0" baseline="30000">
                          <a:effectLst/>
                        </a:rPr>
                        <a:t> c</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77.5±9.9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7.0±1.3</a:t>
                      </a:r>
                      <a:r>
                        <a:rPr lang="en-US" sz="1200" b="0" baseline="30000">
                          <a:effectLst/>
                        </a:rPr>
                        <a:t> b</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19"/>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472.4±1.5</a:t>
                      </a:r>
                      <a:r>
                        <a:rPr lang="en-US" sz="1200" b="0" baseline="30000">
                          <a:effectLst/>
                        </a:rPr>
                        <a:t> d</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17.4±2.3</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31.1±0.6</a:t>
                      </a:r>
                      <a:r>
                        <a:rPr lang="en-US" sz="1200" b="0" baseline="30000">
                          <a:effectLst/>
                        </a:rPr>
                        <a:t> a</a:t>
                      </a:r>
                      <a:endParaRPr lang="en-US" sz="1200" b="0">
                        <a:effectLst/>
                        <a:latin typeface="Cambria"/>
                        <a:ea typeface="Calibri"/>
                        <a:cs typeface="Times New Roman"/>
                      </a:endParaRPr>
                    </a:p>
                  </a:txBody>
                  <a:tcPr marL="53860" marR="53860" marT="0" marB="0"/>
                </a:tc>
                <a:extLst>
                  <a:ext uri="{0D108BD9-81ED-4DB2-BD59-A6C34878D82A}">
                    <a16:rowId xmlns="" xmlns:a16="http://schemas.microsoft.com/office/drawing/2014/main" val="10020"/>
                  </a:ext>
                </a:extLst>
              </a:tr>
              <a:tr h="119689">
                <a:tc rowSpan="5">
                  <a:txBody>
                    <a:bodyPr/>
                    <a:lstStyle/>
                    <a:p>
                      <a:pPr marL="0" marR="0" algn="ctr">
                        <a:spcBef>
                          <a:spcPts val="0"/>
                        </a:spcBef>
                        <a:spcAft>
                          <a:spcPts val="0"/>
                        </a:spcAft>
                      </a:pPr>
                      <a:r>
                        <a:rPr lang="el-GR" sz="1400" b="1" dirty="0">
                          <a:effectLst/>
                          <a:latin typeface="+mn-lt"/>
                        </a:rPr>
                        <a:t>Λευκό </a:t>
                      </a:r>
                      <a:r>
                        <a:rPr lang="el-GR" sz="1400" b="1" dirty="0" err="1">
                          <a:effectLst/>
                          <a:latin typeface="+mn-lt"/>
                        </a:rPr>
                        <a:t>Θειακό</a:t>
                      </a:r>
                      <a:r>
                        <a:rPr lang="en-US" sz="1400" b="1" dirty="0">
                          <a:effectLst/>
                          <a:latin typeface="+mn-lt"/>
                        </a:rPr>
                        <a:t> </a:t>
                      </a:r>
                      <a:endParaRPr lang="en-US" sz="1400" b="1" dirty="0">
                        <a:effectLst/>
                        <a:latin typeface="+mn-lt"/>
                        <a:ea typeface="Calibri"/>
                        <a:cs typeface="Times New Roman"/>
                      </a:endParaRPr>
                    </a:p>
                  </a:txBody>
                  <a:tcPr marL="53860" marR="53860" marT="0" marB="0" anchor="ctr"/>
                </a:tc>
                <a:tc>
                  <a:txBody>
                    <a:bodyPr/>
                    <a:lstStyle/>
                    <a:p>
                      <a:pPr marL="0" marR="0" algn="ctr">
                        <a:spcBef>
                          <a:spcPts val="0"/>
                        </a:spcBef>
                        <a:spcAft>
                          <a:spcPts val="0"/>
                        </a:spcAft>
                      </a:pPr>
                      <a:r>
                        <a:rPr lang="en-US" sz="1200" b="0">
                          <a:effectLst/>
                        </a:rPr>
                        <a:t>TL</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15.8±1.2</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180.5±±24.3</a:t>
                      </a:r>
                      <a:r>
                        <a:rPr lang="en-US" sz="1200" b="0" baseline="30000">
                          <a:effectLst/>
                        </a:rPr>
                        <a:t> a</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55.2±7.8</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151.7±9.1</a:t>
                      </a:r>
                      <a:r>
                        <a:rPr lang="en-US" sz="1200" b="0" baseline="30000">
                          <a:effectLst/>
                        </a:rPr>
                        <a:t> a</a:t>
                      </a:r>
                      <a:endParaRPr lang="en-US" sz="1200" b="0">
                        <a:effectLst/>
                        <a:latin typeface="Cambria"/>
                        <a:ea typeface="Calibri"/>
                        <a:cs typeface="Times New Roman"/>
                      </a:endParaRPr>
                    </a:p>
                  </a:txBody>
                  <a:tcPr marL="53860" marR="53860" marT="0" marB="0" anchor="ctr"/>
                </a:tc>
                <a:extLst>
                  <a:ext uri="{0D108BD9-81ED-4DB2-BD59-A6C34878D82A}">
                    <a16:rowId xmlns="" xmlns:a16="http://schemas.microsoft.com/office/drawing/2014/main" val="10021"/>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403.3±120.2</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80.3±11.9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13.6±2.1</a:t>
                      </a:r>
                      <a:r>
                        <a:rPr lang="en-US" sz="1200" b="0" baseline="30000">
                          <a:effectLst/>
                        </a:rPr>
                        <a:t>b</a:t>
                      </a:r>
                      <a:endParaRPr lang="en-US" sz="1200" b="0">
                        <a:effectLst/>
                        <a:latin typeface="Cambria"/>
                        <a:ea typeface="Calibri"/>
                        <a:cs typeface="Times New Roman"/>
                      </a:endParaRPr>
                    </a:p>
                  </a:txBody>
                  <a:tcPr marL="53860" marR="53860" marT="0" marB="0" anchor="ctr"/>
                </a:tc>
                <a:extLst>
                  <a:ext uri="{0D108BD9-81ED-4DB2-BD59-A6C34878D82A}">
                    <a16:rowId xmlns="" xmlns:a16="http://schemas.microsoft.com/office/drawing/2014/main" val="10022"/>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47.4±0.9</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61.4±9.4</a:t>
                      </a:r>
                      <a:r>
                        <a:rPr lang="en-US" sz="1200" b="0" baseline="30000">
                          <a:effectLst/>
                        </a:rPr>
                        <a:t> a</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29.8±4.2</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235.3±57.3</a:t>
                      </a:r>
                      <a:r>
                        <a:rPr lang="en-US" sz="1200" b="0" baseline="30000">
                          <a:effectLst/>
                        </a:rPr>
                        <a:t> a</a:t>
                      </a:r>
                      <a:endParaRPr lang="en-US" sz="1200" b="0">
                        <a:effectLst/>
                        <a:latin typeface="Cambria"/>
                        <a:ea typeface="Calibri"/>
                        <a:cs typeface="Times New Roman"/>
                      </a:endParaRPr>
                    </a:p>
                  </a:txBody>
                  <a:tcPr marL="53860" marR="53860" marT="0" marB="0" anchor="ctr"/>
                </a:tc>
                <a:extLst>
                  <a:ext uri="{0D108BD9-81ED-4DB2-BD59-A6C34878D82A}">
                    <a16:rowId xmlns="" xmlns:a16="http://schemas.microsoft.com/office/drawing/2014/main" val="10023"/>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FIIΙ</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7.3±0.0</a:t>
                      </a:r>
                      <a:r>
                        <a:rPr lang="en-US" sz="1200" b="0" baseline="30000">
                          <a:effectLst/>
                        </a:rPr>
                        <a:t> a</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a:effectLst/>
                        </a:rPr>
                        <a:t>26.7±5.6</a:t>
                      </a:r>
                      <a:r>
                        <a:rPr lang="en-US" sz="1200" b="0" baseline="30000">
                          <a:effectLst/>
                        </a:rPr>
                        <a:t>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116.9±31.7</a:t>
                      </a:r>
                      <a:r>
                        <a:rPr lang="en-US" sz="1200" b="0" baseline="30000">
                          <a:effectLst/>
                        </a:rPr>
                        <a:t> a</a:t>
                      </a:r>
                      <a:endParaRPr lang="en-US" sz="1200" b="0">
                        <a:effectLst/>
                        <a:latin typeface="Cambria"/>
                        <a:ea typeface="Calibri"/>
                        <a:cs typeface="Times New Roman"/>
                      </a:endParaRPr>
                    </a:p>
                  </a:txBody>
                  <a:tcPr marL="53860" marR="53860" marT="0" marB="0" anchor="ctr"/>
                </a:tc>
                <a:extLst>
                  <a:ext uri="{0D108BD9-81ED-4DB2-BD59-A6C34878D82A}">
                    <a16:rowId xmlns="" xmlns:a16="http://schemas.microsoft.com/office/drawing/2014/main" val="10024"/>
                  </a:ext>
                </a:extLst>
              </a:tr>
              <a:tr h="119689">
                <a:tc vMerge="1">
                  <a:txBody>
                    <a:bodyPr/>
                    <a:lstStyle/>
                    <a:p>
                      <a:endParaRPr lang="en-US"/>
                    </a:p>
                  </a:txBody>
                  <a:tcPr/>
                </a:tc>
                <a:tc>
                  <a:txBody>
                    <a:bodyPr/>
                    <a:lstStyle/>
                    <a:p>
                      <a:pPr marL="0" marR="0" algn="ctr">
                        <a:spcBef>
                          <a:spcPts val="0"/>
                        </a:spcBef>
                        <a:spcAft>
                          <a:spcPts val="0"/>
                        </a:spcAft>
                      </a:pPr>
                      <a:r>
                        <a:rPr lang="en-US" sz="1200" b="0">
                          <a:effectLst/>
                        </a:rPr>
                        <a:t>FIV</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a:effectLst/>
                        </a:rPr>
                        <a:t>174.0±82.8</a:t>
                      </a:r>
                      <a:r>
                        <a:rPr lang="en-US" sz="1200" b="0" baseline="30000">
                          <a:effectLst/>
                        </a:rPr>
                        <a:t> a, b</a:t>
                      </a:r>
                      <a:endParaRPr lang="en-US" sz="1200" b="0">
                        <a:effectLst/>
                        <a:latin typeface="Cambria"/>
                        <a:ea typeface="Calibri"/>
                        <a:cs typeface="Times New Roman"/>
                      </a:endParaRPr>
                    </a:p>
                  </a:txBody>
                  <a:tcPr marL="53860" marR="53860" marT="0" marB="0"/>
                </a:tc>
                <a:tc>
                  <a:txBody>
                    <a:bodyPr/>
                    <a:lstStyle/>
                    <a:p>
                      <a:pPr marL="0" marR="0" algn="ctr">
                        <a:spcBef>
                          <a:spcPts val="0"/>
                        </a:spcBef>
                        <a:spcAft>
                          <a:spcPts val="0"/>
                        </a:spcAft>
                      </a:pPr>
                      <a:r>
                        <a:rPr lang="en-US" sz="1200" b="0">
                          <a:effectLst/>
                        </a:rPr>
                        <a:t>nd</a:t>
                      </a:r>
                      <a:endParaRPr lang="en-US" sz="1200" b="0">
                        <a:effectLst/>
                        <a:latin typeface="Cambria"/>
                        <a:ea typeface="Calibri"/>
                        <a:cs typeface="Times New Roman"/>
                      </a:endParaRPr>
                    </a:p>
                  </a:txBody>
                  <a:tcPr marL="53860" marR="53860" marT="0" marB="0" anchor="b"/>
                </a:tc>
                <a:tc>
                  <a:txBody>
                    <a:bodyPr/>
                    <a:lstStyle/>
                    <a:p>
                      <a:pPr marL="0" marR="0" algn="ctr">
                        <a:spcBef>
                          <a:spcPts val="0"/>
                        </a:spcBef>
                        <a:spcAft>
                          <a:spcPts val="1000"/>
                        </a:spcAft>
                      </a:pPr>
                      <a:r>
                        <a:rPr lang="en-US" sz="1200" b="0" dirty="0">
                          <a:effectLst/>
                        </a:rPr>
                        <a:t>73.2±8.9</a:t>
                      </a:r>
                      <a:r>
                        <a:rPr lang="en-US" sz="1200" b="0" baseline="30000" dirty="0">
                          <a:effectLst/>
                        </a:rPr>
                        <a:t> a</a:t>
                      </a:r>
                      <a:endParaRPr lang="en-US" sz="1200" b="0" dirty="0">
                        <a:effectLst/>
                        <a:latin typeface="Cambria"/>
                        <a:ea typeface="Calibri"/>
                        <a:cs typeface="Times New Roman"/>
                      </a:endParaRPr>
                    </a:p>
                  </a:txBody>
                  <a:tcPr marL="53860" marR="53860" marT="0" marB="0"/>
                </a:tc>
                <a:tc>
                  <a:txBody>
                    <a:bodyPr/>
                    <a:lstStyle/>
                    <a:p>
                      <a:pPr marL="0" marR="0" algn="ctr">
                        <a:spcBef>
                          <a:spcPts val="0"/>
                        </a:spcBef>
                        <a:spcAft>
                          <a:spcPts val="1000"/>
                        </a:spcAft>
                      </a:pPr>
                      <a:r>
                        <a:rPr lang="en-US" sz="1200" b="0" dirty="0">
                          <a:effectLst/>
                        </a:rPr>
                        <a:t>11.4±2.1</a:t>
                      </a:r>
                      <a:r>
                        <a:rPr lang="en-US" sz="1200" b="0" baseline="30000" dirty="0">
                          <a:effectLst/>
                        </a:rPr>
                        <a:t> b</a:t>
                      </a:r>
                      <a:endParaRPr lang="en-US" sz="1200" b="0" dirty="0">
                        <a:effectLst/>
                        <a:latin typeface="Cambria"/>
                        <a:ea typeface="Calibri"/>
                        <a:cs typeface="Times New Roman"/>
                      </a:endParaRPr>
                    </a:p>
                  </a:txBody>
                  <a:tcPr marL="53860" marR="53860" marT="0" marB="0" anchor="ctr"/>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1600994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71900" y="28088"/>
            <a:ext cx="10571998" cy="970450"/>
          </a:xfrm>
        </p:spPr>
        <p:txBody>
          <a:bodyPr/>
          <a:lstStyle/>
          <a:p>
            <a:pPr algn="ctr"/>
            <a:r>
              <a:rPr lang="el-GR" sz="3200" dirty="0" smtClean="0"/>
              <a:t>Προσδιορισμός </a:t>
            </a:r>
            <a:r>
              <a:rPr lang="el-GR" sz="3200" dirty="0"/>
              <a:t>αντιοξειδωτικής δράσης – Κόκκινα κρασιά</a:t>
            </a:r>
            <a:endParaRPr lang="en-US" sz="3200" dirty="0"/>
          </a:p>
        </p:txBody>
      </p:sp>
      <p:sp>
        <p:nvSpPr>
          <p:cNvPr id="2" name="Content Placeholder 1"/>
          <p:cNvSpPr>
            <a:spLocks noGrp="1"/>
          </p:cNvSpPr>
          <p:nvPr>
            <p:ph sz="half" idx="1"/>
          </p:nvPr>
        </p:nvSpPr>
        <p:spPr/>
        <p:txBody>
          <a:bodyPr/>
          <a:lstStyle/>
          <a:p>
            <a:endParaRPr lang="en-US"/>
          </a:p>
        </p:txBody>
      </p:sp>
      <p:graphicFrame>
        <p:nvGraphicFramePr>
          <p:cNvPr id="5" name="Content Placeholder 8"/>
          <p:cNvGraphicFramePr>
            <a:graphicFrameLocks noGrp="1"/>
          </p:cNvGraphicFramePr>
          <p:nvPr>
            <p:ph sz="half" idx="1"/>
            <p:extLst>
              <p:ext uri="{D42A27DB-BD31-4B8C-83A1-F6EECF244321}">
                <p14:modId xmlns:p14="http://schemas.microsoft.com/office/powerpoint/2010/main" val="4182960216"/>
              </p:ext>
            </p:extLst>
          </p:nvPr>
        </p:nvGraphicFramePr>
        <p:xfrm>
          <a:off x="381000" y="960120"/>
          <a:ext cx="11811000" cy="5897880"/>
        </p:xfrm>
        <a:graphic>
          <a:graphicData uri="http://schemas.openxmlformats.org/drawingml/2006/table">
            <a:tbl>
              <a:tblPr firstRow="1" firstCol="1" bandRow="1" bandCol="1">
                <a:tableStyleId>{5C22544A-7EE6-4342-B048-85BDC9FD1C3A}</a:tableStyleId>
              </a:tblPr>
              <a:tblGrid>
                <a:gridCol w="1885951">
                  <a:extLst>
                    <a:ext uri="{9D8B030D-6E8A-4147-A177-3AD203B41FA5}">
                      <a16:colId xmlns="" xmlns:a16="http://schemas.microsoft.com/office/drawing/2014/main" val="20000"/>
                    </a:ext>
                  </a:extLst>
                </a:gridCol>
                <a:gridCol w="1267878">
                  <a:extLst>
                    <a:ext uri="{9D8B030D-6E8A-4147-A177-3AD203B41FA5}">
                      <a16:colId xmlns="" xmlns:a16="http://schemas.microsoft.com/office/drawing/2014/main" val="20001"/>
                    </a:ext>
                  </a:extLst>
                </a:gridCol>
                <a:gridCol w="1913472">
                  <a:extLst>
                    <a:ext uri="{9D8B030D-6E8A-4147-A177-3AD203B41FA5}">
                      <a16:colId xmlns="" xmlns:a16="http://schemas.microsoft.com/office/drawing/2014/main" val="20002"/>
                    </a:ext>
                  </a:extLst>
                </a:gridCol>
                <a:gridCol w="1901723">
                  <a:extLst>
                    <a:ext uri="{9D8B030D-6E8A-4147-A177-3AD203B41FA5}">
                      <a16:colId xmlns="" xmlns:a16="http://schemas.microsoft.com/office/drawing/2014/main" val="20003"/>
                    </a:ext>
                  </a:extLst>
                </a:gridCol>
                <a:gridCol w="2420988">
                  <a:extLst>
                    <a:ext uri="{9D8B030D-6E8A-4147-A177-3AD203B41FA5}">
                      <a16:colId xmlns="" xmlns:a16="http://schemas.microsoft.com/office/drawing/2014/main" val="20004"/>
                    </a:ext>
                  </a:extLst>
                </a:gridCol>
                <a:gridCol w="2420988">
                  <a:extLst>
                    <a:ext uri="{9D8B030D-6E8A-4147-A177-3AD203B41FA5}">
                      <a16:colId xmlns="" xmlns:a16="http://schemas.microsoft.com/office/drawing/2014/main" val="20005"/>
                    </a:ext>
                  </a:extLst>
                </a:gridCol>
              </a:tblGrid>
              <a:tr h="531191">
                <a:tc>
                  <a:txBody>
                    <a:bodyPr/>
                    <a:lstStyle/>
                    <a:p>
                      <a:pPr marL="0" marR="0" algn="ctr">
                        <a:spcBef>
                          <a:spcPts val="0"/>
                        </a:spcBef>
                        <a:spcAft>
                          <a:spcPts val="0"/>
                        </a:spcAft>
                      </a:pPr>
                      <a:r>
                        <a:rPr lang="el-GR" sz="1600" b="1" kern="1200" dirty="0">
                          <a:solidFill>
                            <a:schemeClr val="lt1"/>
                          </a:solidFill>
                          <a:effectLst/>
                          <a:latin typeface="+mn-lt"/>
                          <a:ea typeface="+mn-ea"/>
                          <a:cs typeface="+mn-cs"/>
                        </a:rPr>
                        <a:t>Ποικιλία</a:t>
                      </a:r>
                      <a:endParaRPr lang="en-US" sz="1600" b="1" kern="1200" dirty="0">
                        <a:solidFill>
                          <a:schemeClr val="lt1"/>
                        </a:solidFill>
                        <a:effectLst/>
                        <a:latin typeface="+mn-lt"/>
                        <a:ea typeface="+mn-ea"/>
                        <a:cs typeface="+mn-cs"/>
                      </a:endParaRPr>
                    </a:p>
                  </a:txBody>
                  <a:tcPr marL="53860" marR="53860" marT="0" marB="0" anchor="ctr"/>
                </a:tc>
                <a:tc>
                  <a:txBody>
                    <a:bodyPr/>
                    <a:lstStyle/>
                    <a:p>
                      <a:pPr marL="0" marR="0" algn="ctr">
                        <a:spcBef>
                          <a:spcPts val="0"/>
                        </a:spcBef>
                        <a:spcAft>
                          <a:spcPts val="0"/>
                        </a:spcAft>
                      </a:pPr>
                      <a:r>
                        <a:rPr lang="el-GR" sz="1400" b="1" kern="1200" dirty="0">
                          <a:solidFill>
                            <a:schemeClr val="lt1"/>
                          </a:solidFill>
                          <a:effectLst/>
                          <a:latin typeface="+mn-lt"/>
                          <a:ea typeface="+mn-ea"/>
                          <a:cs typeface="+mn-cs"/>
                        </a:rPr>
                        <a:t>Κλάσμα</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algn="ctr">
                        <a:spcBef>
                          <a:spcPts val="0"/>
                        </a:spcBef>
                        <a:spcAft>
                          <a:spcPts val="0"/>
                        </a:spcAft>
                      </a:pPr>
                      <a:r>
                        <a:rPr lang="en-US" sz="1400" b="1" kern="1200" dirty="0">
                          <a:solidFill>
                            <a:schemeClr val="lt1"/>
                          </a:solidFill>
                          <a:effectLst/>
                          <a:latin typeface="+mn-lt"/>
                          <a:ea typeface="+mn-ea"/>
                          <a:cs typeface="+mn-cs"/>
                        </a:rPr>
                        <a:t>DPPH</a:t>
                      </a:r>
                      <a:r>
                        <a:rPr lang="el-GR" sz="1400" b="1" kern="1200" dirty="0">
                          <a:solidFill>
                            <a:schemeClr val="lt1"/>
                          </a:solidFill>
                          <a:effectLst/>
                          <a:latin typeface="+mn-lt"/>
                          <a:ea typeface="+mn-ea"/>
                          <a:cs typeface="+mn-cs"/>
                        </a:rPr>
                        <a:t> δραστικότητα</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algn="ctr">
                        <a:spcBef>
                          <a:spcPts val="0"/>
                        </a:spcBef>
                        <a:spcAft>
                          <a:spcPts val="0"/>
                        </a:spcAft>
                      </a:pPr>
                      <a:r>
                        <a:rPr lang="en-US" sz="1400" b="1" kern="1200" dirty="0">
                          <a:solidFill>
                            <a:schemeClr val="lt1"/>
                          </a:solidFill>
                          <a:effectLst/>
                          <a:latin typeface="+mn-lt"/>
                          <a:ea typeface="+mn-ea"/>
                          <a:cs typeface="+mn-cs"/>
                        </a:rPr>
                        <a:t>LOX</a:t>
                      </a:r>
                      <a:r>
                        <a:rPr lang="el-GR" sz="1400" b="1" kern="1200" dirty="0">
                          <a:solidFill>
                            <a:schemeClr val="lt1"/>
                          </a:solidFill>
                          <a:effectLst/>
                          <a:latin typeface="+mn-lt"/>
                          <a:ea typeface="+mn-ea"/>
                          <a:cs typeface="+mn-cs"/>
                        </a:rPr>
                        <a:t>- </a:t>
                      </a:r>
                      <a:r>
                        <a:rPr lang="el-GR" sz="1400" b="1" kern="1200" dirty="0" smtClean="0">
                          <a:solidFill>
                            <a:schemeClr val="lt1"/>
                          </a:solidFill>
                          <a:effectLst/>
                          <a:latin typeface="+mn-lt"/>
                          <a:ea typeface="+mn-ea"/>
                          <a:cs typeface="+mn-cs"/>
                        </a:rPr>
                        <a:t>αναστολή</a:t>
                      </a:r>
                      <a:r>
                        <a:rPr lang="en-US" sz="1400" b="1" kern="1200" dirty="0" smtClean="0">
                          <a:solidFill>
                            <a:schemeClr val="lt1"/>
                          </a:solidFill>
                          <a:effectLst/>
                          <a:latin typeface="+mn-lt"/>
                          <a:ea typeface="+mn-ea"/>
                          <a:cs typeface="+mn-cs"/>
                        </a:rPr>
                        <a:t> (%)</a:t>
                      </a:r>
                      <a:endParaRPr lang="en-US" sz="1400" b="1" kern="1200" dirty="0">
                        <a:solidFill>
                          <a:schemeClr val="lt1"/>
                        </a:solidFill>
                        <a:effectLst/>
                        <a:latin typeface="+mn-lt"/>
                        <a:ea typeface="+mn-ea"/>
                        <a:cs typeface="+mn-cs"/>
                      </a:endParaRPr>
                    </a:p>
                  </a:txBody>
                  <a:tcPr marL="53860" marR="5386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400" b="1" kern="1200" dirty="0">
                          <a:solidFill>
                            <a:schemeClr val="lt1"/>
                          </a:solidFill>
                          <a:effectLst/>
                          <a:latin typeface="+mn-lt"/>
                          <a:ea typeface="+mn-ea"/>
                          <a:cs typeface="+mn-cs"/>
                        </a:rPr>
                        <a:t>Αναστολή οξείδωσης λινελαϊκού οξέος που προκαλείται από </a:t>
                      </a:r>
                      <a:r>
                        <a:rPr lang="el-GR" sz="1400" b="1" kern="1200" dirty="0" smtClean="0">
                          <a:solidFill>
                            <a:schemeClr val="lt1"/>
                          </a:solidFill>
                          <a:effectLst/>
                          <a:latin typeface="+mn-lt"/>
                          <a:ea typeface="+mn-ea"/>
                          <a:cs typeface="+mn-cs"/>
                        </a:rPr>
                        <a:t>Fe</a:t>
                      </a:r>
                      <a:r>
                        <a:rPr lang="en-US" sz="1400" b="1" kern="1200" dirty="0" smtClean="0">
                          <a:solidFill>
                            <a:schemeClr val="lt1"/>
                          </a:solidFill>
                          <a:effectLst/>
                          <a:latin typeface="+mn-lt"/>
                          <a:ea typeface="+mn-ea"/>
                          <a:cs typeface="+mn-cs"/>
                        </a:rPr>
                        <a:t> (%)</a:t>
                      </a:r>
                    </a:p>
                  </a:txBody>
                  <a:tcPr marL="53860" marR="5386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400" b="1" kern="1200" dirty="0">
                          <a:solidFill>
                            <a:schemeClr val="lt1"/>
                          </a:solidFill>
                          <a:effectLst/>
                          <a:latin typeface="+mn-lt"/>
                          <a:ea typeface="+mn-ea"/>
                          <a:cs typeface="+mn-cs"/>
                        </a:rPr>
                        <a:t>Αναστολή οξείδωσης ορού που προκαλείται από </a:t>
                      </a:r>
                      <a:r>
                        <a:rPr lang="el-GR" sz="1400" b="1" kern="1200" dirty="0" smtClean="0">
                          <a:solidFill>
                            <a:schemeClr val="lt1"/>
                          </a:solidFill>
                          <a:effectLst/>
                          <a:latin typeface="+mn-lt"/>
                          <a:ea typeface="+mn-ea"/>
                          <a:cs typeface="+mn-cs"/>
                        </a:rPr>
                        <a:t>Cu</a:t>
                      </a:r>
                      <a:r>
                        <a:rPr lang="en-US" sz="1400" b="1" kern="1200" dirty="0" smtClean="0">
                          <a:solidFill>
                            <a:schemeClr val="lt1"/>
                          </a:solidFill>
                          <a:effectLst/>
                          <a:latin typeface="+mn-lt"/>
                          <a:ea typeface="+mn-ea"/>
                          <a:cs typeface="+mn-cs"/>
                        </a:rPr>
                        <a:t> (%)</a:t>
                      </a:r>
                    </a:p>
                  </a:txBody>
                  <a:tcPr marL="53860" marR="53860" marT="0" marB="0" anchor="ctr"/>
                </a:tc>
                <a:extLst>
                  <a:ext uri="{0D108BD9-81ED-4DB2-BD59-A6C34878D82A}">
                    <a16:rowId xmlns="" xmlns:a16="http://schemas.microsoft.com/office/drawing/2014/main" val="10000"/>
                  </a:ext>
                </a:extLst>
              </a:tr>
              <a:tr h="120725">
                <a:tc rowSpan="5">
                  <a:txBody>
                    <a:bodyPr/>
                    <a:lstStyle/>
                    <a:p>
                      <a:pPr marL="0" marR="0" algn="ctr">
                        <a:lnSpc>
                          <a:spcPct val="115000"/>
                        </a:lnSpc>
                        <a:spcBef>
                          <a:spcPts val="0"/>
                        </a:spcBef>
                        <a:spcAft>
                          <a:spcPts val="525"/>
                        </a:spcAft>
                      </a:pPr>
                      <a:r>
                        <a:rPr lang="el-GR" sz="1600" dirty="0" err="1">
                          <a:effectLst/>
                          <a:latin typeface="+mn-lt"/>
                          <a:ea typeface="Calibri"/>
                          <a:cs typeface="Times New Roman"/>
                        </a:rPr>
                        <a:t>Πετροκόριθο</a:t>
                      </a:r>
                      <a:endParaRPr lang="en-US" sz="1600" dirty="0">
                        <a:effectLst/>
                        <a:latin typeface="+mn-lt"/>
                        <a:ea typeface="Calibri"/>
                        <a:cs typeface="Times New Roman"/>
                      </a:endParaRPr>
                    </a:p>
                  </a:txBody>
                  <a:tcPr marL="47240" marR="47240"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121.3±8.3</a:t>
                      </a:r>
                      <a:r>
                        <a:rPr lang="en-US" sz="1200" baseline="30000">
                          <a:effectLst/>
                        </a:rPr>
                        <a:t> a,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80.5±13.2</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33.5±4.3</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1"/>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144.0±1.6</a:t>
                      </a:r>
                      <a:r>
                        <a:rPr lang="en-US" sz="1200" baseline="30000">
                          <a:effectLst/>
                        </a:rPr>
                        <a:t> a,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59.5±5.6</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8.8±1.0</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2"/>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29.2±4.9</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93.7±12.2</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80.0±11.8</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703.1±206.9</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3"/>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50.5±8.1</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202.7±72.5</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92.9±14.3</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144.7±3.7</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4"/>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312.0±101.3</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38.2±4.5</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17.1±5.8</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5"/>
                  </a:ext>
                </a:extLst>
              </a:tr>
              <a:tr h="120725">
                <a:tc rowSpan="5">
                  <a:txBody>
                    <a:bodyPr/>
                    <a:lstStyle/>
                    <a:p>
                      <a:pPr marL="0" marR="0" algn="ctr">
                        <a:lnSpc>
                          <a:spcPct val="115000"/>
                        </a:lnSpc>
                        <a:spcBef>
                          <a:spcPts val="0"/>
                        </a:spcBef>
                        <a:spcAft>
                          <a:spcPts val="0"/>
                        </a:spcAft>
                      </a:pPr>
                      <a:r>
                        <a:rPr lang="el-GR" sz="1600" dirty="0" err="1">
                          <a:effectLst/>
                          <a:latin typeface="+mn-lt"/>
                          <a:ea typeface="Calibri"/>
                          <a:cs typeface="Times New Roman"/>
                        </a:rPr>
                        <a:t>Βερτζαμί</a:t>
                      </a:r>
                      <a:endParaRPr lang="en-US" sz="1600" dirty="0">
                        <a:effectLst/>
                        <a:latin typeface="+mn-lt"/>
                        <a:ea typeface="Calibri"/>
                        <a:cs typeface="Times New Roman"/>
                      </a:endParaRPr>
                    </a:p>
                  </a:txBody>
                  <a:tcPr marL="47240" marR="47240"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24.1±12.4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64.9±8.1</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139.7±6.3</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6"/>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13.7±6.9</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199.0±26.2</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77.0±10.9</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34.3±12.2</a:t>
                      </a:r>
                      <a:r>
                        <a:rPr lang="en-US" sz="1200" baseline="30000">
                          <a:effectLst/>
                        </a:rPr>
                        <a:t>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7"/>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93.5±0.6</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42.5±5.9</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69.4±8.9</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417.9±115.0</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8"/>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9.8±4.4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135.7±7.3</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56.7±7.8</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155.1±13.6</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09"/>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FIV</a:t>
                      </a:r>
                      <a:endParaRPr lang="en-US" sz="1200" dirty="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139.8±14.2</a:t>
                      </a:r>
                      <a:r>
                        <a:rPr lang="en-US" sz="1200" baseline="30000">
                          <a:effectLst/>
                        </a:rPr>
                        <a:t> c</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36.3±4.4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11.6±1.4</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0"/>
                  </a:ext>
                </a:extLst>
              </a:tr>
              <a:tr h="196397">
                <a:tc rowSpan="5">
                  <a:txBody>
                    <a:bodyPr/>
                    <a:lstStyle/>
                    <a:p>
                      <a:pPr marL="0" marR="0" algn="ctr">
                        <a:lnSpc>
                          <a:spcPct val="115000"/>
                        </a:lnSpc>
                        <a:spcBef>
                          <a:spcPts val="0"/>
                        </a:spcBef>
                        <a:spcAft>
                          <a:spcPts val="0"/>
                        </a:spcAft>
                      </a:pPr>
                      <a:r>
                        <a:rPr lang="el-GR" sz="1600" dirty="0" err="1">
                          <a:effectLst/>
                          <a:latin typeface="+mn-lt"/>
                          <a:ea typeface="Calibri"/>
                          <a:cs typeface="Times New Roman"/>
                        </a:rPr>
                        <a:t>Αυγουστιάτης</a:t>
                      </a:r>
                      <a:endParaRPr lang="en-US" sz="1600" dirty="0">
                        <a:effectLst/>
                        <a:latin typeface="+mn-lt"/>
                        <a:ea typeface="Calibri"/>
                        <a:cs typeface="Times New Roman"/>
                      </a:endParaRPr>
                    </a:p>
                  </a:txBody>
                  <a:tcPr marL="47240" marR="47240"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52.3±53.7</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77.0±6.7</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19.3±2.4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52.8±7.9</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1"/>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FI</a:t>
                      </a:r>
                      <a:endParaRPr lang="en-US" sz="1200" dirty="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107.9±27.4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752.2±114.6</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40.6±6.5</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15.1±0.4</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2"/>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16.6±1.2</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85.0±9.8</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81.4±11.9</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396.5±84.8</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3"/>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160.4±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63.3±5.8</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55.0±7.8</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105.4±9.6</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4"/>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11.0±4.0</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10.7±2.5</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14.9±5.0</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5"/>
                  </a:ext>
                </a:extLst>
              </a:tr>
              <a:tr h="121600">
                <a:tc rowSpan="5">
                  <a:txBody>
                    <a:bodyPr/>
                    <a:lstStyle/>
                    <a:p>
                      <a:pPr marL="0" marR="0" algn="ctr">
                        <a:lnSpc>
                          <a:spcPct val="115000"/>
                        </a:lnSpc>
                        <a:spcBef>
                          <a:spcPts val="0"/>
                        </a:spcBef>
                        <a:spcAft>
                          <a:spcPts val="0"/>
                        </a:spcAft>
                      </a:pPr>
                      <a:r>
                        <a:rPr lang="el-GR" sz="1600" dirty="0">
                          <a:effectLst/>
                          <a:latin typeface="+mn-lt"/>
                          <a:ea typeface="Calibri"/>
                          <a:cs typeface="Times New Roman"/>
                        </a:rPr>
                        <a:t>Ερυθρό </a:t>
                      </a:r>
                      <a:r>
                        <a:rPr lang="el-GR" sz="1600" dirty="0" err="1">
                          <a:effectLst/>
                          <a:latin typeface="+mn-lt"/>
                          <a:ea typeface="Calibri"/>
                          <a:cs typeface="Times New Roman"/>
                        </a:rPr>
                        <a:t>Θειακό</a:t>
                      </a:r>
                      <a:endParaRPr lang="en-US" sz="1600" dirty="0">
                        <a:effectLst/>
                        <a:latin typeface="+mn-lt"/>
                        <a:ea typeface="Calibri"/>
                        <a:cs typeface="Times New Roman"/>
                      </a:endParaRPr>
                    </a:p>
                  </a:txBody>
                  <a:tcPr marL="47240" marR="47240"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110.6±28.5</a:t>
                      </a:r>
                      <a:r>
                        <a:rPr lang="en-US" sz="1200" baseline="30000">
                          <a:effectLst/>
                        </a:rPr>
                        <a:t> a,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35.1±4.5</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50.8±14.3</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6"/>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234.0±106.1</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69.2±8.5</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16.8±2.2</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7"/>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47.8±5.8</a:t>
                      </a:r>
                      <a:r>
                        <a:rPr lang="en-US" sz="1200" baseline="30000">
                          <a:effectLst/>
                        </a:rPr>
                        <a:t> a,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41.5±1.5</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68.3±9.8</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546.5±184.4</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8"/>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12.1±4.9</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145.3±33.5</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68.2±7.4</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144.0±42.7</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19"/>
                  </a:ext>
                </a:extLst>
              </a:tr>
              <a:tr h="133410">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97.5±1.0</a:t>
                      </a:r>
                      <a:r>
                        <a:rPr lang="en-US" sz="1200" baseline="30000">
                          <a:effectLst/>
                        </a:rPr>
                        <a:t> a,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5.6±2.6</a:t>
                      </a:r>
                      <a:r>
                        <a:rPr lang="en-US" sz="1200" baseline="30000">
                          <a:effectLst/>
                        </a:rPr>
                        <a:t> c</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16.6±2.6</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0"/>
                  </a:ext>
                </a:extLst>
              </a:tr>
              <a:tr h="120725">
                <a:tc rowSpan="5">
                  <a:txBody>
                    <a:bodyPr/>
                    <a:lstStyle/>
                    <a:p>
                      <a:pPr marL="0" marR="0" algn="ctr">
                        <a:lnSpc>
                          <a:spcPct val="115000"/>
                        </a:lnSpc>
                        <a:spcBef>
                          <a:spcPts val="0"/>
                        </a:spcBef>
                        <a:spcAft>
                          <a:spcPts val="0"/>
                        </a:spcAft>
                      </a:pPr>
                      <a:r>
                        <a:rPr lang="el-GR" sz="1600" dirty="0">
                          <a:effectLst/>
                          <a:latin typeface="+mn-lt"/>
                          <a:ea typeface="Calibri"/>
                          <a:cs typeface="Times New Roman"/>
                        </a:rPr>
                        <a:t>Μαυροδάφνη Κεφαλονιάς</a:t>
                      </a:r>
                      <a:endParaRPr lang="en-US" sz="1600" dirty="0">
                        <a:effectLst/>
                        <a:latin typeface="+mn-lt"/>
                        <a:ea typeface="Calibri"/>
                        <a:cs typeface="Times New Roman"/>
                      </a:endParaRPr>
                    </a:p>
                  </a:txBody>
                  <a:tcPr marL="47240" marR="47240" marT="0" marB="0" anchor="ctr"/>
                </a:tc>
                <a:tc>
                  <a:txBody>
                    <a:bodyPr/>
                    <a:lstStyle/>
                    <a:p>
                      <a:pPr marL="0" marR="0" algn="ctr">
                        <a:lnSpc>
                          <a:spcPct val="115000"/>
                        </a:lnSpc>
                        <a:spcBef>
                          <a:spcPts val="0"/>
                        </a:spcBef>
                        <a:spcAft>
                          <a:spcPts val="0"/>
                        </a:spcAft>
                      </a:pPr>
                      <a:r>
                        <a:rPr lang="en-US" sz="1200">
                          <a:effectLst/>
                        </a:rPr>
                        <a:t>TL</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70.0±6.6</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239.4±57.6</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90.6±11.2</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108.9±6.7</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1"/>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54.9±0.4</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408.2±83.8</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43.6±5.8</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32.7±330.1</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2"/>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25.4±6.6</a:t>
                      </a:r>
                      <a:r>
                        <a:rPr lang="en-US" sz="1200" baseline="30000">
                          <a:effectLst/>
                        </a:rPr>
                        <a:t> b</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67.2±14.1</a:t>
                      </a:r>
                      <a:r>
                        <a:rPr lang="en-US" sz="1200" baseline="30000">
                          <a:effectLst/>
                        </a:rPr>
                        <a:t> a</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76.7±12.6</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1160.2±150.6</a:t>
                      </a:r>
                      <a:r>
                        <a:rPr lang="en-US" sz="1200" baseline="30000">
                          <a:effectLst/>
                        </a:rPr>
                        <a:t> b</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3"/>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FIIΙ</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12.4±2.2</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0"/>
                        </a:spcAft>
                      </a:pPr>
                      <a:r>
                        <a:rPr lang="en-US" sz="1200">
                          <a:effectLst/>
                        </a:rPr>
                        <a:t>337.2±73.3</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75.9±14.3</a:t>
                      </a:r>
                      <a:r>
                        <a:rPr lang="en-US" sz="1200" baseline="30000">
                          <a:effectLst/>
                        </a:rPr>
                        <a:t> a</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a:effectLst/>
                        </a:rPr>
                        <a:t>105.4±34.7</a:t>
                      </a:r>
                      <a:r>
                        <a:rPr lang="en-US" sz="1200" baseline="30000">
                          <a:effectLst/>
                        </a:rPr>
                        <a:t> a</a:t>
                      </a:r>
                      <a:endParaRPr lang="en-US" sz="120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4"/>
                  </a:ext>
                </a:extLst>
              </a:tr>
              <a:tr h="120725">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FIV</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0"/>
                        </a:spcAft>
                      </a:pPr>
                      <a:r>
                        <a:rPr lang="en-US" sz="1200">
                          <a:effectLst/>
                        </a:rPr>
                        <a:t>18.4±8.5</a:t>
                      </a:r>
                      <a:r>
                        <a:rPr lang="en-US" sz="1200" baseline="30000">
                          <a:effectLst/>
                        </a:rPr>
                        <a:t> b</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0"/>
                        </a:spcAft>
                      </a:pPr>
                      <a:r>
                        <a:rPr lang="en-US" sz="1200">
                          <a:effectLst/>
                        </a:rPr>
                        <a:t>nd</a:t>
                      </a:r>
                      <a:endParaRPr lang="en-US" sz="1200">
                        <a:effectLst/>
                        <a:latin typeface="Calibri"/>
                        <a:ea typeface="Calibri"/>
                        <a:cs typeface="Times New Roman"/>
                      </a:endParaRPr>
                    </a:p>
                  </a:txBody>
                  <a:tcPr marL="47240" marR="47240" marT="0" marB="0" anchor="b"/>
                </a:tc>
                <a:tc>
                  <a:txBody>
                    <a:bodyPr/>
                    <a:lstStyle/>
                    <a:p>
                      <a:pPr marL="0" marR="0" algn="ctr">
                        <a:lnSpc>
                          <a:spcPct val="115000"/>
                        </a:lnSpc>
                        <a:spcBef>
                          <a:spcPts val="0"/>
                        </a:spcBef>
                        <a:spcAft>
                          <a:spcPts val="1000"/>
                        </a:spcAft>
                      </a:pPr>
                      <a:r>
                        <a:rPr lang="en-US" sz="1200">
                          <a:effectLst/>
                        </a:rPr>
                        <a:t>8.9±0.8</a:t>
                      </a:r>
                      <a:r>
                        <a:rPr lang="en-US" sz="1200" baseline="30000">
                          <a:effectLst/>
                        </a:rPr>
                        <a:t> c</a:t>
                      </a:r>
                      <a:endParaRPr lang="en-US" sz="1200">
                        <a:effectLst/>
                        <a:latin typeface="Calibri"/>
                        <a:ea typeface="Calibri"/>
                        <a:cs typeface="Times New Roman"/>
                      </a:endParaRPr>
                    </a:p>
                  </a:txBody>
                  <a:tcPr marL="47240" marR="47240" marT="0" marB="0"/>
                </a:tc>
                <a:tc>
                  <a:txBody>
                    <a:bodyPr/>
                    <a:lstStyle/>
                    <a:p>
                      <a:pPr marL="0" marR="0" algn="ctr">
                        <a:lnSpc>
                          <a:spcPct val="115000"/>
                        </a:lnSpc>
                        <a:spcBef>
                          <a:spcPts val="0"/>
                        </a:spcBef>
                        <a:spcAft>
                          <a:spcPts val="1000"/>
                        </a:spcAft>
                      </a:pPr>
                      <a:r>
                        <a:rPr lang="en-US" sz="1200" dirty="0">
                          <a:effectLst/>
                        </a:rPr>
                        <a:t>337.5±40.9</a:t>
                      </a:r>
                      <a:r>
                        <a:rPr lang="en-US" sz="1200" baseline="30000" dirty="0">
                          <a:effectLst/>
                        </a:rPr>
                        <a:t> a</a:t>
                      </a:r>
                      <a:endParaRPr lang="en-US" sz="1200" dirty="0">
                        <a:effectLst/>
                        <a:latin typeface="Calibri"/>
                        <a:ea typeface="Calibri"/>
                        <a:cs typeface="Times New Roman"/>
                      </a:endParaRPr>
                    </a:p>
                  </a:txBody>
                  <a:tcPr marL="47240" marR="47240" marT="0" marB="0" anchor="ctr"/>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653572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dirty="0"/>
              <a:t>ΑΞΙΟΛΟΓΗΣΗ ΑΝΤΙΘΡΟΜΒΩΤΙΚΗΣ ΔΡΑΣΗΣ</a:t>
            </a:r>
            <a:endParaRPr lang="en-US" sz="3200" dirty="0"/>
          </a:p>
        </p:txBody>
      </p:sp>
      <p:sp>
        <p:nvSpPr>
          <p:cNvPr id="3" name="Content Placeholder 2"/>
          <p:cNvSpPr>
            <a:spLocks noGrp="1"/>
          </p:cNvSpPr>
          <p:nvPr>
            <p:ph sz="half" idx="1"/>
          </p:nvPr>
        </p:nvSpPr>
        <p:spPr>
          <a:xfrm>
            <a:off x="323850" y="2109446"/>
            <a:ext cx="4675662" cy="4703629"/>
          </a:xfrm>
        </p:spPr>
        <p:txBody>
          <a:bodyPr>
            <a:normAutofit fontScale="85000" lnSpcReduction="20000"/>
          </a:bodyPr>
          <a:lstStyle/>
          <a:p>
            <a:pPr marL="0" indent="0">
              <a:buNone/>
            </a:pPr>
            <a:r>
              <a:rPr lang="el-GR" dirty="0"/>
              <a:t>Για να ελεγχθεί η αντιθρομβωτική δράση των κρασιών:</a:t>
            </a:r>
          </a:p>
          <a:p>
            <a:pPr>
              <a:buFont typeface="Wingdings" pitchFamily="2" charset="2"/>
              <a:buChar char="ü"/>
            </a:pPr>
            <a:r>
              <a:rPr lang="el-GR" dirty="0"/>
              <a:t>απομονώθηκε πλάσμα πλούσιο σε αιμοπετάλια  από το αίμα  με φυγοκέντρηση σε ειδικές συνθήκες</a:t>
            </a:r>
          </a:p>
          <a:p>
            <a:pPr>
              <a:buFont typeface="Wingdings" pitchFamily="2" charset="2"/>
              <a:buChar char="ü"/>
            </a:pPr>
            <a:r>
              <a:rPr lang="el-GR" dirty="0"/>
              <a:t>επωάστηκαν  τα αιμοπετάλια, παρουσία των κλασμάτων των κρασιών, με τους συσσωρευτικούς παράγοντες</a:t>
            </a:r>
            <a:r>
              <a:rPr lang="en-US" dirty="0"/>
              <a:t>:</a:t>
            </a:r>
            <a:r>
              <a:rPr lang="el-GR" dirty="0"/>
              <a:t> </a:t>
            </a:r>
          </a:p>
          <a:p>
            <a:pPr lvl="1">
              <a:buFont typeface="Wingdings" pitchFamily="2" charset="2"/>
              <a:buChar char="Ø"/>
            </a:pPr>
            <a:r>
              <a:rPr lang="en-US" dirty="0"/>
              <a:t>PAF</a:t>
            </a:r>
            <a:r>
              <a:rPr lang="el-GR" dirty="0"/>
              <a:t> (Παράγοντας Ενεργοποίησης Αιμοπεταλίων)</a:t>
            </a:r>
            <a:r>
              <a:rPr lang="en-US" dirty="0"/>
              <a:t>, </a:t>
            </a:r>
            <a:endParaRPr lang="el-GR" dirty="0"/>
          </a:p>
          <a:p>
            <a:pPr lvl="1">
              <a:buFont typeface="Wingdings" pitchFamily="2" charset="2"/>
              <a:buChar char="Ø"/>
            </a:pPr>
            <a:r>
              <a:rPr lang="en-US" dirty="0"/>
              <a:t>ADP (</a:t>
            </a:r>
            <a:r>
              <a:rPr lang="el-GR" dirty="0"/>
              <a:t>Διφωσφορική Αδενοσίνη)</a:t>
            </a:r>
            <a:r>
              <a:rPr lang="en-US" dirty="0"/>
              <a:t>,</a:t>
            </a:r>
            <a:endParaRPr lang="el-GR" dirty="0"/>
          </a:p>
          <a:p>
            <a:pPr lvl="1">
              <a:buFont typeface="Wingdings" pitchFamily="2" charset="2"/>
              <a:buChar char="Ø"/>
            </a:pPr>
            <a:r>
              <a:rPr lang="en-US" dirty="0"/>
              <a:t>TRAP (</a:t>
            </a:r>
            <a:r>
              <a:rPr lang="el-GR" dirty="0"/>
              <a:t>Πεπτίδιο Ενεργοποιητής του υποδοχέα της Θρομβίνης</a:t>
            </a:r>
            <a:r>
              <a:rPr lang="en-US" dirty="0"/>
              <a:t>),</a:t>
            </a:r>
            <a:endParaRPr lang="el-GR" dirty="0"/>
          </a:p>
          <a:p>
            <a:pPr lvl="1">
              <a:buFont typeface="Wingdings" pitchFamily="2" charset="2"/>
              <a:buChar char="Ø"/>
            </a:pPr>
            <a:r>
              <a:rPr lang="en-US" dirty="0" err="1"/>
              <a:t>Arachidonic</a:t>
            </a:r>
            <a:r>
              <a:rPr lang="en-US" dirty="0"/>
              <a:t> Acid </a:t>
            </a:r>
            <a:r>
              <a:rPr lang="el-GR" dirty="0"/>
              <a:t>(Αραχιδονικό οξύ, ΑΑ)</a:t>
            </a:r>
            <a:r>
              <a:rPr lang="en-US" dirty="0"/>
              <a:t>,</a:t>
            </a:r>
            <a:r>
              <a:rPr lang="el-GR" dirty="0"/>
              <a:t> </a:t>
            </a:r>
          </a:p>
          <a:p>
            <a:pPr lvl="1">
              <a:buFont typeface="Wingdings" pitchFamily="2" charset="2"/>
              <a:buChar char="Ø"/>
            </a:pPr>
            <a:r>
              <a:rPr lang="el-GR" dirty="0"/>
              <a:t>Κολλαγόνο</a:t>
            </a:r>
            <a:r>
              <a:rPr lang="en-US" dirty="0"/>
              <a:t>.</a:t>
            </a:r>
            <a:r>
              <a:rPr lang="el-GR" dirty="0"/>
              <a:t> </a:t>
            </a:r>
          </a:p>
          <a:p>
            <a:pPr>
              <a:buFont typeface="Wingdings" pitchFamily="2" charset="2"/>
              <a:buChar char="ü"/>
            </a:pPr>
            <a:endParaRPr lang="el-GR" dirty="0"/>
          </a:p>
          <a:p>
            <a:pPr>
              <a:buFont typeface="Wingdings" pitchFamily="2" charset="2"/>
              <a:buChar char="ü"/>
            </a:pPr>
            <a:r>
              <a:rPr lang="el-GR" b="1" dirty="0"/>
              <a:t>Υπολογίστηκε το % αναστολή της συσσώρευσης των αιμοπεταλίων  παρουσία των κλασμάτων των κρασιών.</a:t>
            </a:r>
            <a:endParaRPr lang="en-US" b="1" dirty="0"/>
          </a:p>
        </p:txBody>
      </p:sp>
      <p:pic>
        <p:nvPicPr>
          <p:cNvPr id="4" name="Picture 2" descr="PAF_aggregometer">
            <a:extLst>
              <a:ext uri="{FF2B5EF4-FFF2-40B4-BE49-F238E27FC236}">
                <a16:creationId xmlns="" xmlns:a16="http://schemas.microsoft.com/office/drawing/2014/main" id="{EBF7763F-5310-40A2-8D7C-B99BEE2D6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102" y="5080357"/>
            <a:ext cx="3030898" cy="1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 xmlns:a16="http://schemas.microsoft.com/office/drawing/2014/main" id="{6CA96411-8816-408F-B075-9CB3F0F52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185" y="4833015"/>
            <a:ext cx="2614299" cy="1980061"/>
          </a:xfrm>
          <a:prstGeom prst="rect">
            <a:avLst/>
          </a:prstGeom>
        </p:spPr>
      </p:pic>
      <p:pic>
        <p:nvPicPr>
          <p:cNvPr id="6" name="Picture 2" descr="Αποτέλεσμα εικόνας για falcon with blood 15ml">
            <a:extLst>
              <a:ext uri="{FF2B5EF4-FFF2-40B4-BE49-F238E27FC236}">
                <a16:creationId xmlns="" xmlns:a16="http://schemas.microsoft.com/office/drawing/2014/main" id="{B56ABB65-01A8-462B-9704-DC3E1E692A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7109">
            <a:off x="6662531" y="2337087"/>
            <a:ext cx="409608" cy="127642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170">
            <a:extLst>
              <a:ext uri="{FF2B5EF4-FFF2-40B4-BE49-F238E27FC236}">
                <a16:creationId xmlns="" xmlns:a16="http://schemas.microsoft.com/office/drawing/2014/main" id="{4349515B-1A2F-4CEF-ABBF-C9FEE9B3ACC1}"/>
              </a:ext>
            </a:extLst>
          </p:cNvPr>
          <p:cNvSpPr>
            <a:spLocks noChangeAspect="1"/>
          </p:cNvSpPr>
          <p:nvPr/>
        </p:nvSpPr>
        <p:spPr>
          <a:xfrm>
            <a:off x="5849765" y="1989698"/>
            <a:ext cx="395483" cy="87900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flip="none" rotWithShape="1">
            <a:gsLst>
              <a:gs pos="23816">
                <a:srgbClr val="767676"/>
              </a:gs>
              <a:gs pos="5952">
                <a:schemeClr val="tx1">
                  <a:lumMod val="75000"/>
                </a:schemeClr>
              </a:gs>
              <a:gs pos="14286">
                <a:schemeClr val="tx1">
                  <a:lumMod val="85000"/>
                </a:schemeClr>
              </a:gs>
              <a:gs pos="32000">
                <a:schemeClr val="accent6">
                  <a:lumMod val="75000"/>
                </a:schemeClr>
              </a:gs>
              <a:gs pos="68000">
                <a:srgbClr val="0070C0"/>
              </a:gs>
            </a:gsLst>
            <a:lin ang="5400000" scaled="1"/>
            <a:tileRect/>
          </a:gradFill>
          <a:ln w="3175">
            <a:solidFill>
              <a:schemeClr val="bg2"/>
            </a:solidFill>
            <a:round/>
            <a:headEnd/>
            <a:tailEnd/>
          </a:ln>
        </p:spPr>
        <p:txBody>
          <a:bodyPr vert="horz" wrap="square" lIns="93252" tIns="46628" rIns="93252" bIns="46628" numCol="1" anchor="t" anchorCtr="0" compatLnSpc="1">
            <a:prstTxWarp prst="textNoShape">
              <a:avLst/>
            </a:prstTxWarp>
          </a:bodyPr>
          <a:lstStyle/>
          <a:p>
            <a:pPr defTabSz="932450"/>
            <a:endParaRPr lang="en-US" sz="1940">
              <a:solidFill>
                <a:prstClr val="black"/>
              </a:solidFill>
            </a:endParaRPr>
          </a:p>
        </p:txBody>
      </p:sp>
      <p:sp>
        <p:nvSpPr>
          <p:cNvPr id="8" name="Freeform: Shape 173">
            <a:extLst>
              <a:ext uri="{FF2B5EF4-FFF2-40B4-BE49-F238E27FC236}">
                <a16:creationId xmlns="" xmlns:a16="http://schemas.microsoft.com/office/drawing/2014/main" id="{55F1893D-94C9-4B50-9709-861939718706}"/>
              </a:ext>
            </a:extLst>
          </p:cNvPr>
          <p:cNvSpPr/>
          <p:nvPr/>
        </p:nvSpPr>
        <p:spPr>
          <a:xfrm>
            <a:off x="5478722" y="2245965"/>
            <a:ext cx="333408" cy="897692"/>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30000">
                <a:schemeClr val="tx1">
                  <a:lumMod val="75000"/>
                </a:schemeClr>
              </a:gs>
              <a:gs pos="11905">
                <a:schemeClr val="tx1">
                  <a:lumMod val="75000"/>
                </a:schemeClr>
              </a:gs>
              <a:gs pos="57000">
                <a:srgbClr val="FF8BBF"/>
              </a:gs>
            </a:gsLst>
            <a:lin ang="5400000" scaled="1"/>
          </a:gradFill>
          <a:ln w="3175">
            <a:solidFill>
              <a:schemeClr val="bg2"/>
            </a:solidFill>
            <a:round/>
            <a:headEnd/>
            <a:tailEnd/>
          </a:ln>
        </p:spPr>
        <p:txBody>
          <a:bodyPr vert="horz" wrap="square" lIns="93252" tIns="46628" rIns="93252" bIns="46628" numCol="1" anchor="t" anchorCtr="0" compatLnSpc="1">
            <a:prstTxWarp prst="textNoShape">
              <a:avLst/>
            </a:prstTxWarp>
          </a:bodyPr>
          <a:lstStyle/>
          <a:p>
            <a:pPr defTabSz="932450"/>
            <a:endParaRPr lang="en-US" sz="1940">
              <a:solidFill>
                <a:prstClr val="black"/>
              </a:solidFill>
            </a:endParaRPr>
          </a:p>
        </p:txBody>
      </p:sp>
      <p:pic>
        <p:nvPicPr>
          <p:cNvPr id="9" name="Picture 4" descr="Αποτέλεσμα εικόνας για falcon with blood 15ml">
            <a:extLst>
              <a:ext uri="{FF2B5EF4-FFF2-40B4-BE49-F238E27FC236}">
                <a16:creationId xmlns="" xmlns:a16="http://schemas.microsoft.com/office/drawing/2014/main" id="{AA4D7414-35E2-47DE-A353-B513D0D5B7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64364">
            <a:off x="10348882" y="2433941"/>
            <a:ext cx="195433" cy="1141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Αποτέλεσμα εικόνας για centrifuge">
            <a:extLst>
              <a:ext uri="{FF2B5EF4-FFF2-40B4-BE49-F238E27FC236}">
                <a16:creationId xmlns="" xmlns:a16="http://schemas.microsoft.com/office/drawing/2014/main" id="{ADEA7DD1-68EF-4A96-96B1-9805DC46F6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1562" y="2094504"/>
            <a:ext cx="1413876" cy="15904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2">
            <a:extLst>
              <a:ext uri="{FF2B5EF4-FFF2-40B4-BE49-F238E27FC236}">
                <a16:creationId xmlns="" xmlns:a16="http://schemas.microsoft.com/office/drawing/2014/main" id="{9DCDE5E5-439A-48E7-8C13-A8DB4F47D31E}"/>
              </a:ext>
            </a:extLst>
          </p:cNvPr>
          <p:cNvCxnSpPr/>
          <p:nvPr/>
        </p:nvCxnSpPr>
        <p:spPr>
          <a:xfrm flipV="1">
            <a:off x="7239652" y="2857835"/>
            <a:ext cx="55151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EC99CE4-7C45-4CF4-A79F-7FAAC40158D9}"/>
              </a:ext>
            </a:extLst>
          </p:cNvPr>
          <p:cNvSpPr txBox="1"/>
          <p:nvPr/>
        </p:nvSpPr>
        <p:spPr>
          <a:xfrm>
            <a:off x="6295281" y="2109447"/>
            <a:ext cx="498855" cy="276999"/>
          </a:xfrm>
          <a:prstGeom prst="rect">
            <a:avLst/>
          </a:prstGeom>
          <a:noFill/>
        </p:spPr>
        <p:txBody>
          <a:bodyPr wrap="none" rtlCol="0">
            <a:spAutoFit/>
          </a:bodyPr>
          <a:lstStyle/>
          <a:p>
            <a:r>
              <a:rPr lang="el-GR" sz="1200" dirty="0">
                <a:latin typeface="Arial" panose="020B0604020202020204" pitchFamily="34" charset="0"/>
                <a:cs typeface="Arial" panose="020B0604020202020204" pitchFamily="34" charset="0"/>
              </a:rPr>
              <a:t>Αίμα</a:t>
            </a:r>
          </a:p>
        </p:txBody>
      </p:sp>
      <p:sp>
        <p:nvSpPr>
          <p:cNvPr id="14" name="TextBox 13">
            <a:extLst>
              <a:ext uri="{FF2B5EF4-FFF2-40B4-BE49-F238E27FC236}">
                <a16:creationId xmlns="" xmlns:a16="http://schemas.microsoft.com/office/drawing/2014/main" id="{83BC0332-3D01-4FB8-A5CC-E259CB6F29EA}"/>
              </a:ext>
            </a:extLst>
          </p:cNvPr>
          <p:cNvSpPr txBox="1"/>
          <p:nvPr/>
        </p:nvSpPr>
        <p:spPr>
          <a:xfrm>
            <a:off x="9614104" y="1982210"/>
            <a:ext cx="1462905" cy="646331"/>
          </a:xfrm>
          <a:prstGeom prst="rect">
            <a:avLst/>
          </a:prstGeom>
          <a:noFill/>
        </p:spPr>
        <p:txBody>
          <a:bodyPr wrap="square" rtlCol="0">
            <a:spAutoFit/>
          </a:bodyPr>
          <a:lstStyle/>
          <a:p>
            <a:r>
              <a:rPr lang="el-GR" sz="1200" dirty="0">
                <a:latin typeface="Arial" panose="020B0604020202020204" pitchFamily="34" charset="0"/>
                <a:cs typeface="Arial" panose="020B0604020202020204" pitchFamily="34" charset="0"/>
              </a:rPr>
              <a:t>Πλάσμα Πλούσιο σε Αιμοπετάλια</a:t>
            </a:r>
          </a:p>
          <a:p>
            <a:r>
              <a:rPr lang="el-G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PRP)</a:t>
            </a:r>
            <a:endParaRPr lang="el-GR"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DACC2273-07B9-4247-8D84-13D1CF989DA7}"/>
              </a:ext>
            </a:extLst>
          </p:cNvPr>
          <p:cNvSpPr txBox="1"/>
          <p:nvPr/>
        </p:nvSpPr>
        <p:spPr>
          <a:xfrm>
            <a:off x="10813497" y="2492623"/>
            <a:ext cx="1359668" cy="1477328"/>
          </a:xfrm>
          <a:prstGeom prst="rect">
            <a:avLst/>
          </a:prstGeom>
          <a:noFill/>
        </p:spPr>
        <p:txBody>
          <a:bodyPr wrap="none" rtlCol="0">
            <a:spAutoFit/>
          </a:bodyPr>
          <a:lstStyle/>
          <a:p>
            <a:r>
              <a:rPr lang="en-US" dirty="0"/>
              <a:t>+PAF</a:t>
            </a:r>
          </a:p>
          <a:p>
            <a:r>
              <a:rPr lang="en-US" dirty="0"/>
              <a:t>+ADP</a:t>
            </a:r>
          </a:p>
          <a:p>
            <a:r>
              <a:rPr lang="en-US" dirty="0"/>
              <a:t>+TRAP</a:t>
            </a:r>
          </a:p>
          <a:p>
            <a:r>
              <a:rPr lang="en-US" dirty="0"/>
              <a:t>+Collagen</a:t>
            </a:r>
          </a:p>
          <a:p>
            <a:r>
              <a:rPr lang="en-US" dirty="0"/>
              <a:t>+AA</a:t>
            </a:r>
            <a:endParaRPr lang="el-GR" dirty="0"/>
          </a:p>
        </p:txBody>
      </p:sp>
      <p:cxnSp>
        <p:nvCxnSpPr>
          <p:cNvPr id="16" name="Straight Arrow Connector 12">
            <a:extLst>
              <a:ext uri="{FF2B5EF4-FFF2-40B4-BE49-F238E27FC236}">
                <a16:creationId xmlns="" xmlns:a16="http://schemas.microsoft.com/office/drawing/2014/main" id="{9DCDE5E5-439A-48E7-8C13-A8DB4F47D31E}"/>
              </a:ext>
            </a:extLst>
          </p:cNvPr>
          <p:cNvCxnSpPr/>
          <p:nvPr/>
        </p:nvCxnSpPr>
        <p:spPr>
          <a:xfrm flipV="1">
            <a:off x="9739827" y="2868698"/>
            <a:ext cx="55151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813497" y="4152900"/>
            <a:ext cx="0" cy="7250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286750" y="5867968"/>
            <a:ext cx="666750" cy="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369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8" name="Picture 23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333500"/>
            <a:ext cx="12001500" cy="55245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935832" y="1042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200" dirty="0"/>
              <a:t>Αποτελέσματα αντιθρομβωτικής δράσης </a:t>
            </a:r>
            <a:endParaRPr lang="en-US" sz="3200" dirty="0"/>
          </a:p>
          <a:p>
            <a:pPr algn="ctr"/>
            <a:r>
              <a:rPr lang="el-GR" sz="3200" dirty="0"/>
              <a:t>έναντι του κολλαγόνου </a:t>
            </a:r>
            <a:endParaRPr lang="en-US" sz="3200" dirty="0"/>
          </a:p>
        </p:txBody>
      </p:sp>
    </p:spTree>
    <p:extLst>
      <p:ext uri="{BB962C8B-B14F-4D97-AF65-F5344CB8AC3E}">
        <p14:creationId xmlns:p14="http://schemas.microsoft.com/office/powerpoint/2010/main" val="602140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3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1619250"/>
            <a:ext cx="12058650" cy="523875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pPr algn="ctr"/>
            <a:r>
              <a:rPr lang="el-GR" sz="3200" dirty="0"/>
              <a:t>Αποτελέσματα αντιθρομβωτικής δράσης </a:t>
            </a:r>
            <a:r>
              <a:rPr lang="en-US" sz="3200" dirty="0"/>
              <a:t/>
            </a:r>
            <a:br>
              <a:rPr lang="en-US" sz="3200" dirty="0"/>
            </a:br>
            <a:r>
              <a:rPr lang="el-GR" sz="3200" dirty="0"/>
              <a:t>έναντι του </a:t>
            </a:r>
            <a:r>
              <a:rPr lang="en-US" sz="3200" dirty="0"/>
              <a:t>PAF</a:t>
            </a:r>
          </a:p>
        </p:txBody>
      </p:sp>
    </p:spTree>
    <p:extLst>
      <p:ext uri="{BB962C8B-B14F-4D97-AF65-F5344CB8AC3E}">
        <p14:creationId xmlns:p14="http://schemas.microsoft.com/office/powerpoint/2010/main" val="320173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dirty="0"/>
              <a:t>Αποτελέσματα αντιθρομβωτικής δράσης έναντι του </a:t>
            </a:r>
            <a:r>
              <a:rPr lang="en-US" sz="3200" dirty="0"/>
              <a:t>ADP</a:t>
            </a:r>
          </a:p>
        </p:txBody>
      </p:sp>
      <p:pic>
        <p:nvPicPr>
          <p:cNvPr id="8" name="Picture 23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971675"/>
            <a:ext cx="8096250" cy="479156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33350" y="2471338"/>
            <a:ext cx="3581400" cy="4278094"/>
          </a:xfrm>
          <a:prstGeom prst="rect">
            <a:avLst/>
          </a:prstGeom>
        </p:spPr>
        <p:txBody>
          <a:bodyPr wrap="square">
            <a:spAutoFit/>
          </a:bodyPr>
          <a:lstStyle/>
          <a:p>
            <a:r>
              <a:rPr lang="el-GR" altLang="en-US" sz="1600" dirty="0">
                <a:ln w="0"/>
                <a:cs typeface="Arial" pitchFamily="34" charset="0"/>
              </a:rPr>
              <a:t>Καλύτερη βιολογική δράση παρουσίασαν </a:t>
            </a:r>
            <a:r>
              <a:rPr lang="en-US" altLang="en-US" sz="1600" dirty="0">
                <a:ln w="0"/>
                <a:cs typeface="Arial" pitchFamily="34" charset="0"/>
              </a:rPr>
              <a:t>:</a:t>
            </a:r>
            <a:endParaRPr lang="el-GR" altLang="en-US" sz="1600" dirty="0">
              <a:ln w="0"/>
              <a:cs typeface="Arial" pitchFamily="34" charset="0"/>
            </a:endParaRPr>
          </a:p>
          <a:p>
            <a:pPr marL="285750" indent="-285750">
              <a:buFont typeface="Wingdings" pitchFamily="2" charset="2"/>
              <a:buChar char="ü"/>
            </a:pPr>
            <a:r>
              <a:rPr lang="el-GR" altLang="en-US" sz="1600" dirty="0">
                <a:ln w="0"/>
                <a:cs typeface="Arial" pitchFamily="34" charset="0"/>
              </a:rPr>
              <a:t>τα οργανικά κλάσματα TL, F</a:t>
            </a:r>
            <a:r>
              <a:rPr lang="en-US" altLang="en-US" sz="1600" dirty="0">
                <a:ln w="0"/>
                <a:cs typeface="Arial" pitchFamily="34" charset="0"/>
              </a:rPr>
              <a:t>2</a:t>
            </a:r>
            <a:r>
              <a:rPr lang="el-GR" altLang="en-US" sz="1600" dirty="0">
                <a:ln w="0"/>
                <a:cs typeface="Arial" pitchFamily="34" charset="0"/>
              </a:rPr>
              <a:t> και F</a:t>
            </a:r>
            <a:r>
              <a:rPr lang="en-US" altLang="en-US" sz="1600" dirty="0">
                <a:ln w="0"/>
                <a:cs typeface="Arial" pitchFamily="34" charset="0"/>
              </a:rPr>
              <a:t>3</a:t>
            </a:r>
            <a:r>
              <a:rPr lang="el-GR" altLang="en-US" sz="1600" dirty="0">
                <a:ln w="0"/>
                <a:cs typeface="Arial" pitchFamily="34" charset="0"/>
              </a:rPr>
              <a:t>, σε σύγκριση με τα υδατικά κλάσματα F</a:t>
            </a:r>
            <a:r>
              <a:rPr lang="en-US" altLang="en-US" sz="1600" dirty="0">
                <a:ln w="0"/>
                <a:cs typeface="Arial" pitchFamily="34" charset="0"/>
              </a:rPr>
              <a:t>1</a:t>
            </a:r>
            <a:r>
              <a:rPr lang="el-GR" altLang="en-US" sz="1600" dirty="0">
                <a:ln w="0"/>
                <a:cs typeface="Arial" pitchFamily="34" charset="0"/>
              </a:rPr>
              <a:t> και F</a:t>
            </a:r>
            <a:r>
              <a:rPr lang="en-US" altLang="en-US" sz="1600" dirty="0">
                <a:ln w="0"/>
                <a:cs typeface="Arial" pitchFamily="34" charset="0"/>
              </a:rPr>
              <a:t>4</a:t>
            </a:r>
            <a:r>
              <a:rPr lang="el-GR" altLang="en-US" sz="1600" dirty="0">
                <a:ln w="0"/>
                <a:cs typeface="Arial" pitchFamily="34" charset="0"/>
              </a:rPr>
              <a:t>, έναντι όλων των διεγερτών. </a:t>
            </a:r>
          </a:p>
          <a:p>
            <a:endParaRPr lang="el-GR" altLang="en-US" sz="1600" dirty="0">
              <a:ln w="0"/>
              <a:cs typeface="Arial" pitchFamily="34" charset="0"/>
            </a:endParaRPr>
          </a:p>
          <a:p>
            <a:r>
              <a:rPr lang="el-GR" altLang="en-US" sz="1600" dirty="0">
                <a:ln w="0"/>
                <a:cs typeface="Arial" pitchFamily="34" charset="0"/>
              </a:rPr>
              <a:t>Πιο συγκεκριμένα, μεγαλύτερη % αναστολή εμφάνισαν : </a:t>
            </a:r>
          </a:p>
          <a:p>
            <a:pPr marL="285750" indent="-285750">
              <a:buFont typeface="Wingdings" pitchFamily="2" charset="2"/>
              <a:buChar char="ü"/>
            </a:pPr>
            <a:r>
              <a:rPr lang="el-GR" altLang="en-US" sz="1600" dirty="0">
                <a:ln w="0"/>
                <a:cs typeface="Arial" pitchFamily="34" charset="0"/>
              </a:rPr>
              <a:t>τα κλάσματα F</a:t>
            </a:r>
            <a:r>
              <a:rPr lang="en-US" altLang="en-US" sz="1600" dirty="0">
                <a:ln w="0"/>
                <a:cs typeface="Arial" pitchFamily="34" charset="0"/>
              </a:rPr>
              <a:t>2</a:t>
            </a:r>
            <a:r>
              <a:rPr lang="el-GR" altLang="en-US" sz="1600" dirty="0">
                <a:ln w="0"/>
                <a:cs typeface="Arial" pitchFamily="34" charset="0"/>
              </a:rPr>
              <a:t> έναντι του κολλαγόνου και του PAF,</a:t>
            </a:r>
          </a:p>
          <a:p>
            <a:pPr marL="285750" indent="-285750">
              <a:buFont typeface="Wingdings" pitchFamily="2" charset="2"/>
              <a:buChar char="ü"/>
            </a:pPr>
            <a:r>
              <a:rPr lang="el-GR" altLang="en-US" sz="1600" dirty="0">
                <a:ln w="0"/>
                <a:cs typeface="Arial" pitchFamily="34" charset="0"/>
              </a:rPr>
              <a:t>η μικρότερη αναστολή παρουσιάστηκε έναντι του TRAP</a:t>
            </a:r>
          </a:p>
          <a:p>
            <a:pPr marL="285750" indent="-285750">
              <a:buFont typeface="Wingdings" pitchFamily="2" charset="2"/>
              <a:buChar char="ü"/>
            </a:pPr>
            <a:r>
              <a:rPr lang="el-GR" altLang="en-US" sz="1600" dirty="0">
                <a:ln w="0"/>
                <a:cs typeface="Arial" pitchFamily="34" charset="0"/>
              </a:rPr>
              <a:t>από τα υδατικά κλάσματα καλύτερη δράση εμφάνισε το F</a:t>
            </a:r>
            <a:r>
              <a:rPr lang="en-US" altLang="en-US" sz="1600" dirty="0">
                <a:ln w="0"/>
                <a:cs typeface="Arial" pitchFamily="34" charset="0"/>
              </a:rPr>
              <a:t>1</a:t>
            </a:r>
            <a:r>
              <a:rPr lang="el-GR" altLang="en-US" sz="1600" dirty="0">
                <a:ln w="0"/>
                <a:cs typeface="Arial" pitchFamily="34" charset="0"/>
              </a:rPr>
              <a:t> έναντι του κολλαγόνου και του ADP</a:t>
            </a:r>
            <a:endParaRPr lang="en-US" sz="1600" dirty="0"/>
          </a:p>
        </p:txBody>
      </p:sp>
    </p:spTree>
    <p:extLst>
      <p:ext uri="{BB962C8B-B14F-4D97-AF65-F5344CB8AC3E}">
        <p14:creationId xmlns:p14="http://schemas.microsoft.com/office/powerpoint/2010/main" val="279853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ΑΞΙΟΛΟΓΗΣΗ ΑΝΤΙΦΛΕΓΜΟΝΩΔΟΥΣ ΔΡΑΣΗΣ</a:t>
            </a:r>
            <a:endParaRPr lang="en-US" sz="3200" dirty="0"/>
          </a:p>
        </p:txBody>
      </p:sp>
      <p:sp>
        <p:nvSpPr>
          <p:cNvPr id="3" name="Content Placeholder 2"/>
          <p:cNvSpPr>
            <a:spLocks noGrp="1"/>
          </p:cNvSpPr>
          <p:nvPr>
            <p:ph sz="half" idx="1"/>
          </p:nvPr>
        </p:nvSpPr>
        <p:spPr>
          <a:xfrm>
            <a:off x="231775" y="2266950"/>
            <a:ext cx="5981583" cy="4591050"/>
          </a:xfrm>
        </p:spPr>
        <p:txBody>
          <a:bodyPr>
            <a:noAutofit/>
          </a:bodyPr>
          <a:lstStyle/>
          <a:p>
            <a:pPr marL="0" indent="0">
              <a:buNone/>
            </a:pPr>
            <a:r>
              <a:rPr lang="el-GR" sz="2000" dirty="0"/>
              <a:t>Για την αξιολόγηση της αντιφλεγμονώδους δράσης:</a:t>
            </a:r>
          </a:p>
          <a:p>
            <a:pPr>
              <a:buFont typeface="Wingdings" pitchFamily="2" charset="2"/>
              <a:buChar char="ü"/>
            </a:pPr>
            <a:r>
              <a:rPr lang="el-GR" sz="2000" dirty="0"/>
              <a:t>απομονώθηκαν κύτταρα αίματος με φυγοκέντρηση σε ειδικές συνθήκες,</a:t>
            </a:r>
          </a:p>
          <a:p>
            <a:pPr>
              <a:buFont typeface="Wingdings" pitchFamily="2" charset="2"/>
              <a:buChar char="ü"/>
            </a:pPr>
            <a:r>
              <a:rPr lang="el-GR" sz="2000" dirty="0"/>
              <a:t>επωάστηκαν σε συνθήκες φλεγμονής  (με λιποπολυσακχαρίτη </a:t>
            </a:r>
            <a:r>
              <a:rPr lang="en-US" sz="2000" dirty="0"/>
              <a:t>LPS</a:t>
            </a:r>
            <a:r>
              <a:rPr lang="el-GR" sz="2000" dirty="0"/>
              <a:t>)</a:t>
            </a:r>
            <a:r>
              <a:rPr lang="en-US" sz="2000" dirty="0"/>
              <a:t>,</a:t>
            </a:r>
            <a:endParaRPr lang="el-GR" sz="2000" dirty="0"/>
          </a:p>
          <a:p>
            <a:pPr>
              <a:buFont typeface="Wingdings" pitchFamily="2" charset="2"/>
              <a:buChar char="ü"/>
            </a:pPr>
            <a:r>
              <a:rPr lang="el-GR" sz="2000" dirty="0"/>
              <a:t>μετρήθηκαν οι  κυτταροκίνες</a:t>
            </a:r>
            <a:r>
              <a:rPr lang="en-US" sz="2000" dirty="0"/>
              <a:t> </a:t>
            </a:r>
            <a:r>
              <a:rPr lang="el-GR" sz="2000" dirty="0"/>
              <a:t>που παράχθηκαν από τα κύτταρα </a:t>
            </a:r>
            <a:r>
              <a:rPr lang="en-US" sz="2000" dirty="0"/>
              <a:t>(IL-6 </a:t>
            </a:r>
            <a:r>
              <a:rPr lang="el-GR" sz="2000" dirty="0"/>
              <a:t>και Τ</a:t>
            </a:r>
            <a:r>
              <a:rPr lang="en-US" sz="2000" dirty="0"/>
              <a:t>NF-a)</a:t>
            </a:r>
            <a:r>
              <a:rPr lang="el-GR" sz="2000" dirty="0"/>
              <a:t> με τη μέθοδο της </a:t>
            </a:r>
            <a:r>
              <a:rPr lang="en-US" sz="2000" dirty="0"/>
              <a:t>ELISA.</a:t>
            </a:r>
            <a:endParaRPr lang="el-GR" sz="2000" dirty="0"/>
          </a:p>
          <a:p>
            <a:pPr>
              <a:buFont typeface="Wingdings" pitchFamily="2" charset="2"/>
              <a:buChar char="ü"/>
            </a:pPr>
            <a:r>
              <a:rPr lang="el-GR" sz="2000" dirty="0"/>
              <a:t>τελικά, υπολογίστηκε η % αναστολή στην έκκριση των κυτταροκινών από κάθε κλάσμα.</a:t>
            </a:r>
          </a:p>
          <a:p>
            <a:pPr marL="0" indent="0">
              <a:buNone/>
            </a:pPr>
            <a:endParaRPr lang="el-GR" sz="2000" dirty="0"/>
          </a:p>
        </p:txBody>
      </p:sp>
      <p:sp>
        <p:nvSpPr>
          <p:cNvPr id="5" name="AutoShape 2" descr="PBMC | Peripheral Blood Mononuclear Cells | Human | Cell Ap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PBMC | Peripheral Blood Mononuclear Cells | Human | Cell Appl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BMC | Peripheral Blood Mononuclear Cells | Human | Cell Applic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PBMC | Peripheral Blood Mononuclear Cells | Human | Cell Applica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PBMC | Peripheral Blood Mononuclear Cells | Human | Cell Applicatio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s://www.cellapplications.com/sites/default/files/PBMC%20No%20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33554"/>
            <a:ext cx="5652456" cy="370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34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dirty="0"/>
              <a:t>Αντιφλεγμονώδης δράση των διαφορετικών κλασμάτων</a:t>
            </a:r>
            <a:endParaRPr lang="en-US" sz="3200" dirty="0"/>
          </a:p>
        </p:txBody>
      </p:sp>
      <p:grpSp>
        <p:nvGrpSpPr>
          <p:cNvPr id="21" name="Group 20"/>
          <p:cNvGrpSpPr/>
          <p:nvPr/>
        </p:nvGrpSpPr>
        <p:grpSpPr>
          <a:xfrm>
            <a:off x="1320314" y="2619958"/>
            <a:ext cx="10871686" cy="3596619"/>
            <a:chOff x="1320314" y="2619958"/>
            <a:chExt cx="10871686" cy="3596619"/>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2727"/>
            <a:stretch>
              <a:fillRect/>
            </a:stretch>
          </p:blipFill>
          <p:spPr bwMode="auto">
            <a:xfrm>
              <a:off x="1320314" y="2619958"/>
              <a:ext cx="10773849" cy="315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p:nvPr/>
          </p:nvSpPr>
          <p:spPr bwMode="auto">
            <a:xfrm>
              <a:off x="1993742" y="5813778"/>
              <a:ext cx="1001527"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FFCC00"/>
                  </a:solidFill>
                  <a:latin typeface="+mj-lt"/>
                </a:rPr>
                <a:t>Ρομπόλα</a:t>
              </a:r>
              <a:endParaRPr lang="en-CA" altLang="en-US" sz="1200" b="1" dirty="0">
                <a:solidFill>
                  <a:srgbClr val="FFCC00"/>
                </a:solidFill>
                <a:latin typeface="+mj-lt"/>
              </a:endParaRPr>
            </a:p>
          </p:txBody>
        </p:sp>
        <p:sp>
          <p:nvSpPr>
            <p:cNvPr id="12" name="Rectangle 36"/>
            <p:cNvSpPr/>
            <p:nvPr/>
          </p:nvSpPr>
          <p:spPr bwMode="auto">
            <a:xfrm>
              <a:off x="2995266" y="5813778"/>
              <a:ext cx="838487"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363946"/>
                  </a:solidFill>
                  <a:latin typeface="+mj-lt"/>
                </a:rPr>
                <a:t>   </a:t>
              </a:r>
              <a:r>
                <a:rPr lang="el-GR" altLang="en-US" sz="1200" b="1" dirty="0">
                  <a:solidFill>
                    <a:srgbClr val="FFCC00"/>
                  </a:solidFill>
                  <a:latin typeface="+mj-lt"/>
                </a:rPr>
                <a:t>Τσαουσί</a:t>
              </a:r>
              <a:endParaRPr lang="en-CA" altLang="en-US" sz="1200" b="1" dirty="0">
                <a:solidFill>
                  <a:srgbClr val="FFCC00"/>
                </a:solidFill>
                <a:latin typeface="+mj-lt"/>
              </a:endParaRPr>
            </a:p>
          </p:txBody>
        </p:sp>
        <p:sp>
          <p:nvSpPr>
            <p:cNvPr id="13" name="Rectangle 36"/>
            <p:cNvSpPr/>
            <p:nvPr/>
          </p:nvSpPr>
          <p:spPr bwMode="auto">
            <a:xfrm>
              <a:off x="3970172" y="5813778"/>
              <a:ext cx="1051436" cy="2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a:solidFill>
                    <a:srgbClr val="FFCC00"/>
                  </a:solidFill>
                  <a:latin typeface="+mj-lt"/>
                </a:rPr>
                <a:t>Κακοτρύγης</a:t>
              </a:r>
              <a:endParaRPr lang="en-CA" altLang="en-US" sz="1200" b="1">
                <a:solidFill>
                  <a:srgbClr val="FFCC00"/>
                </a:solidFill>
                <a:latin typeface="+mj-lt"/>
              </a:endParaRPr>
            </a:p>
          </p:txBody>
        </p:sp>
        <p:sp>
          <p:nvSpPr>
            <p:cNvPr id="14" name="Rectangle 36"/>
            <p:cNvSpPr/>
            <p:nvPr/>
          </p:nvSpPr>
          <p:spPr bwMode="auto">
            <a:xfrm>
              <a:off x="5001644" y="5797955"/>
              <a:ext cx="1004855" cy="35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FFCC00"/>
                  </a:solidFill>
                  <a:latin typeface="+mj-lt"/>
                </a:rPr>
                <a:t>Λευκό </a:t>
              </a:r>
              <a:r>
                <a:rPr lang="el-GR" altLang="en-US" sz="1200" b="1" dirty="0" err="1">
                  <a:solidFill>
                    <a:srgbClr val="FFCC00"/>
                  </a:solidFill>
                  <a:latin typeface="+mj-lt"/>
                </a:rPr>
                <a:t>Θειακό</a:t>
              </a:r>
              <a:endParaRPr lang="en-CA" altLang="en-US" sz="1200" b="1" dirty="0">
                <a:solidFill>
                  <a:srgbClr val="FFCC00"/>
                </a:solidFill>
                <a:latin typeface="+mj-lt"/>
              </a:endParaRPr>
            </a:p>
          </p:txBody>
        </p:sp>
        <p:sp>
          <p:nvSpPr>
            <p:cNvPr id="15" name="Rectangle 36"/>
            <p:cNvSpPr/>
            <p:nvPr/>
          </p:nvSpPr>
          <p:spPr bwMode="auto">
            <a:xfrm>
              <a:off x="10019254" y="5862392"/>
              <a:ext cx="1001527" cy="35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Ερυθρό </a:t>
              </a:r>
              <a:r>
                <a:rPr lang="el-GR" altLang="en-US" sz="1200" b="1" dirty="0" err="1">
                  <a:solidFill>
                    <a:schemeClr val="accent2">
                      <a:lumMod val="50000"/>
                    </a:schemeClr>
                  </a:solidFill>
                  <a:latin typeface="+mj-lt"/>
                  <a:cs typeface="Arial" charset="0"/>
                </a:rPr>
                <a:t>Θειακό</a:t>
              </a:r>
              <a:endParaRPr lang="en-CA" altLang="en-US" sz="1200" b="1" dirty="0">
                <a:solidFill>
                  <a:schemeClr val="accent2">
                    <a:lumMod val="50000"/>
                  </a:schemeClr>
                </a:solidFill>
                <a:latin typeface="+mj-lt"/>
                <a:cs typeface="Arial" charset="0"/>
              </a:endParaRPr>
            </a:p>
          </p:txBody>
        </p:sp>
        <p:sp>
          <p:nvSpPr>
            <p:cNvPr id="16" name="Rectangle 36"/>
            <p:cNvSpPr/>
            <p:nvPr/>
          </p:nvSpPr>
          <p:spPr bwMode="auto">
            <a:xfrm>
              <a:off x="6006495" y="5813778"/>
              <a:ext cx="1001527"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a:solidFill>
                    <a:srgbClr val="FFCC00"/>
                  </a:solidFill>
                  <a:latin typeface="+mj-lt"/>
                </a:rPr>
                <a:t>Μοσχάτο</a:t>
              </a:r>
              <a:endParaRPr lang="en-CA" altLang="en-US" sz="1200" b="1">
                <a:solidFill>
                  <a:srgbClr val="FFCC00"/>
                </a:solidFill>
                <a:latin typeface="+mj-lt"/>
              </a:endParaRPr>
            </a:p>
          </p:txBody>
        </p:sp>
        <p:sp>
          <p:nvSpPr>
            <p:cNvPr id="17" name="Rectangle 36"/>
            <p:cNvSpPr/>
            <p:nvPr/>
          </p:nvSpPr>
          <p:spPr bwMode="auto">
            <a:xfrm>
              <a:off x="6841657" y="5813778"/>
              <a:ext cx="1171219"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Μαυροδάφνη</a:t>
              </a:r>
              <a:endParaRPr lang="en-CA" altLang="en-US" sz="1200" b="1" dirty="0">
                <a:solidFill>
                  <a:schemeClr val="accent2">
                    <a:lumMod val="50000"/>
                  </a:schemeClr>
                </a:solidFill>
                <a:latin typeface="+mj-lt"/>
                <a:cs typeface="Arial" charset="0"/>
              </a:endParaRPr>
            </a:p>
          </p:txBody>
        </p:sp>
        <p:sp>
          <p:nvSpPr>
            <p:cNvPr id="18" name="Rectangle 36"/>
            <p:cNvSpPr/>
            <p:nvPr/>
          </p:nvSpPr>
          <p:spPr bwMode="auto">
            <a:xfrm>
              <a:off x="7843182" y="5813778"/>
              <a:ext cx="1330931"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Αυγουστιάτης</a:t>
              </a:r>
              <a:endParaRPr lang="en-CA" altLang="en-US" sz="1200" b="1" dirty="0">
                <a:solidFill>
                  <a:schemeClr val="accent2">
                    <a:lumMod val="50000"/>
                  </a:schemeClr>
                </a:solidFill>
                <a:latin typeface="+mj-lt"/>
                <a:cs typeface="Arial" charset="0"/>
              </a:endParaRPr>
            </a:p>
          </p:txBody>
        </p:sp>
        <p:sp>
          <p:nvSpPr>
            <p:cNvPr id="19" name="Rectangle 36"/>
            <p:cNvSpPr/>
            <p:nvPr/>
          </p:nvSpPr>
          <p:spPr bwMode="auto">
            <a:xfrm>
              <a:off x="9017729" y="5834612"/>
              <a:ext cx="1001525" cy="288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 Βερτζαμί</a:t>
              </a:r>
              <a:endParaRPr lang="en-CA" altLang="en-US" sz="1200" b="1" dirty="0">
                <a:solidFill>
                  <a:schemeClr val="accent2">
                    <a:lumMod val="50000"/>
                  </a:schemeClr>
                </a:solidFill>
                <a:latin typeface="+mj-lt"/>
                <a:cs typeface="Arial" charset="0"/>
              </a:endParaRPr>
            </a:p>
          </p:txBody>
        </p:sp>
        <p:sp>
          <p:nvSpPr>
            <p:cNvPr id="20" name="Rectangle 36"/>
            <p:cNvSpPr/>
            <p:nvPr/>
          </p:nvSpPr>
          <p:spPr bwMode="auto">
            <a:xfrm>
              <a:off x="10861069" y="5813778"/>
              <a:ext cx="1330931" cy="30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err="1">
                  <a:solidFill>
                    <a:schemeClr val="accent2">
                      <a:lumMod val="50000"/>
                    </a:schemeClr>
                  </a:solidFill>
                  <a:latin typeface="+mj-lt"/>
                  <a:cs typeface="Arial" charset="0"/>
                </a:rPr>
                <a:t>Πετροκόριθο</a:t>
              </a:r>
              <a:endParaRPr lang="en-CA" altLang="en-US" sz="1200" b="1" dirty="0">
                <a:solidFill>
                  <a:schemeClr val="accent2">
                    <a:lumMod val="50000"/>
                  </a:schemeClr>
                </a:solidFill>
                <a:latin typeface="+mj-lt"/>
                <a:cs typeface="Arial" charset="0"/>
              </a:endParaRPr>
            </a:p>
          </p:txBody>
        </p:sp>
      </p:grpSp>
    </p:spTree>
    <p:extLst>
      <p:ext uri="{BB962C8B-B14F-4D97-AF65-F5344CB8AC3E}">
        <p14:creationId xmlns:p14="http://schemas.microsoft.com/office/powerpoint/2010/main" val="354781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l-GR" sz="3200" dirty="0"/>
              <a:t>Αντιφλεγμονώδης δράση των διαφορετικών </a:t>
            </a:r>
            <a:br>
              <a:rPr lang="el-GR" sz="3200" dirty="0"/>
            </a:br>
            <a:r>
              <a:rPr lang="el-GR" sz="3200" dirty="0"/>
              <a:t>κλασμάτων</a:t>
            </a:r>
            <a:endParaRPr lang="en-US" sz="3200" dirty="0"/>
          </a:p>
        </p:txBody>
      </p:sp>
      <p:grpSp>
        <p:nvGrpSpPr>
          <p:cNvPr id="19" name="Group 18"/>
          <p:cNvGrpSpPr/>
          <p:nvPr/>
        </p:nvGrpSpPr>
        <p:grpSpPr>
          <a:xfrm>
            <a:off x="2674243" y="2415890"/>
            <a:ext cx="9555857" cy="3886200"/>
            <a:chOff x="2195513" y="3312670"/>
            <a:chExt cx="5184775" cy="1776677"/>
          </a:xfrm>
        </p:grpSpPr>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l="2490"/>
            <a:stretch>
              <a:fillRect/>
            </a:stretch>
          </p:blipFill>
          <p:spPr bwMode="auto">
            <a:xfrm>
              <a:off x="2195513" y="3312670"/>
              <a:ext cx="5150621" cy="1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6"/>
            <p:cNvSpPr/>
            <p:nvPr/>
          </p:nvSpPr>
          <p:spPr bwMode="auto">
            <a:xfrm>
              <a:off x="2514601" y="4905197"/>
              <a:ext cx="477838"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FFCC00"/>
                  </a:solidFill>
                  <a:latin typeface="+mj-lt"/>
                </a:rPr>
                <a:t>Ρομπόλα</a:t>
              </a:r>
              <a:endParaRPr lang="en-CA" altLang="en-US" sz="1200" b="1" dirty="0">
                <a:solidFill>
                  <a:srgbClr val="FFCC00"/>
                </a:solidFill>
                <a:latin typeface="+mj-lt"/>
              </a:endParaRPr>
            </a:p>
          </p:txBody>
        </p:sp>
        <p:sp>
          <p:nvSpPr>
            <p:cNvPr id="22" name="Rectangle 36"/>
            <p:cNvSpPr/>
            <p:nvPr/>
          </p:nvSpPr>
          <p:spPr bwMode="auto">
            <a:xfrm>
              <a:off x="2992438" y="4905197"/>
              <a:ext cx="400050"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363946"/>
                  </a:solidFill>
                  <a:latin typeface="+mj-lt"/>
                </a:rPr>
                <a:t>  </a:t>
              </a:r>
              <a:r>
                <a:rPr lang="el-GR" altLang="en-US" sz="1200" b="1" dirty="0">
                  <a:solidFill>
                    <a:srgbClr val="FFCC00"/>
                  </a:solidFill>
                  <a:latin typeface="+mj-lt"/>
                </a:rPr>
                <a:t>Τσαουσί</a:t>
              </a:r>
              <a:endParaRPr lang="en-CA" altLang="en-US" sz="1200" b="1" dirty="0">
                <a:solidFill>
                  <a:srgbClr val="FFCC00"/>
                </a:solidFill>
                <a:latin typeface="+mj-lt"/>
              </a:endParaRPr>
            </a:p>
          </p:txBody>
        </p:sp>
        <p:sp>
          <p:nvSpPr>
            <p:cNvPr id="23" name="Rectangle 36"/>
            <p:cNvSpPr/>
            <p:nvPr/>
          </p:nvSpPr>
          <p:spPr bwMode="auto">
            <a:xfrm>
              <a:off x="3395663" y="4905197"/>
              <a:ext cx="563562" cy="13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err="1">
                  <a:solidFill>
                    <a:srgbClr val="FFCC00"/>
                  </a:solidFill>
                  <a:latin typeface="+mj-lt"/>
                </a:rPr>
                <a:t>Κακοτρύγης</a:t>
              </a:r>
              <a:endParaRPr lang="en-CA" altLang="en-US" sz="1200" b="1" dirty="0">
                <a:solidFill>
                  <a:srgbClr val="FFCC00"/>
                </a:solidFill>
                <a:latin typeface="+mj-lt"/>
              </a:endParaRPr>
            </a:p>
          </p:txBody>
        </p:sp>
        <p:sp>
          <p:nvSpPr>
            <p:cNvPr id="24" name="Rectangle 36"/>
            <p:cNvSpPr/>
            <p:nvPr/>
          </p:nvSpPr>
          <p:spPr bwMode="auto">
            <a:xfrm>
              <a:off x="3930432" y="4902022"/>
              <a:ext cx="479426"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FFCC00"/>
                  </a:solidFill>
                  <a:latin typeface="+mj-lt"/>
                </a:rPr>
                <a:t>Λευκό </a:t>
              </a:r>
              <a:r>
                <a:rPr lang="el-GR" altLang="en-US" sz="1200" b="1" dirty="0" err="1">
                  <a:solidFill>
                    <a:srgbClr val="FFCC00"/>
                  </a:solidFill>
                  <a:latin typeface="+mj-lt"/>
                </a:rPr>
                <a:t>Θειακό</a:t>
              </a:r>
              <a:endParaRPr lang="en-CA" altLang="en-US" sz="1200" b="1" dirty="0">
                <a:solidFill>
                  <a:srgbClr val="FFCC00"/>
                </a:solidFill>
                <a:latin typeface="+mj-lt"/>
              </a:endParaRPr>
            </a:p>
          </p:txBody>
        </p:sp>
        <p:sp>
          <p:nvSpPr>
            <p:cNvPr id="25" name="Rectangle 36"/>
            <p:cNvSpPr/>
            <p:nvPr/>
          </p:nvSpPr>
          <p:spPr bwMode="auto">
            <a:xfrm>
              <a:off x="6343650" y="4927422"/>
              <a:ext cx="477838"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Ερυθρό </a:t>
              </a:r>
              <a:r>
                <a:rPr lang="el-GR" altLang="en-US" sz="1200" b="1" dirty="0" err="1">
                  <a:solidFill>
                    <a:schemeClr val="accent2">
                      <a:lumMod val="50000"/>
                    </a:schemeClr>
                  </a:solidFill>
                  <a:latin typeface="+mj-lt"/>
                  <a:cs typeface="Arial" charset="0"/>
                </a:rPr>
                <a:t>Θειακό</a:t>
              </a:r>
              <a:endParaRPr lang="en-CA" altLang="en-US" sz="1200" b="1" dirty="0">
                <a:solidFill>
                  <a:schemeClr val="accent2">
                    <a:lumMod val="50000"/>
                  </a:schemeClr>
                </a:solidFill>
                <a:latin typeface="+mj-lt"/>
                <a:cs typeface="Arial" charset="0"/>
              </a:endParaRPr>
            </a:p>
          </p:txBody>
        </p:sp>
        <p:sp>
          <p:nvSpPr>
            <p:cNvPr id="26" name="Rectangle 36"/>
            <p:cNvSpPr/>
            <p:nvPr/>
          </p:nvSpPr>
          <p:spPr bwMode="auto">
            <a:xfrm>
              <a:off x="4366503" y="4905197"/>
              <a:ext cx="477838"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lvl1pPr defTabSz="812800" eaLnBrk="0" hangingPunct="0">
                <a:defRPr>
                  <a:solidFill>
                    <a:schemeClr val="tx1"/>
                  </a:solidFill>
                  <a:latin typeface="Arial" charset="0"/>
                  <a:cs typeface="Arial" charset="0"/>
                </a:defRPr>
              </a:lvl1pPr>
              <a:lvl2pPr marL="742950" indent="-285750" defTabSz="812800" eaLnBrk="0" hangingPunct="0">
                <a:defRPr>
                  <a:solidFill>
                    <a:schemeClr val="tx1"/>
                  </a:solidFill>
                  <a:latin typeface="Arial" charset="0"/>
                  <a:cs typeface="Arial" charset="0"/>
                </a:defRPr>
              </a:lvl2pPr>
              <a:lvl3pPr marL="1143000" indent="-228600" defTabSz="812800" eaLnBrk="0" hangingPunct="0">
                <a:defRPr>
                  <a:solidFill>
                    <a:schemeClr val="tx1"/>
                  </a:solidFill>
                  <a:latin typeface="Arial" charset="0"/>
                  <a:cs typeface="Arial" charset="0"/>
                </a:defRPr>
              </a:lvl3pPr>
              <a:lvl4pPr marL="1600200" indent="-228600" defTabSz="812800" eaLnBrk="0" hangingPunct="0">
                <a:defRPr>
                  <a:solidFill>
                    <a:schemeClr val="tx1"/>
                  </a:solidFill>
                  <a:latin typeface="Arial" charset="0"/>
                  <a:cs typeface="Arial" charset="0"/>
                </a:defRPr>
              </a:lvl4pPr>
              <a:lvl5pPr marL="2057400" indent="-228600" defTabSz="812800" eaLnBrk="0" hangingPunct="0">
                <a:defRPr>
                  <a:solidFill>
                    <a:schemeClr val="tx1"/>
                  </a:solidFill>
                  <a:latin typeface="Arial" charset="0"/>
                  <a:cs typeface="Arial" charset="0"/>
                </a:defRPr>
              </a:lvl5pPr>
              <a:lvl6pPr marL="2514600" indent="-228600" defTabSz="812800" eaLnBrk="0" fontAlgn="base" hangingPunct="0">
                <a:spcBef>
                  <a:spcPct val="0"/>
                </a:spcBef>
                <a:spcAft>
                  <a:spcPct val="0"/>
                </a:spcAft>
                <a:defRPr>
                  <a:solidFill>
                    <a:schemeClr val="tx1"/>
                  </a:solidFill>
                  <a:latin typeface="Arial" charset="0"/>
                  <a:cs typeface="Arial" charset="0"/>
                </a:defRPr>
              </a:lvl6pPr>
              <a:lvl7pPr marL="2971800" indent="-228600" defTabSz="812800" eaLnBrk="0" fontAlgn="base" hangingPunct="0">
                <a:spcBef>
                  <a:spcPct val="0"/>
                </a:spcBef>
                <a:spcAft>
                  <a:spcPct val="0"/>
                </a:spcAft>
                <a:defRPr>
                  <a:solidFill>
                    <a:schemeClr val="tx1"/>
                  </a:solidFill>
                  <a:latin typeface="Arial" charset="0"/>
                  <a:cs typeface="Arial" charset="0"/>
                </a:defRPr>
              </a:lvl7pPr>
              <a:lvl8pPr marL="3429000" indent="-228600" defTabSz="812800" eaLnBrk="0" fontAlgn="base" hangingPunct="0">
                <a:spcBef>
                  <a:spcPct val="0"/>
                </a:spcBef>
                <a:spcAft>
                  <a:spcPct val="0"/>
                </a:spcAft>
                <a:defRPr>
                  <a:solidFill>
                    <a:schemeClr val="tx1"/>
                  </a:solidFill>
                  <a:latin typeface="Arial" charset="0"/>
                  <a:cs typeface="Arial" charset="0"/>
                </a:defRPr>
              </a:lvl8pPr>
              <a:lvl9pPr marL="3886200" indent="-228600" defTabSz="8128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sz="1200" b="1" dirty="0">
                  <a:solidFill>
                    <a:srgbClr val="FFCC00"/>
                  </a:solidFill>
                  <a:latin typeface="+mj-lt"/>
                </a:rPr>
                <a:t>Μοσχάτο</a:t>
              </a:r>
              <a:endParaRPr lang="en-CA" altLang="en-US" sz="1200" b="1" dirty="0">
                <a:solidFill>
                  <a:srgbClr val="FFCC00"/>
                </a:solidFill>
                <a:latin typeface="+mj-lt"/>
              </a:endParaRPr>
            </a:p>
          </p:txBody>
        </p:sp>
        <p:sp>
          <p:nvSpPr>
            <p:cNvPr id="27" name="Rectangle 36"/>
            <p:cNvSpPr/>
            <p:nvPr/>
          </p:nvSpPr>
          <p:spPr bwMode="auto">
            <a:xfrm>
              <a:off x="4764088" y="4905197"/>
              <a:ext cx="622301"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Μαυροδάφνη</a:t>
              </a:r>
              <a:endParaRPr lang="en-CA" altLang="en-US" sz="1200" b="1" dirty="0">
                <a:solidFill>
                  <a:schemeClr val="accent2">
                    <a:lumMod val="50000"/>
                  </a:schemeClr>
                </a:solidFill>
                <a:latin typeface="+mj-lt"/>
                <a:cs typeface="Arial" charset="0"/>
              </a:endParaRPr>
            </a:p>
          </p:txBody>
        </p:sp>
        <p:sp>
          <p:nvSpPr>
            <p:cNvPr id="28" name="Rectangle 36"/>
            <p:cNvSpPr/>
            <p:nvPr/>
          </p:nvSpPr>
          <p:spPr bwMode="auto">
            <a:xfrm>
              <a:off x="5334327" y="4905197"/>
              <a:ext cx="635000"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Αυγουστιάτης</a:t>
              </a:r>
              <a:endParaRPr lang="en-CA" altLang="en-US" sz="1200" b="1" dirty="0">
                <a:solidFill>
                  <a:schemeClr val="accent2">
                    <a:lumMod val="50000"/>
                  </a:schemeClr>
                </a:solidFill>
                <a:latin typeface="+mj-lt"/>
                <a:cs typeface="Arial" charset="0"/>
              </a:endParaRPr>
            </a:p>
          </p:txBody>
        </p:sp>
        <p:sp>
          <p:nvSpPr>
            <p:cNvPr id="29" name="Rectangle 36"/>
            <p:cNvSpPr/>
            <p:nvPr/>
          </p:nvSpPr>
          <p:spPr bwMode="auto">
            <a:xfrm>
              <a:off x="5865813" y="4914722"/>
              <a:ext cx="477837" cy="131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a:solidFill>
                    <a:schemeClr val="accent2">
                      <a:lumMod val="50000"/>
                    </a:schemeClr>
                  </a:solidFill>
                  <a:latin typeface="+mj-lt"/>
                  <a:cs typeface="Arial" charset="0"/>
                </a:rPr>
                <a:t> Βερτζαμί</a:t>
              </a:r>
              <a:endParaRPr lang="en-CA" altLang="en-US" sz="1200" b="1" dirty="0">
                <a:solidFill>
                  <a:schemeClr val="accent2">
                    <a:lumMod val="50000"/>
                  </a:schemeClr>
                </a:solidFill>
                <a:latin typeface="+mj-lt"/>
                <a:cs typeface="Arial" charset="0"/>
              </a:endParaRPr>
            </a:p>
          </p:txBody>
        </p:sp>
        <p:sp>
          <p:nvSpPr>
            <p:cNvPr id="30" name="Rectangle 36"/>
            <p:cNvSpPr/>
            <p:nvPr/>
          </p:nvSpPr>
          <p:spPr bwMode="auto">
            <a:xfrm>
              <a:off x="6745288" y="4905197"/>
              <a:ext cx="635000" cy="14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 tIns="7283" rIns="14566" bIns="7283" anchor="ctr"/>
            <a:lstStyle/>
            <a:p>
              <a:pPr algn="ctr" defTabSz="812800">
                <a:defRPr/>
              </a:pPr>
              <a:r>
                <a:rPr lang="el-GR" altLang="en-US" sz="1200" b="1" dirty="0" err="1">
                  <a:solidFill>
                    <a:schemeClr val="accent2">
                      <a:lumMod val="50000"/>
                    </a:schemeClr>
                  </a:solidFill>
                  <a:latin typeface="+mj-lt"/>
                  <a:cs typeface="Arial" charset="0"/>
                </a:rPr>
                <a:t>Πετροκόριθο</a:t>
              </a:r>
              <a:endParaRPr lang="en-CA" altLang="en-US" sz="1200" b="1" dirty="0">
                <a:solidFill>
                  <a:schemeClr val="accent2">
                    <a:lumMod val="50000"/>
                  </a:schemeClr>
                </a:solidFill>
                <a:latin typeface="+mj-lt"/>
                <a:cs typeface="Arial" charset="0"/>
              </a:endParaRPr>
            </a:p>
          </p:txBody>
        </p:sp>
      </p:grpSp>
      <p:sp>
        <p:nvSpPr>
          <p:cNvPr id="4" name="Rectangle 3"/>
          <p:cNvSpPr/>
          <p:nvPr/>
        </p:nvSpPr>
        <p:spPr>
          <a:xfrm>
            <a:off x="108311" y="2367680"/>
            <a:ext cx="2410864" cy="3934410"/>
          </a:xfrm>
          <a:prstGeom prst="rect">
            <a:avLst/>
          </a:prstGeom>
        </p:spPr>
        <p:txBody>
          <a:bodyPr wrap="square">
            <a:spAutoFit/>
          </a:bodyPr>
          <a:lstStyle/>
          <a:p>
            <a:pPr algn="just">
              <a:spcBef>
                <a:spcPts val="475"/>
              </a:spcBef>
              <a:defRPr/>
            </a:pPr>
            <a:r>
              <a:rPr lang="el-GR" altLang="en-US" sz="1600" b="1" dirty="0"/>
              <a:t>Από άποψη ποικιλίας</a:t>
            </a:r>
          </a:p>
          <a:p>
            <a:pPr algn="just">
              <a:spcBef>
                <a:spcPts val="475"/>
              </a:spcBef>
              <a:defRPr/>
            </a:pPr>
            <a:r>
              <a:rPr lang="el-GR" altLang="en-US" sz="1600" b="1" dirty="0"/>
              <a:t> </a:t>
            </a:r>
            <a:r>
              <a:rPr lang="en-US" altLang="en-US" sz="1600" b="1" dirty="0"/>
              <a:t>ο</a:t>
            </a:r>
            <a:r>
              <a:rPr lang="el-GR" altLang="en-US" sz="1600" b="1" dirty="0"/>
              <a:t>ι ερυθρές ποι</a:t>
            </a:r>
            <a:r>
              <a:rPr lang="en-US" altLang="en-US" sz="1600" b="1" dirty="0"/>
              <a:t>κ</a:t>
            </a:r>
            <a:r>
              <a:rPr lang="el-GR" altLang="en-US" sz="1600" b="1" dirty="0"/>
              <a:t>ιλίες :</a:t>
            </a:r>
          </a:p>
          <a:p>
            <a:pPr marL="285750" indent="-285750" algn="just">
              <a:spcBef>
                <a:spcPts val="475"/>
              </a:spcBef>
              <a:buFont typeface="Wingdings" pitchFamily="2" charset="2"/>
              <a:buChar char="ü"/>
              <a:defRPr/>
            </a:pPr>
            <a:r>
              <a:rPr lang="el-GR" altLang="en-US" sz="1600" b="1" dirty="0"/>
              <a:t>Ερυθρό Θιακό </a:t>
            </a:r>
          </a:p>
          <a:p>
            <a:pPr marL="285750" indent="-285750" algn="just">
              <a:spcBef>
                <a:spcPts val="475"/>
              </a:spcBef>
              <a:buFont typeface="Wingdings" pitchFamily="2" charset="2"/>
              <a:buChar char="ü"/>
              <a:defRPr/>
            </a:pPr>
            <a:r>
              <a:rPr lang="el-GR" altLang="en-US" sz="1600" b="1" dirty="0"/>
              <a:t>Βερτζαμί</a:t>
            </a:r>
          </a:p>
          <a:p>
            <a:pPr algn="just">
              <a:spcBef>
                <a:spcPts val="475"/>
              </a:spcBef>
              <a:defRPr/>
            </a:pPr>
            <a:endParaRPr lang="el-GR" altLang="en-US" sz="1600" b="1" dirty="0"/>
          </a:p>
          <a:p>
            <a:pPr algn="just">
              <a:spcBef>
                <a:spcPts val="475"/>
              </a:spcBef>
              <a:defRPr/>
            </a:pPr>
            <a:r>
              <a:rPr lang="el-GR" altLang="en-US" sz="1600" b="1" dirty="0"/>
              <a:t>και οι λευκές :</a:t>
            </a:r>
          </a:p>
          <a:p>
            <a:pPr marL="285750" indent="-285750" algn="just">
              <a:spcBef>
                <a:spcPts val="475"/>
              </a:spcBef>
              <a:buFont typeface="Wingdings" pitchFamily="2" charset="2"/>
              <a:buChar char="ü"/>
              <a:defRPr/>
            </a:pPr>
            <a:r>
              <a:rPr lang="el-GR" altLang="en-US" sz="1600" b="1" dirty="0"/>
              <a:t>Ρομπόλα,</a:t>
            </a:r>
          </a:p>
          <a:p>
            <a:pPr marL="285750" indent="-285750" algn="just">
              <a:spcBef>
                <a:spcPts val="475"/>
              </a:spcBef>
              <a:buFont typeface="Wingdings" pitchFamily="2" charset="2"/>
              <a:buChar char="ü"/>
              <a:defRPr/>
            </a:pPr>
            <a:r>
              <a:rPr lang="el-GR" altLang="en-US" sz="1600" b="1" dirty="0"/>
              <a:t>Κακοτρ</a:t>
            </a:r>
            <a:r>
              <a:rPr lang="en-US" altLang="en-US" sz="1600" b="1" dirty="0"/>
              <a:t>ύ</a:t>
            </a:r>
            <a:r>
              <a:rPr lang="el-GR" altLang="en-US" sz="1600" b="1" dirty="0"/>
              <a:t>γης </a:t>
            </a:r>
          </a:p>
          <a:p>
            <a:pPr marL="285750" indent="-285750" algn="just">
              <a:spcBef>
                <a:spcPts val="475"/>
              </a:spcBef>
              <a:buFont typeface="Wingdings" pitchFamily="2" charset="2"/>
              <a:buChar char="ü"/>
              <a:defRPr/>
            </a:pPr>
            <a:r>
              <a:rPr lang="el-GR" altLang="en-US" sz="1600" b="1" dirty="0"/>
              <a:t>Λευκό Θιακό</a:t>
            </a:r>
          </a:p>
          <a:p>
            <a:pPr algn="just">
              <a:spcBef>
                <a:spcPts val="475"/>
              </a:spcBef>
              <a:defRPr/>
            </a:pPr>
            <a:endParaRPr lang="el-GR" altLang="en-US" sz="1600" b="1" dirty="0"/>
          </a:p>
          <a:p>
            <a:pPr algn="just">
              <a:spcBef>
                <a:spcPts val="475"/>
              </a:spcBef>
              <a:defRPr/>
            </a:pPr>
            <a:r>
              <a:rPr lang="el-GR" altLang="en-US" sz="1600" b="1" dirty="0"/>
              <a:t>εμφάνισαν </a:t>
            </a:r>
            <a:r>
              <a:rPr lang="en-US" altLang="en-US" sz="1600" b="1" dirty="0"/>
              <a:t>τ</a:t>
            </a:r>
            <a:r>
              <a:rPr lang="el-GR" altLang="en-US" sz="1600" b="1" dirty="0"/>
              <a:t>ην πιο έντονη  </a:t>
            </a:r>
            <a:r>
              <a:rPr lang="el-GR" altLang="en-US" sz="1600" b="1" dirty="0" err="1"/>
              <a:t>αντι</a:t>
            </a:r>
            <a:r>
              <a:rPr lang="el-GR" altLang="en-US" sz="1600" b="1" dirty="0"/>
              <a:t>-φλεγμονώδη δράση</a:t>
            </a:r>
            <a:endParaRPr lang="en-CA" altLang="en-US" sz="1600" b="1" dirty="0"/>
          </a:p>
        </p:txBody>
      </p:sp>
    </p:spTree>
    <p:extLst>
      <p:ext uri="{BB962C8B-B14F-4D97-AF65-F5344CB8AC3E}">
        <p14:creationId xmlns:p14="http://schemas.microsoft.com/office/powerpoint/2010/main" val="419992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18712" y="673332"/>
            <a:ext cx="10563286" cy="769245"/>
          </a:xfrm>
        </p:spPr>
        <p:txBody>
          <a:bodyPr/>
          <a:lstStyle/>
          <a:p>
            <a:r>
              <a:rPr lang="el-GR" dirty="0"/>
              <a:t>Θειακό λευκό</a:t>
            </a:r>
          </a:p>
        </p:txBody>
      </p:sp>
      <p:sp>
        <p:nvSpPr>
          <p:cNvPr id="6" name="Θέση περιεχομένου 5"/>
          <p:cNvSpPr>
            <a:spLocks noGrp="1"/>
          </p:cNvSpPr>
          <p:nvPr>
            <p:ph sz="half" idx="2"/>
          </p:nvPr>
        </p:nvSpPr>
        <p:spPr>
          <a:xfrm>
            <a:off x="6242909" y="2317097"/>
            <a:ext cx="5194583" cy="3638764"/>
          </a:xfrm>
        </p:spPr>
        <p:txBody>
          <a:bodyPr/>
          <a:lstStyle/>
          <a:p>
            <a:r>
              <a:rPr lang="el-GR" dirty="0"/>
              <a:t>Θεωρείται παραλλαγή του ερυθρού </a:t>
            </a:r>
            <a:r>
              <a:rPr lang="el-GR" dirty="0" err="1"/>
              <a:t>θειακού</a:t>
            </a:r>
            <a:r>
              <a:rPr lang="el-GR" dirty="0"/>
              <a:t>. </a:t>
            </a:r>
          </a:p>
          <a:p>
            <a:r>
              <a:rPr lang="el-GR" dirty="0"/>
              <a:t>Απαντάται στα Ιόνια νησιά και κυρίως στην </a:t>
            </a:r>
            <a:r>
              <a:rPr lang="el-GR" b="1" dirty="0">
                <a:solidFill>
                  <a:srgbClr val="92D050"/>
                </a:solidFill>
              </a:rPr>
              <a:t>Ιθάκη</a:t>
            </a:r>
            <a:r>
              <a:rPr lang="el-GR" dirty="0">
                <a:solidFill>
                  <a:srgbClr val="92D050"/>
                </a:solidFill>
              </a:rPr>
              <a:t>.</a:t>
            </a:r>
          </a:p>
          <a:p>
            <a:r>
              <a:rPr lang="el-GR" dirty="0"/>
              <a:t>Διαφέρει από το ερυθρό </a:t>
            </a:r>
            <a:r>
              <a:rPr lang="el-GR" dirty="0" err="1"/>
              <a:t>θειακό</a:t>
            </a:r>
            <a:r>
              <a:rPr lang="el-GR" dirty="0"/>
              <a:t> ως προς το χρόνο ωρίμανσης (15 μέρες </a:t>
            </a:r>
            <a:r>
              <a:rPr lang="el-GR" dirty="0" err="1"/>
              <a:t>πρωιμότερο</a:t>
            </a:r>
            <a:r>
              <a:rPr lang="el-GR" dirty="0"/>
              <a:t>).</a:t>
            </a:r>
          </a:p>
        </p:txBody>
      </p:sp>
      <p:pic>
        <p:nvPicPr>
          <p:cNvPr id="5122" name="Picture 2" descr="Θειακ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377" y="2651009"/>
            <a:ext cx="2286222" cy="3490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anagis - Melina\Pictures\Νέος φάκελος (3)\IMG_20200817_184424.jpg"/>
          <p:cNvPicPr>
            <a:picLocks noChangeAspect="1" noChangeArrowheads="1"/>
          </p:cNvPicPr>
          <p:nvPr/>
        </p:nvPicPr>
        <p:blipFill>
          <a:blip r:embed="rId3" cstate="print"/>
          <a:srcRect/>
          <a:stretch>
            <a:fillRect/>
          </a:stretch>
        </p:blipFill>
        <p:spPr bwMode="auto">
          <a:xfrm>
            <a:off x="9683579" y="0"/>
            <a:ext cx="2508421" cy="1881316"/>
          </a:xfrm>
          <a:prstGeom prst="rect">
            <a:avLst/>
          </a:prstGeom>
          <a:noFill/>
        </p:spPr>
      </p:pic>
      <p:pic>
        <p:nvPicPr>
          <p:cNvPr id="2051" name="Picture 3" descr="C:\Users\Panagis - Melina\Pictures\ΤΑΞΙΝΟΜΗΣΗ\IMG_20200824_091944.jpg"/>
          <p:cNvPicPr>
            <a:picLocks noChangeAspect="1" noChangeArrowheads="1"/>
          </p:cNvPicPr>
          <p:nvPr/>
        </p:nvPicPr>
        <p:blipFill>
          <a:blip r:embed="rId4" cstate="print"/>
          <a:srcRect/>
          <a:stretch>
            <a:fillRect/>
          </a:stretch>
        </p:blipFill>
        <p:spPr bwMode="auto">
          <a:xfrm rot="5400000">
            <a:off x="2677447" y="3086403"/>
            <a:ext cx="4040658" cy="2538716"/>
          </a:xfrm>
          <a:prstGeom prst="rect">
            <a:avLst/>
          </a:prstGeom>
          <a:noFill/>
        </p:spPr>
      </p:pic>
    </p:spTree>
    <p:extLst>
      <p:ext uri="{BB962C8B-B14F-4D97-AF65-F5344CB8AC3E}">
        <p14:creationId xmlns:p14="http://schemas.microsoft.com/office/powerpoint/2010/main" val="873931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50" y="261866"/>
            <a:ext cx="10571998" cy="970450"/>
          </a:xfrm>
        </p:spPr>
        <p:txBody>
          <a:bodyPr/>
          <a:lstStyle/>
          <a:p>
            <a:pPr lvl="1" algn="l" defTabSz="457200" rtl="0">
              <a:spcBef>
                <a:spcPct val="0"/>
              </a:spcBef>
            </a:pPr>
            <a:r>
              <a:rPr lang="el-GR" sz="3200" dirty="0"/>
              <a:t>ΟΛΙΣΤΙΚΗ ΠΡΟΣΕΓΓΙΣΗ         ΒΙΟΛΟΓΙΚΟ ΣΚΟΡ   </a:t>
            </a:r>
            <a:endParaRPr lang="en-US" sz="3200" dirty="0"/>
          </a:p>
        </p:txBody>
      </p:sp>
      <p:sp>
        <p:nvSpPr>
          <p:cNvPr id="4" name="Content Placeholder 3"/>
          <p:cNvSpPr>
            <a:spLocks noGrp="1"/>
          </p:cNvSpPr>
          <p:nvPr>
            <p:ph sz="half" idx="2"/>
          </p:nvPr>
        </p:nvSpPr>
        <p:spPr>
          <a:xfrm>
            <a:off x="0" y="1889119"/>
            <a:ext cx="4086430" cy="4759331"/>
          </a:xfrm>
        </p:spPr>
        <p:txBody>
          <a:bodyPr>
            <a:normAutofit/>
          </a:bodyPr>
          <a:lstStyle/>
          <a:p>
            <a:pPr marL="342900" lvl="1" indent="-342900"/>
            <a:r>
              <a:rPr lang="el-GR" sz="2000" b="1" dirty="0"/>
              <a:t>Προκειμένου να καταταχθούν τα εκχυλίσματα των διαφόρων ποικιλιών των κρασιών ανάλογα με τη βιολογική τους δράση, </a:t>
            </a:r>
            <a:r>
              <a:rPr lang="el-GR" sz="2000" b="1" dirty="0" smtClean="0"/>
              <a:t>υπολογίστηκε </a:t>
            </a:r>
            <a:r>
              <a:rPr lang="el-GR" sz="2000" b="1" dirty="0"/>
              <a:t>το </a:t>
            </a:r>
            <a:r>
              <a:rPr lang="el-GR" sz="2000" b="1" dirty="0" smtClean="0"/>
              <a:t>συνολικό βιολογικό  </a:t>
            </a:r>
            <a:r>
              <a:rPr lang="el-GR" sz="2000" b="1" dirty="0"/>
              <a:t>σκορ.</a:t>
            </a:r>
          </a:p>
        </p:txBody>
      </p:sp>
      <p:graphicFrame>
        <p:nvGraphicFramePr>
          <p:cNvPr id="3" name="Diagram 2"/>
          <p:cNvGraphicFramePr/>
          <p:nvPr>
            <p:extLst>
              <p:ext uri="{D42A27DB-BD31-4B8C-83A1-F6EECF244321}">
                <p14:modId xmlns:p14="http://schemas.microsoft.com/office/powerpoint/2010/main" val="2149250339"/>
              </p:ext>
            </p:extLst>
          </p:nvPr>
        </p:nvGraphicFramePr>
        <p:xfrm>
          <a:off x="4064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4400550" y="3676650"/>
            <a:ext cx="150495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Βέλος: Δεξιό 5">
            <a:extLst>
              <a:ext uri="{FF2B5EF4-FFF2-40B4-BE49-F238E27FC236}">
                <a16:creationId xmlns="" xmlns:a16="http://schemas.microsoft.com/office/drawing/2014/main" id="{24A80ED3-2970-4473-BB93-43D28BA4B9F5}"/>
              </a:ext>
            </a:extLst>
          </p:cNvPr>
          <p:cNvSpPr/>
          <p:nvPr/>
        </p:nvSpPr>
        <p:spPr>
          <a:xfrm>
            <a:off x="5631772" y="782603"/>
            <a:ext cx="547456" cy="3373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82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19150" y="2797175"/>
            <a:ext cx="4022725"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ontent Placeholder 4"/>
          <p:cNvGraphicFramePr>
            <a:graphicFrameLocks noGrp="1"/>
          </p:cNvGraphicFramePr>
          <p:nvPr>
            <p:ph sz="half" idx="1"/>
            <p:extLst>
              <p:ext uri="{D42A27DB-BD31-4B8C-83A1-F6EECF244321}">
                <p14:modId xmlns:p14="http://schemas.microsoft.com/office/powerpoint/2010/main" val="838480969"/>
              </p:ext>
            </p:extLst>
          </p:nvPr>
        </p:nvGraphicFramePr>
        <p:xfrm>
          <a:off x="569768" y="2303814"/>
          <a:ext cx="10706099" cy="4135086"/>
        </p:xfrm>
        <a:graphic>
          <a:graphicData uri="http://schemas.openxmlformats.org/drawingml/2006/table">
            <a:tbl>
              <a:tblPr firstRow="1" firstCol="1" bandRow="1" bandCol="1">
                <a:tableStyleId>{5C22544A-7EE6-4342-B048-85BDC9FD1C3A}</a:tableStyleId>
              </a:tblPr>
              <a:tblGrid>
                <a:gridCol w="1406341">
                  <a:extLst>
                    <a:ext uri="{9D8B030D-6E8A-4147-A177-3AD203B41FA5}">
                      <a16:colId xmlns="" xmlns:a16="http://schemas.microsoft.com/office/drawing/2014/main" val="20000"/>
                    </a:ext>
                  </a:extLst>
                </a:gridCol>
                <a:gridCol w="1643607">
                  <a:extLst>
                    <a:ext uri="{9D8B030D-6E8A-4147-A177-3AD203B41FA5}">
                      <a16:colId xmlns="" xmlns:a16="http://schemas.microsoft.com/office/drawing/2014/main" val="20001"/>
                    </a:ext>
                  </a:extLst>
                </a:gridCol>
                <a:gridCol w="1643607">
                  <a:extLst>
                    <a:ext uri="{9D8B030D-6E8A-4147-A177-3AD203B41FA5}">
                      <a16:colId xmlns="" xmlns:a16="http://schemas.microsoft.com/office/drawing/2014/main" val="20002"/>
                    </a:ext>
                  </a:extLst>
                </a:gridCol>
                <a:gridCol w="2276678">
                  <a:extLst>
                    <a:ext uri="{9D8B030D-6E8A-4147-A177-3AD203B41FA5}">
                      <a16:colId xmlns="" xmlns:a16="http://schemas.microsoft.com/office/drawing/2014/main" val="20003"/>
                    </a:ext>
                  </a:extLst>
                </a:gridCol>
                <a:gridCol w="2276678">
                  <a:extLst>
                    <a:ext uri="{9D8B030D-6E8A-4147-A177-3AD203B41FA5}">
                      <a16:colId xmlns="" xmlns:a16="http://schemas.microsoft.com/office/drawing/2014/main" val="20004"/>
                    </a:ext>
                  </a:extLst>
                </a:gridCol>
                <a:gridCol w="1459188">
                  <a:extLst>
                    <a:ext uri="{9D8B030D-6E8A-4147-A177-3AD203B41FA5}">
                      <a16:colId xmlns="" xmlns:a16="http://schemas.microsoft.com/office/drawing/2014/main" val="20005"/>
                    </a:ext>
                  </a:extLst>
                </a:gridCol>
              </a:tblGrid>
              <a:tr h="418692">
                <a:tc>
                  <a:txBody>
                    <a:bodyPr/>
                    <a:lstStyle/>
                    <a:p>
                      <a:pPr marL="0" marR="0" algn="ctr">
                        <a:lnSpc>
                          <a:spcPts val="1300"/>
                        </a:lnSpc>
                        <a:spcBef>
                          <a:spcPts val="0"/>
                        </a:spcBef>
                        <a:spcAft>
                          <a:spcPts val="0"/>
                        </a:spcAft>
                      </a:pPr>
                      <a:r>
                        <a:rPr lang="en-US" sz="1200" dirty="0">
                          <a:effectLst/>
                        </a:rPr>
                        <a:t> </a:t>
                      </a:r>
                      <a:endParaRPr lang="en-US" sz="1200" dirty="0">
                        <a:solidFill>
                          <a:srgbClr val="000000"/>
                        </a:solidFill>
                        <a:effectLst/>
                        <a:latin typeface="Palatino Linotype"/>
                        <a:ea typeface="Times New Roman"/>
                        <a:cs typeface="Times New Roman"/>
                      </a:endParaRPr>
                    </a:p>
                  </a:txBody>
                  <a:tcPr marL="63813" marR="63813" marT="0" marB="0" anchor="ctr"/>
                </a:tc>
                <a:tc>
                  <a:txBody>
                    <a:bodyPr/>
                    <a:lstStyle/>
                    <a:p>
                      <a:pPr marL="0" marR="0" algn="ctr">
                        <a:lnSpc>
                          <a:spcPts val="1300"/>
                        </a:lnSpc>
                        <a:spcBef>
                          <a:spcPts val="0"/>
                        </a:spcBef>
                        <a:spcAft>
                          <a:spcPts val="0"/>
                        </a:spcAft>
                      </a:pPr>
                      <a:r>
                        <a:rPr lang="el-GR" sz="1400" b="1" kern="1200" dirty="0">
                          <a:solidFill>
                            <a:schemeClr val="lt1"/>
                          </a:solidFill>
                          <a:effectLst/>
                          <a:latin typeface="+mn-lt"/>
                          <a:ea typeface="+mn-ea"/>
                          <a:cs typeface="+mn-cs"/>
                        </a:rPr>
                        <a:t>Εκχύλισμα</a:t>
                      </a:r>
                      <a:endParaRPr lang="en-US" sz="1400" b="1" kern="1200" dirty="0">
                        <a:solidFill>
                          <a:schemeClr val="lt1"/>
                        </a:solidFill>
                        <a:effectLst/>
                        <a:latin typeface="+mn-lt"/>
                        <a:ea typeface="+mn-ea"/>
                        <a:cs typeface="+mn-cs"/>
                      </a:endParaRPr>
                    </a:p>
                  </a:txBody>
                  <a:tcPr marL="63813" marR="63813" marT="0" marB="0" anchor="ctr"/>
                </a:tc>
                <a:tc>
                  <a:txBody>
                    <a:bodyPr/>
                    <a:lstStyle/>
                    <a:p>
                      <a:pPr marL="0" marR="0" algn="ctr">
                        <a:lnSpc>
                          <a:spcPts val="1300"/>
                        </a:lnSpc>
                        <a:spcBef>
                          <a:spcPts val="0"/>
                        </a:spcBef>
                        <a:spcAft>
                          <a:spcPts val="0"/>
                        </a:spcAft>
                      </a:pPr>
                      <a:r>
                        <a:rPr lang="el-GR" sz="1400" b="1" kern="1200" dirty="0" err="1">
                          <a:solidFill>
                            <a:schemeClr val="lt1"/>
                          </a:solidFill>
                          <a:effectLst/>
                          <a:latin typeface="+mn-lt"/>
                          <a:ea typeface="+mn-ea"/>
                          <a:cs typeface="+mn-cs"/>
                        </a:rPr>
                        <a:t>Αντι</a:t>
                      </a:r>
                      <a:r>
                        <a:rPr lang="el-GR" sz="1400" b="1" kern="1200" dirty="0">
                          <a:solidFill>
                            <a:schemeClr val="lt1"/>
                          </a:solidFill>
                          <a:effectLst/>
                          <a:latin typeface="+mn-lt"/>
                          <a:ea typeface="+mn-ea"/>
                          <a:cs typeface="+mn-cs"/>
                        </a:rPr>
                        <a:t>-οξειδωτική</a:t>
                      </a:r>
                    </a:p>
                    <a:p>
                      <a:pPr marL="0" marR="0" algn="ctr">
                        <a:lnSpc>
                          <a:spcPts val="1300"/>
                        </a:lnSpc>
                        <a:spcBef>
                          <a:spcPts val="0"/>
                        </a:spcBef>
                        <a:spcAft>
                          <a:spcPts val="0"/>
                        </a:spcAft>
                      </a:pPr>
                      <a:r>
                        <a:rPr lang="el-GR" sz="1400" b="1" kern="1200" dirty="0">
                          <a:solidFill>
                            <a:schemeClr val="lt1"/>
                          </a:solidFill>
                          <a:effectLst/>
                          <a:latin typeface="+mn-lt"/>
                          <a:ea typeface="+mn-ea"/>
                          <a:cs typeface="+mn-cs"/>
                        </a:rPr>
                        <a:t>δράση</a:t>
                      </a:r>
                      <a:endParaRPr lang="en-US" sz="1400" b="1" kern="1200" dirty="0">
                        <a:solidFill>
                          <a:schemeClr val="lt1"/>
                        </a:solidFill>
                        <a:effectLst/>
                        <a:latin typeface="+mn-lt"/>
                        <a:ea typeface="+mn-ea"/>
                        <a:cs typeface="+mn-cs"/>
                      </a:endParaRPr>
                    </a:p>
                  </a:txBody>
                  <a:tcPr marL="63813" marR="63813" marT="0" marB="0" anchor="ctr"/>
                </a:tc>
                <a:tc>
                  <a:txBody>
                    <a:bodyPr/>
                    <a:lstStyle/>
                    <a:p>
                      <a:pPr marL="0" marR="0" algn="ctr">
                        <a:lnSpc>
                          <a:spcPts val="1300"/>
                        </a:lnSpc>
                        <a:spcBef>
                          <a:spcPts val="0"/>
                        </a:spcBef>
                        <a:spcAft>
                          <a:spcPts val="0"/>
                        </a:spcAft>
                      </a:pPr>
                      <a:r>
                        <a:rPr lang="el-GR" sz="1400" b="1" kern="1200" dirty="0" err="1">
                          <a:solidFill>
                            <a:schemeClr val="lt1"/>
                          </a:solidFill>
                          <a:effectLst/>
                          <a:latin typeface="+mn-lt"/>
                          <a:ea typeface="+mn-ea"/>
                          <a:cs typeface="+mn-cs"/>
                        </a:rPr>
                        <a:t>Αντι-αιμοπεταλική</a:t>
                      </a:r>
                      <a:r>
                        <a:rPr lang="el-GR" sz="1400" b="1" kern="1200" dirty="0">
                          <a:solidFill>
                            <a:schemeClr val="lt1"/>
                          </a:solidFill>
                          <a:effectLst/>
                          <a:latin typeface="+mn-lt"/>
                          <a:ea typeface="+mn-ea"/>
                          <a:cs typeface="+mn-cs"/>
                        </a:rPr>
                        <a:t> δράση</a:t>
                      </a:r>
                      <a:endParaRPr lang="en-US" sz="1400" b="1" kern="1200" dirty="0">
                        <a:solidFill>
                          <a:schemeClr val="lt1"/>
                        </a:solidFill>
                        <a:effectLst/>
                        <a:latin typeface="+mn-lt"/>
                        <a:ea typeface="+mn-ea"/>
                        <a:cs typeface="+mn-cs"/>
                      </a:endParaRPr>
                    </a:p>
                  </a:txBody>
                  <a:tcPr marL="63813" marR="63813" marT="0" marB="0" anchor="ctr"/>
                </a:tc>
                <a:tc>
                  <a:txBody>
                    <a:bodyPr/>
                    <a:lstStyle/>
                    <a:p>
                      <a:pPr marL="0" marR="0" algn="ctr">
                        <a:lnSpc>
                          <a:spcPts val="1300"/>
                        </a:lnSpc>
                        <a:spcBef>
                          <a:spcPts val="0"/>
                        </a:spcBef>
                        <a:spcAft>
                          <a:spcPts val="0"/>
                        </a:spcAft>
                      </a:pPr>
                      <a:r>
                        <a:rPr lang="el-GR" sz="1400" b="1" kern="1200" dirty="0" err="1">
                          <a:solidFill>
                            <a:schemeClr val="lt1"/>
                          </a:solidFill>
                          <a:effectLst/>
                          <a:latin typeface="+mn-lt"/>
                          <a:ea typeface="+mn-ea"/>
                          <a:cs typeface="+mn-cs"/>
                        </a:rPr>
                        <a:t>Αντι</a:t>
                      </a:r>
                      <a:r>
                        <a:rPr lang="el-GR" sz="1400" b="1" kern="1200" dirty="0">
                          <a:solidFill>
                            <a:schemeClr val="lt1"/>
                          </a:solidFill>
                          <a:effectLst/>
                          <a:latin typeface="+mn-lt"/>
                          <a:ea typeface="+mn-ea"/>
                          <a:cs typeface="+mn-cs"/>
                        </a:rPr>
                        <a:t>-φλεγμονώδης</a:t>
                      </a:r>
                    </a:p>
                    <a:p>
                      <a:pPr marL="0" marR="0" algn="ctr">
                        <a:lnSpc>
                          <a:spcPts val="1300"/>
                        </a:lnSpc>
                        <a:spcBef>
                          <a:spcPts val="0"/>
                        </a:spcBef>
                        <a:spcAft>
                          <a:spcPts val="0"/>
                        </a:spcAft>
                      </a:pPr>
                      <a:r>
                        <a:rPr lang="el-GR" sz="1400" b="1" kern="1200" dirty="0">
                          <a:solidFill>
                            <a:schemeClr val="lt1"/>
                          </a:solidFill>
                          <a:effectLst/>
                          <a:latin typeface="+mn-lt"/>
                          <a:ea typeface="+mn-ea"/>
                          <a:cs typeface="+mn-cs"/>
                        </a:rPr>
                        <a:t>δράση</a:t>
                      </a:r>
                      <a:endParaRPr lang="en-US" sz="1400" b="1" kern="1200" dirty="0">
                        <a:solidFill>
                          <a:schemeClr val="lt1"/>
                        </a:solidFill>
                        <a:effectLst/>
                        <a:latin typeface="+mn-lt"/>
                        <a:ea typeface="+mn-ea"/>
                        <a:cs typeface="+mn-cs"/>
                      </a:endParaRPr>
                    </a:p>
                  </a:txBody>
                  <a:tcPr marL="63813" marR="63813" marT="0" marB="0" anchor="ctr"/>
                </a:tc>
                <a:tc>
                  <a:txBody>
                    <a:bodyPr/>
                    <a:lstStyle/>
                    <a:p>
                      <a:pPr marL="0" marR="0" algn="ctr">
                        <a:lnSpc>
                          <a:spcPts val="1300"/>
                        </a:lnSpc>
                        <a:spcBef>
                          <a:spcPts val="0"/>
                        </a:spcBef>
                        <a:spcAft>
                          <a:spcPts val="0"/>
                        </a:spcAft>
                      </a:pPr>
                      <a:r>
                        <a:rPr lang="el-GR" sz="1400" b="1" kern="1200" dirty="0">
                          <a:solidFill>
                            <a:schemeClr val="lt1"/>
                          </a:solidFill>
                          <a:effectLst/>
                          <a:latin typeface="+mn-lt"/>
                          <a:ea typeface="+mn-ea"/>
                          <a:cs typeface="+mn-cs"/>
                        </a:rPr>
                        <a:t>Συνολικά</a:t>
                      </a:r>
                      <a:endParaRPr lang="en-US" sz="1400" b="1" kern="1200" dirty="0">
                        <a:solidFill>
                          <a:schemeClr val="lt1"/>
                        </a:solidFill>
                        <a:effectLst/>
                        <a:latin typeface="+mn-lt"/>
                        <a:ea typeface="+mn-ea"/>
                        <a:cs typeface="+mn-cs"/>
                      </a:endParaRPr>
                    </a:p>
                  </a:txBody>
                  <a:tcPr marL="63813" marR="63813" marT="0" marB="0" anchor="ctr"/>
                </a:tc>
                <a:extLst>
                  <a:ext uri="{0D108BD9-81ED-4DB2-BD59-A6C34878D82A}">
                    <a16:rowId xmlns="" xmlns:a16="http://schemas.microsoft.com/office/drawing/2014/main" val="10000"/>
                  </a:ext>
                </a:extLst>
              </a:tr>
              <a:tr h="264389">
                <a:tc rowSpan="5">
                  <a:txBody>
                    <a:bodyPr/>
                    <a:lstStyle/>
                    <a:p>
                      <a:pPr marL="0" marR="0" algn="ctr">
                        <a:lnSpc>
                          <a:spcPts val="1700"/>
                        </a:lnSpc>
                        <a:spcBef>
                          <a:spcPts val="0"/>
                        </a:spcBef>
                        <a:spcAft>
                          <a:spcPts val="0"/>
                        </a:spcAft>
                      </a:pPr>
                      <a:r>
                        <a:rPr lang="el-GR" sz="1400" dirty="0">
                          <a:effectLst/>
                          <a:latin typeface="+mn-lt"/>
                        </a:rPr>
                        <a:t>Λευκές Ποικιλίες Οίνου</a:t>
                      </a:r>
                      <a:endParaRPr lang="en-US" sz="1400" dirty="0">
                        <a:solidFill>
                          <a:srgbClr val="000000"/>
                        </a:solidFill>
                        <a:effectLst/>
                        <a:latin typeface="+mn-lt"/>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TL</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tabLst>
                          <a:tab pos="424180" algn="ctr"/>
                        </a:tabLst>
                      </a:pPr>
                      <a:r>
                        <a:rPr lang="en-US" sz="1200" dirty="0">
                          <a:effectLst/>
                        </a:rPr>
                        <a:t>2.3 ± 0.2</a:t>
                      </a:r>
                      <a:r>
                        <a:rPr lang="en-US" sz="1200" kern="1200" baseline="30000" dirty="0">
                          <a:solidFill>
                            <a:schemeClr val="dk1"/>
                          </a:solidFill>
                          <a:effectLst/>
                          <a:latin typeface="+mn-lt"/>
                          <a:ea typeface="+mn-ea"/>
                          <a:cs typeface="+mn-cs"/>
                        </a:rPr>
                        <a:t>a</a:t>
                      </a:r>
                      <a:r>
                        <a:rPr lang="en-US" sz="1200" dirty="0">
                          <a:effectLst/>
                        </a:rPr>
                        <a:t> </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dirty="0">
                          <a:effectLst/>
                        </a:rPr>
                        <a:t>2.7 ± 0.2</a:t>
                      </a:r>
                      <a:r>
                        <a:rPr lang="en-US" sz="1200" baseline="30000" dirty="0">
                          <a:effectLst/>
                        </a:rPr>
                        <a:t>a</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dirty="0">
                          <a:effectLst/>
                        </a:rPr>
                        <a:t>1.2 ± 0.2</a:t>
                      </a:r>
                      <a:r>
                        <a:rPr lang="en-US" sz="1200" baseline="30000" dirty="0">
                          <a:effectLst/>
                        </a:rPr>
                        <a:t>a</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2.0 ± 0.1</a:t>
                      </a:r>
                      <a:r>
                        <a:rPr lang="en-US" sz="1200" baseline="30000">
                          <a:effectLst/>
                        </a:rPr>
                        <a:t> a</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1"/>
                  </a:ext>
                </a:extLst>
              </a:tr>
              <a:tr h="264389">
                <a:tc vMerge="1">
                  <a:txBody>
                    <a:bodyPr/>
                    <a:lstStyle/>
                    <a:p>
                      <a:endParaRPr lang="en-US"/>
                    </a:p>
                  </a:txBody>
                  <a:tcPr/>
                </a:tc>
                <a:tc>
                  <a:txBody>
                    <a:bodyPr/>
                    <a:lstStyle/>
                    <a:p>
                      <a:pPr marL="0" marR="0" algn="ctr">
                        <a:lnSpc>
                          <a:spcPts val="1700"/>
                        </a:lnSpc>
                        <a:spcBef>
                          <a:spcPts val="0"/>
                        </a:spcBef>
                        <a:spcAft>
                          <a:spcPts val="0"/>
                        </a:spcAft>
                      </a:pPr>
                      <a:r>
                        <a:rPr lang="en-US" sz="1200">
                          <a:effectLst/>
                        </a:rPr>
                        <a:t>FI</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tabLst>
                          <a:tab pos="424180" algn="ctr"/>
                        </a:tabLst>
                      </a:pPr>
                      <a:r>
                        <a:rPr lang="en-US" sz="1200" dirty="0">
                          <a:effectLst/>
                        </a:rPr>
                        <a:t>1.2 ± 0.2</a:t>
                      </a:r>
                      <a:r>
                        <a:rPr lang="en-US" sz="1200" baseline="30000" dirty="0">
                          <a:effectLst/>
                        </a:rPr>
                        <a:t>b</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1.3 ± 0.1</a:t>
                      </a:r>
                      <a:r>
                        <a:rPr lang="en-US" sz="1200" baseline="30000">
                          <a:effectLst/>
                        </a:rPr>
                        <a:t>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1.1 ± 0.1</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1.2 ± 0.1</a:t>
                      </a:r>
                      <a:r>
                        <a:rPr lang="en-US" sz="1200" baseline="30000">
                          <a:effectLst/>
                        </a:rPr>
                        <a:t> b</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2"/>
                  </a:ext>
                </a:extLst>
              </a:tr>
              <a:tr h="264389">
                <a:tc vMerge="1">
                  <a:txBody>
                    <a:bodyPr/>
                    <a:lstStyle/>
                    <a:p>
                      <a:endParaRPr lang="en-US"/>
                    </a:p>
                  </a:txBody>
                  <a:tcPr/>
                </a:tc>
                <a:tc>
                  <a:txBody>
                    <a:bodyPr/>
                    <a:lstStyle/>
                    <a:p>
                      <a:pPr marL="0" marR="0" algn="ctr">
                        <a:lnSpc>
                          <a:spcPts val="1700"/>
                        </a:lnSpc>
                        <a:spcBef>
                          <a:spcPts val="0"/>
                        </a:spcBef>
                        <a:spcAft>
                          <a:spcPts val="0"/>
                        </a:spcAft>
                      </a:pPr>
                      <a:r>
                        <a:rPr lang="en-US" sz="1200">
                          <a:effectLst/>
                        </a:rPr>
                        <a:t>FII</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tabLst>
                          <a:tab pos="424180" algn="ctr"/>
                        </a:tabLst>
                      </a:pPr>
                      <a:r>
                        <a:rPr lang="en-US" sz="1200">
                          <a:effectLst/>
                        </a:rPr>
                        <a:t>3.2 ± 0.2</a:t>
                      </a:r>
                      <a:r>
                        <a:rPr lang="en-US" sz="1200" baseline="30000">
                          <a:effectLst/>
                        </a:rPr>
                        <a:t>c</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2.5 ± 0.3</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3.3 ± 0.2</a:t>
                      </a:r>
                      <a:r>
                        <a:rPr lang="en-US" sz="1200" baseline="30000">
                          <a:effectLst/>
                        </a:rPr>
                        <a:t>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3.1 ± 0.1</a:t>
                      </a:r>
                      <a:r>
                        <a:rPr lang="en-US" sz="1200" baseline="30000">
                          <a:effectLst/>
                        </a:rPr>
                        <a:t> c</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3"/>
                  </a:ext>
                </a:extLst>
              </a:tr>
              <a:tr h="264389">
                <a:tc vMerge="1">
                  <a:txBody>
                    <a:bodyPr/>
                    <a:lstStyle/>
                    <a:p>
                      <a:endParaRPr lang="en-US"/>
                    </a:p>
                  </a:txBody>
                  <a:tcPr/>
                </a:tc>
                <a:tc>
                  <a:txBody>
                    <a:bodyPr/>
                    <a:lstStyle/>
                    <a:p>
                      <a:pPr marL="0" marR="0" algn="ctr">
                        <a:lnSpc>
                          <a:spcPts val="1700"/>
                        </a:lnSpc>
                        <a:spcBef>
                          <a:spcPts val="0"/>
                        </a:spcBef>
                        <a:spcAft>
                          <a:spcPts val="0"/>
                        </a:spcAft>
                      </a:pPr>
                      <a:r>
                        <a:rPr lang="en-US" sz="1200">
                          <a:effectLst/>
                        </a:rPr>
                        <a:t>FIIΙ</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tabLst>
                          <a:tab pos="424180" algn="ctr"/>
                        </a:tabLst>
                      </a:pPr>
                      <a:r>
                        <a:rPr lang="en-US" sz="1200">
                          <a:effectLst/>
                        </a:rPr>
                        <a:t>2.9 ± 0.1</a:t>
                      </a:r>
                      <a:r>
                        <a:rPr lang="en-US" sz="1200" baseline="30000">
                          <a:effectLst/>
                        </a:rPr>
                        <a:t>c</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2.6 ± 0.3</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1.5 ± 0.1</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2.2 ± 0.1</a:t>
                      </a:r>
                      <a:r>
                        <a:rPr lang="en-US" sz="1200" baseline="30000">
                          <a:effectLst/>
                        </a:rPr>
                        <a:t> a</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4"/>
                  </a:ext>
                </a:extLst>
              </a:tr>
              <a:tr h="264389">
                <a:tc vMerge="1">
                  <a:txBody>
                    <a:bodyPr/>
                    <a:lstStyle/>
                    <a:p>
                      <a:endParaRPr lang="en-US"/>
                    </a:p>
                  </a:txBody>
                  <a:tcPr/>
                </a:tc>
                <a:tc>
                  <a:txBody>
                    <a:bodyPr/>
                    <a:lstStyle/>
                    <a:p>
                      <a:pPr marL="0" marR="0" algn="ctr">
                        <a:lnSpc>
                          <a:spcPts val="1700"/>
                        </a:lnSpc>
                        <a:spcBef>
                          <a:spcPts val="0"/>
                        </a:spcBef>
                        <a:spcAft>
                          <a:spcPts val="0"/>
                        </a:spcAft>
                      </a:pPr>
                      <a:r>
                        <a:rPr lang="en-US" sz="1200">
                          <a:effectLst/>
                        </a:rPr>
                        <a:t>FIV</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1.1 ± 0.1</a:t>
                      </a:r>
                      <a:r>
                        <a:rPr lang="en-US" sz="1200" baseline="30000">
                          <a:effectLst/>
                        </a:rPr>
                        <a:t>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1.2 ± 0.1</a:t>
                      </a:r>
                      <a:r>
                        <a:rPr lang="en-US" sz="1200" baseline="30000">
                          <a:effectLst/>
                        </a:rPr>
                        <a:t>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dirty="0">
                          <a:effectLst/>
                        </a:rPr>
                        <a:t>1.3 ± 0.1</a:t>
                      </a:r>
                      <a:r>
                        <a:rPr lang="en-US" sz="1200" baseline="30000" dirty="0">
                          <a:effectLst/>
                        </a:rPr>
                        <a:t>a</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1.3 ± 0.0</a:t>
                      </a:r>
                      <a:r>
                        <a:rPr lang="en-US" sz="1200" baseline="30000">
                          <a:effectLst/>
                        </a:rPr>
                        <a:t> b</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5"/>
                  </a:ext>
                </a:extLst>
              </a:tr>
              <a:tr h="264389">
                <a:tc rowSpan="5">
                  <a:txBody>
                    <a:bodyPr/>
                    <a:lstStyle/>
                    <a:p>
                      <a:pPr marL="0" marR="0" algn="ctr">
                        <a:lnSpc>
                          <a:spcPts val="1700"/>
                        </a:lnSpc>
                        <a:spcBef>
                          <a:spcPts val="0"/>
                        </a:spcBef>
                        <a:spcAft>
                          <a:spcPts val="0"/>
                        </a:spcAft>
                      </a:pPr>
                      <a:r>
                        <a:rPr lang="el-GR" sz="1400" b="1" kern="1200" dirty="0">
                          <a:solidFill>
                            <a:schemeClr val="lt1"/>
                          </a:solidFill>
                          <a:effectLst/>
                          <a:latin typeface="+mn-lt"/>
                          <a:ea typeface="+mn-ea"/>
                          <a:cs typeface="+mn-cs"/>
                        </a:rPr>
                        <a:t>Ερυθρές Ποικιλίες Οίνου</a:t>
                      </a:r>
                      <a:endParaRPr lang="en-US" sz="1400" b="1" kern="1200" dirty="0">
                        <a:solidFill>
                          <a:schemeClr val="lt1"/>
                        </a:solidFill>
                        <a:effectLst/>
                        <a:latin typeface="+mn-lt"/>
                        <a:ea typeface="+mn-ea"/>
                        <a:cs typeface="+mn-cs"/>
                      </a:endParaRPr>
                    </a:p>
                  </a:txBody>
                  <a:tcPr marL="63813" marR="63813" marT="0" marB="0" anchor="ctr"/>
                </a:tc>
                <a:tc>
                  <a:txBody>
                    <a:bodyPr/>
                    <a:lstStyle/>
                    <a:p>
                      <a:pPr marL="0" marR="0" algn="ctr">
                        <a:lnSpc>
                          <a:spcPts val="1700"/>
                        </a:lnSpc>
                        <a:spcBef>
                          <a:spcPts val="0"/>
                        </a:spcBef>
                        <a:spcAft>
                          <a:spcPts val="0"/>
                        </a:spcAft>
                      </a:pPr>
                      <a:r>
                        <a:rPr lang="en-US" sz="1200">
                          <a:effectLst/>
                        </a:rPr>
                        <a:t>TL</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2.3 ± 0.1</a:t>
                      </a:r>
                      <a:r>
                        <a:rPr lang="en-US" sz="1200" baseline="30000">
                          <a:effectLst/>
                        </a:rPr>
                        <a:t>a, 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2.6 ± 0.3</a:t>
                      </a:r>
                      <a:r>
                        <a:rPr lang="en-US" sz="1200" baseline="30000">
                          <a:effectLst/>
                        </a:rPr>
                        <a:t>a, 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1.4 ± 0.1</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1.9 ± 0.1</a:t>
                      </a:r>
                      <a:r>
                        <a:rPr lang="en-US" sz="1200" baseline="30000">
                          <a:effectLst/>
                        </a:rPr>
                        <a:t> a</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6"/>
                  </a:ext>
                </a:extLst>
              </a:tr>
              <a:tr h="532515">
                <a:tc vMerge="1">
                  <a:txBody>
                    <a:bodyPr/>
                    <a:lstStyle/>
                    <a:p>
                      <a:endParaRPr lang="en-US"/>
                    </a:p>
                  </a:txBody>
                  <a:tcPr/>
                </a:tc>
                <a:tc>
                  <a:txBody>
                    <a:bodyPr/>
                    <a:lstStyle/>
                    <a:p>
                      <a:pPr marL="0" marR="0" algn="ctr">
                        <a:lnSpc>
                          <a:spcPts val="1700"/>
                        </a:lnSpc>
                        <a:spcBef>
                          <a:spcPts val="0"/>
                        </a:spcBef>
                        <a:spcAft>
                          <a:spcPts val="0"/>
                        </a:spcAft>
                      </a:pPr>
                      <a:r>
                        <a:rPr lang="en-US" sz="1200">
                          <a:effectLst/>
                        </a:rPr>
                        <a:t>FI</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1.8 ± 0.2</a:t>
                      </a:r>
                      <a:r>
                        <a:rPr lang="en-US" sz="1200" baseline="30000">
                          <a:effectLst/>
                        </a:rPr>
                        <a:t>a, b, *</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2.3 ± 0.3</a:t>
                      </a:r>
                      <a:r>
                        <a:rPr lang="en-US" sz="1200" baseline="30000">
                          <a:effectLst/>
                        </a:rPr>
                        <a:t>a, b</a:t>
                      </a:r>
                      <a:r>
                        <a:rPr lang="en-US" sz="1200">
                          <a:effectLst/>
                        </a:rPr>
                        <a:t> *</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1.3 ± 0.2</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1.6 ± 0.2</a:t>
                      </a:r>
                      <a:r>
                        <a:rPr lang="en-US" sz="1200" baseline="30000">
                          <a:effectLst/>
                        </a:rPr>
                        <a:t> a, *</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7"/>
                  </a:ext>
                </a:extLst>
              </a:tr>
              <a:tr h="532515">
                <a:tc vMerge="1">
                  <a:txBody>
                    <a:bodyPr/>
                    <a:lstStyle/>
                    <a:p>
                      <a:endParaRPr lang="en-US"/>
                    </a:p>
                  </a:txBody>
                  <a:tcPr/>
                </a:tc>
                <a:tc>
                  <a:txBody>
                    <a:bodyPr/>
                    <a:lstStyle/>
                    <a:p>
                      <a:pPr marL="0" marR="0" algn="ctr">
                        <a:lnSpc>
                          <a:spcPts val="1700"/>
                        </a:lnSpc>
                        <a:spcBef>
                          <a:spcPts val="0"/>
                        </a:spcBef>
                        <a:spcAft>
                          <a:spcPts val="0"/>
                        </a:spcAft>
                      </a:pPr>
                      <a:r>
                        <a:rPr lang="en-US" sz="1200">
                          <a:effectLst/>
                        </a:rPr>
                        <a:t>FII</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3.2 ± 0.1</a:t>
                      </a:r>
                      <a:r>
                        <a:rPr lang="en-US" sz="1200" baseline="30000">
                          <a:effectLst/>
                        </a:rPr>
                        <a:t>c</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2.8 ± 0.3</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2.2 ± 0.2</a:t>
                      </a:r>
                      <a:r>
                        <a:rPr lang="en-US" sz="1200" baseline="30000">
                          <a:effectLst/>
                        </a:rPr>
                        <a:t>b, *</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2.6 ± 0.2</a:t>
                      </a:r>
                      <a:r>
                        <a:rPr lang="en-US" sz="1200" baseline="30000">
                          <a:effectLst/>
                        </a:rPr>
                        <a:t> b, *</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8"/>
                  </a:ext>
                </a:extLst>
              </a:tr>
              <a:tr h="532515">
                <a:tc vMerge="1">
                  <a:txBody>
                    <a:bodyPr/>
                    <a:lstStyle/>
                    <a:p>
                      <a:endParaRPr lang="en-US"/>
                    </a:p>
                  </a:txBody>
                  <a:tcPr/>
                </a:tc>
                <a:tc>
                  <a:txBody>
                    <a:bodyPr/>
                    <a:lstStyle/>
                    <a:p>
                      <a:pPr marL="0" marR="0" algn="ctr">
                        <a:lnSpc>
                          <a:spcPts val="1700"/>
                        </a:lnSpc>
                        <a:spcBef>
                          <a:spcPts val="0"/>
                        </a:spcBef>
                        <a:spcAft>
                          <a:spcPts val="0"/>
                        </a:spcAft>
                      </a:pPr>
                      <a:r>
                        <a:rPr lang="en-US" sz="1200">
                          <a:effectLst/>
                        </a:rPr>
                        <a:t>FIIΙ</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2.8 ± 0.1</a:t>
                      </a:r>
                      <a:r>
                        <a:rPr lang="en-US" sz="1200" baseline="30000">
                          <a:effectLst/>
                        </a:rPr>
                        <a:t>a, c</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2.5 ± 0.2</a:t>
                      </a:r>
                      <a:r>
                        <a:rPr lang="en-US" sz="1200" baseline="30000">
                          <a:effectLst/>
                        </a:rPr>
                        <a:t>a, 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1.6 ± 0.2</a:t>
                      </a:r>
                      <a:r>
                        <a:rPr lang="en-US" sz="1200" baseline="30000">
                          <a:effectLst/>
                        </a:rPr>
                        <a:t>a, 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2.2 ± 0.2</a:t>
                      </a:r>
                      <a:r>
                        <a:rPr lang="en-US" sz="1200" baseline="30000">
                          <a:effectLst/>
                        </a:rPr>
                        <a:t> a, b</a:t>
                      </a:r>
                      <a:endParaRPr lang="en-US" sz="120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09"/>
                  </a:ext>
                </a:extLst>
              </a:tr>
              <a:tr h="532515">
                <a:tc vMerge="1">
                  <a:txBody>
                    <a:bodyPr/>
                    <a:lstStyle/>
                    <a:p>
                      <a:endParaRPr lang="en-US"/>
                    </a:p>
                  </a:txBody>
                  <a:tcPr/>
                </a:tc>
                <a:tc>
                  <a:txBody>
                    <a:bodyPr/>
                    <a:lstStyle/>
                    <a:p>
                      <a:pPr marL="0" marR="0" algn="ctr">
                        <a:lnSpc>
                          <a:spcPts val="1700"/>
                        </a:lnSpc>
                        <a:spcBef>
                          <a:spcPts val="0"/>
                        </a:spcBef>
                        <a:spcAft>
                          <a:spcPts val="0"/>
                        </a:spcAft>
                      </a:pPr>
                      <a:r>
                        <a:rPr lang="en-US" sz="1200" dirty="0">
                          <a:effectLst/>
                        </a:rPr>
                        <a:t>FIV</a:t>
                      </a:r>
                      <a:endParaRPr lang="en-US" sz="1200" dirty="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1.7 ± 0.1</a:t>
                      </a:r>
                      <a:r>
                        <a:rPr lang="en-US" sz="1200" baseline="30000">
                          <a:effectLst/>
                        </a:rPr>
                        <a:t>a, 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1.7 ± 0.2</a:t>
                      </a:r>
                      <a:r>
                        <a:rPr lang="en-US" sz="1200" baseline="30000">
                          <a:effectLst/>
                        </a:rPr>
                        <a:t>b</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a:effectLst/>
                        </a:rPr>
                        <a:t>1.3 ± 0.1</a:t>
                      </a:r>
                      <a:r>
                        <a:rPr lang="en-US" sz="1200" baseline="30000">
                          <a:effectLst/>
                        </a:rPr>
                        <a:t>a</a:t>
                      </a:r>
                      <a:endParaRPr lang="en-US" sz="1200">
                        <a:solidFill>
                          <a:srgbClr val="000000"/>
                        </a:solidFill>
                        <a:effectLst/>
                        <a:latin typeface="Times New Roman"/>
                        <a:ea typeface="Times New Roman"/>
                        <a:cs typeface="Times New Roman"/>
                      </a:endParaRPr>
                    </a:p>
                  </a:txBody>
                  <a:tcPr marL="63813" marR="63813" marT="0" marB="0" anchor="ctr"/>
                </a:tc>
                <a:tc>
                  <a:txBody>
                    <a:bodyPr/>
                    <a:lstStyle/>
                    <a:p>
                      <a:pPr marL="0" marR="0" algn="ctr">
                        <a:lnSpc>
                          <a:spcPts val="1700"/>
                        </a:lnSpc>
                        <a:spcBef>
                          <a:spcPts val="0"/>
                        </a:spcBef>
                        <a:spcAft>
                          <a:spcPts val="0"/>
                        </a:spcAft>
                      </a:pPr>
                      <a:r>
                        <a:rPr lang="en-US" sz="1200" dirty="0">
                          <a:effectLst/>
                        </a:rPr>
                        <a:t>1.6 ± 0.1</a:t>
                      </a:r>
                      <a:r>
                        <a:rPr lang="en-US" sz="1200" baseline="30000" dirty="0">
                          <a:effectLst/>
                        </a:rPr>
                        <a:t> a, *</a:t>
                      </a:r>
                      <a:endParaRPr lang="en-US" sz="1200" dirty="0">
                        <a:solidFill>
                          <a:srgbClr val="000000"/>
                        </a:solidFill>
                        <a:effectLst/>
                        <a:latin typeface="Times New Roman"/>
                        <a:ea typeface="Times New Roman"/>
                        <a:cs typeface="Times New Roman"/>
                      </a:endParaRPr>
                    </a:p>
                  </a:txBody>
                  <a:tcPr marL="63813" marR="63813" marT="0" marB="0" anchor="ctr"/>
                </a:tc>
                <a:extLst>
                  <a:ext uri="{0D108BD9-81ED-4DB2-BD59-A6C34878D82A}">
                    <a16:rowId xmlns="" xmlns:a16="http://schemas.microsoft.com/office/drawing/2014/main" val="10010"/>
                  </a:ext>
                </a:extLst>
              </a:tr>
            </a:tbl>
          </a:graphicData>
        </a:graphic>
      </p:graphicFrame>
      <p:sp>
        <p:nvSpPr>
          <p:cNvPr id="8" name="Title 1"/>
          <p:cNvSpPr>
            <a:spLocks noGrp="1"/>
          </p:cNvSpPr>
          <p:nvPr>
            <p:ph type="title"/>
          </p:nvPr>
        </p:nvSpPr>
        <p:spPr/>
        <p:txBody>
          <a:bodyPr/>
          <a:lstStyle/>
          <a:p>
            <a:pPr algn="ctr"/>
            <a:r>
              <a:rPr lang="el-GR" sz="3200" dirty="0" smtClean="0"/>
              <a:t>Αποτελέσματα </a:t>
            </a:r>
            <a:r>
              <a:rPr lang="el-GR" sz="3200" dirty="0"/>
              <a:t>του βιολογικού σκορ συνολικά για τις λευκές και ερυθρές ποκιλίες οίνου </a:t>
            </a:r>
            <a:endParaRPr lang="en-US" sz="3200" dirty="0"/>
          </a:p>
        </p:txBody>
      </p:sp>
    </p:spTree>
    <p:extLst>
      <p:ext uri="{BB962C8B-B14F-4D97-AF65-F5344CB8AC3E}">
        <p14:creationId xmlns:p14="http://schemas.microsoft.com/office/powerpoint/2010/main" val="3289666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DFA8E3D-8000-4AA1-A5DB-05915A5D98C3}"/>
              </a:ext>
            </a:extLst>
          </p:cNvPr>
          <p:cNvSpPr>
            <a:spLocks noGrp="1"/>
          </p:cNvSpPr>
          <p:nvPr>
            <p:ph type="title"/>
          </p:nvPr>
        </p:nvSpPr>
        <p:spPr>
          <a:xfrm>
            <a:off x="292550" y="438310"/>
            <a:ext cx="11382000" cy="970450"/>
          </a:xfrm>
        </p:spPr>
        <p:txBody>
          <a:bodyPr/>
          <a:lstStyle/>
          <a:p>
            <a:r>
              <a:rPr lang="el-GR" dirty="0"/>
              <a:t>Βιολογικό Σκορ για τις λευκές ποικιλίες οίνου</a:t>
            </a:r>
            <a:endParaRPr lang="en-US" dirty="0"/>
          </a:p>
        </p:txBody>
      </p:sp>
      <p:graphicFrame>
        <p:nvGraphicFramePr>
          <p:cNvPr id="7" name="Θέση περιεχομένου 6">
            <a:extLst>
              <a:ext uri="{FF2B5EF4-FFF2-40B4-BE49-F238E27FC236}">
                <a16:creationId xmlns="" xmlns:a16="http://schemas.microsoft.com/office/drawing/2014/main" id="{9CA98DA0-84A1-448D-8297-5423AE26A1AF}"/>
              </a:ext>
            </a:extLst>
          </p:cNvPr>
          <p:cNvGraphicFramePr>
            <a:graphicFrameLocks noGrp="1"/>
          </p:cNvGraphicFramePr>
          <p:nvPr>
            <p:ph idx="1"/>
            <p:extLst>
              <p:ext uri="{D42A27DB-BD31-4B8C-83A1-F6EECF244321}">
                <p14:modId xmlns:p14="http://schemas.microsoft.com/office/powerpoint/2010/main" val="1481990912"/>
              </p:ext>
            </p:extLst>
          </p:nvPr>
        </p:nvGraphicFramePr>
        <p:xfrm>
          <a:off x="1278383" y="1896094"/>
          <a:ext cx="9563787" cy="4961911"/>
        </p:xfrm>
        <a:graphic>
          <a:graphicData uri="http://schemas.openxmlformats.org/drawingml/2006/table">
            <a:tbl>
              <a:tblPr firstRow="1" firstCol="1" bandRow="1" bandCol="1">
                <a:tableStyleId>{5C22544A-7EE6-4342-B048-85BDC9FD1C3A}</a:tableStyleId>
              </a:tblPr>
              <a:tblGrid>
                <a:gridCol w="1382564">
                  <a:extLst>
                    <a:ext uri="{9D8B030D-6E8A-4147-A177-3AD203B41FA5}">
                      <a16:colId xmlns="" xmlns:a16="http://schemas.microsoft.com/office/drawing/2014/main" val="79826094"/>
                    </a:ext>
                  </a:extLst>
                </a:gridCol>
                <a:gridCol w="1382564">
                  <a:extLst>
                    <a:ext uri="{9D8B030D-6E8A-4147-A177-3AD203B41FA5}">
                      <a16:colId xmlns="" xmlns:a16="http://schemas.microsoft.com/office/drawing/2014/main" val="1170785564"/>
                    </a:ext>
                  </a:extLst>
                </a:gridCol>
                <a:gridCol w="1927978">
                  <a:extLst>
                    <a:ext uri="{9D8B030D-6E8A-4147-A177-3AD203B41FA5}">
                      <a16:colId xmlns="" xmlns:a16="http://schemas.microsoft.com/office/drawing/2014/main" val="3672230980"/>
                    </a:ext>
                  </a:extLst>
                </a:gridCol>
                <a:gridCol w="1915294">
                  <a:extLst>
                    <a:ext uri="{9D8B030D-6E8A-4147-A177-3AD203B41FA5}">
                      <a16:colId xmlns="" xmlns:a16="http://schemas.microsoft.com/office/drawing/2014/main" val="1757434212"/>
                    </a:ext>
                  </a:extLst>
                </a:gridCol>
                <a:gridCol w="1801137">
                  <a:extLst>
                    <a:ext uri="{9D8B030D-6E8A-4147-A177-3AD203B41FA5}">
                      <a16:colId xmlns="" xmlns:a16="http://schemas.microsoft.com/office/drawing/2014/main" val="3740643338"/>
                    </a:ext>
                  </a:extLst>
                </a:gridCol>
                <a:gridCol w="1154250">
                  <a:extLst>
                    <a:ext uri="{9D8B030D-6E8A-4147-A177-3AD203B41FA5}">
                      <a16:colId xmlns="" xmlns:a16="http://schemas.microsoft.com/office/drawing/2014/main" val="2422002795"/>
                    </a:ext>
                  </a:extLst>
                </a:gridCol>
              </a:tblGrid>
              <a:tr h="444911">
                <a:tc>
                  <a:txBody>
                    <a:bodyPr/>
                    <a:lstStyle/>
                    <a:p>
                      <a:pPr algn="ctr" rtl="0" fontAlgn="ctr"/>
                      <a:r>
                        <a:rPr lang="el-GR" sz="1100" u="none" strike="noStrike" dirty="0">
                          <a:effectLst/>
                        </a:rPr>
                        <a:t>Ποικιλία</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Εκχύλισμα</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Βιολογικό σκορ για την αντι-φλεγμονώδη δράση</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dirty="0">
                          <a:effectLst/>
                        </a:rPr>
                        <a:t>Βιολογικό σκορ για την </a:t>
                      </a:r>
                      <a:r>
                        <a:rPr lang="el-GR" sz="1100" u="none" strike="noStrike" dirty="0" err="1">
                          <a:effectLst/>
                        </a:rPr>
                        <a:t>αντι-θρομβωτική</a:t>
                      </a:r>
                      <a:r>
                        <a:rPr lang="el-GR" sz="1100" u="none" strike="noStrike" dirty="0">
                          <a:effectLst/>
                        </a:rPr>
                        <a:t> δράση</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Βιολογικό σκορ για την αντι-οξειδωτική δράση</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dirty="0">
                          <a:effectLst/>
                        </a:rPr>
                        <a:t>Συνολικό Βιολογικό σκορ </a:t>
                      </a:r>
                      <a:endParaRPr lang="el-GR" sz="1100" b="1" i="0" u="none" strike="noStrike" dirty="0">
                        <a:solidFill>
                          <a:srgbClr val="FFFFFF"/>
                        </a:solidFill>
                        <a:effectLst/>
                        <a:latin typeface="Century Gothic" panose="020B0502020202020204" pitchFamily="34" charset="0"/>
                      </a:endParaRPr>
                    </a:p>
                  </a:txBody>
                  <a:tcPr marL="4942" marR="4942" marT="4942" marB="0" anchor="ctr"/>
                </a:tc>
                <a:extLst>
                  <a:ext uri="{0D108BD9-81ED-4DB2-BD59-A6C34878D82A}">
                    <a16:rowId xmlns="" xmlns:a16="http://schemas.microsoft.com/office/drawing/2014/main" val="1966550907"/>
                  </a:ext>
                </a:extLst>
              </a:tr>
              <a:tr h="180680">
                <a:tc rowSpan="5">
                  <a:txBody>
                    <a:bodyPr/>
                    <a:lstStyle/>
                    <a:p>
                      <a:pPr algn="ctr" rtl="0" fontAlgn="ctr"/>
                      <a:r>
                        <a:rPr lang="el-GR" sz="1100" u="none" strike="noStrike" dirty="0">
                          <a:effectLst/>
                        </a:rPr>
                        <a:t>Ρομπόλα Κεφαλονιάς</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dirty="0">
                          <a:effectLst/>
                        </a:rPr>
                        <a:t>TL</a:t>
                      </a:r>
                      <a:endParaRPr lang="en-US" sz="1100" b="0"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1.7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3.1 ± 0.8</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1.9 ± 0.6</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0.6</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264485049"/>
                  </a:ext>
                </a:extLst>
              </a:tr>
              <a:tr h="180680">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0.2</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601727230"/>
                  </a:ext>
                </a:extLst>
              </a:tr>
              <a:tr h="180680">
                <a:tc vMerge="1">
                  <a:txBody>
                    <a:bodyPr/>
                    <a:lstStyle/>
                    <a:p>
                      <a:endParaRPr lang="en-US"/>
                    </a:p>
                  </a:txBody>
                  <a:tcPr/>
                </a:tc>
                <a:tc>
                  <a:txBody>
                    <a:bodyPr/>
                    <a:lstStyle/>
                    <a:p>
                      <a:pPr algn="ctr" rtl="0" fontAlgn="ctr"/>
                      <a:r>
                        <a:rPr lang="en-US" sz="1100" u="none" strike="noStrike" dirty="0">
                          <a:effectLst/>
                        </a:rPr>
                        <a:t>FII</a:t>
                      </a:r>
                      <a:endParaRPr lang="en-US" sz="1100" b="0"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4.0 ± 0.0 </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2.9 ± 0.8</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2.6 ± 0.9</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3.6 ± 0.5</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369436102"/>
                  </a:ext>
                </a:extLst>
              </a:tr>
              <a:tr h="180680">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874707928"/>
                  </a:ext>
                </a:extLst>
              </a:tr>
              <a:tr h="180680">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1.7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1.1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64861815"/>
                  </a:ext>
                </a:extLst>
              </a:tr>
              <a:tr h="180680">
                <a:tc rowSpan="5">
                  <a:txBody>
                    <a:bodyPr/>
                    <a:lstStyle/>
                    <a:p>
                      <a:pPr algn="ctr" rtl="0" fontAlgn="ctr"/>
                      <a:r>
                        <a:rPr lang="el-GR" sz="1100" u="none" strike="noStrike">
                          <a:effectLst/>
                        </a:rPr>
                        <a:t>Τσαούσι</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2.8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2.0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54387105"/>
                  </a:ext>
                </a:extLst>
              </a:tr>
              <a:tr h="180680">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1.4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1.1 ± 0.1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48316878"/>
                  </a:ext>
                </a:extLst>
              </a:tr>
              <a:tr h="180680">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2.7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3.2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546825313"/>
                  </a:ext>
                </a:extLst>
              </a:tr>
              <a:tr h="180680">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1.8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3.5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3.6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2.6 ± 0.4</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924581172"/>
                  </a:ext>
                </a:extLst>
              </a:tr>
              <a:tr h="180680">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1.1 ± 0.0</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588519578"/>
                  </a:ext>
                </a:extLst>
              </a:tr>
              <a:tr h="180680">
                <a:tc rowSpan="5">
                  <a:txBody>
                    <a:bodyPr/>
                    <a:lstStyle/>
                    <a:p>
                      <a:pPr algn="ctr" rtl="0" fontAlgn="ctr"/>
                      <a:r>
                        <a:rPr lang="en-US" sz="1100" u="none" strike="noStrike" dirty="0">
                          <a:effectLst/>
                        </a:rPr>
                        <a:t>Ka</a:t>
                      </a:r>
                      <a:r>
                        <a:rPr lang="el-GR" sz="1100" u="none" strike="noStrike" dirty="0" err="1">
                          <a:effectLst/>
                        </a:rPr>
                        <a:t>κοτρύγης</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0.0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1.1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086525545"/>
                  </a:ext>
                </a:extLst>
              </a:tr>
              <a:tr h="180680">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911476448"/>
                  </a:ext>
                </a:extLst>
              </a:tr>
              <a:tr h="180680">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3.5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3.7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3.5 ± 0.4</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281166132"/>
                  </a:ext>
                </a:extLst>
              </a:tr>
              <a:tr h="180680">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1.2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2.8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0.7</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5189133"/>
                  </a:ext>
                </a:extLst>
              </a:tr>
              <a:tr h="180680">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1.1 ± 0.1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29683792"/>
                  </a:ext>
                </a:extLst>
              </a:tr>
              <a:tr h="180680">
                <a:tc rowSpan="5">
                  <a:txBody>
                    <a:bodyPr/>
                    <a:lstStyle/>
                    <a:p>
                      <a:pPr algn="ctr" rtl="0" fontAlgn="ctr"/>
                      <a:r>
                        <a:rPr lang="en-US" sz="1100" u="none" strike="noStrike" dirty="0">
                          <a:effectLst/>
                        </a:rPr>
                        <a:t>M</a:t>
                      </a:r>
                      <a:r>
                        <a:rPr lang="el-GR" sz="1100" u="none" strike="noStrike" dirty="0" err="1">
                          <a:effectLst/>
                        </a:rPr>
                        <a:t>οσχάτο</a:t>
                      </a:r>
                      <a:r>
                        <a:rPr lang="el-GR" sz="1100" u="none" strike="noStrike" dirty="0">
                          <a:effectLst/>
                        </a:rPr>
                        <a:t> Κεφαλονιάς</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2.0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666189016"/>
                  </a:ext>
                </a:extLst>
              </a:tr>
              <a:tr h="180680">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1.3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0.9</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1.4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790061697"/>
                  </a:ext>
                </a:extLst>
              </a:tr>
              <a:tr h="180680">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2.3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3.8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0.4</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062643130"/>
                  </a:ext>
                </a:extLst>
              </a:tr>
              <a:tr h="180680">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2.8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2.1 ± 0.2</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308804535"/>
                  </a:ext>
                </a:extLst>
              </a:tr>
              <a:tr h="180680">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1.4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0.9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280069702"/>
                  </a:ext>
                </a:extLst>
              </a:tr>
              <a:tr h="180680">
                <a:tc rowSpan="5">
                  <a:txBody>
                    <a:bodyPr/>
                    <a:lstStyle/>
                    <a:p>
                      <a:pPr algn="ctr" rtl="0" fontAlgn="ctr"/>
                      <a:r>
                        <a:rPr lang="el-GR" sz="1100" u="none" strike="noStrike" dirty="0">
                          <a:effectLst/>
                        </a:rPr>
                        <a:t>Λευκό </a:t>
                      </a:r>
                      <a:r>
                        <a:rPr lang="el-GR" sz="1100" u="none" strike="noStrike" dirty="0" err="1">
                          <a:effectLst/>
                        </a:rPr>
                        <a:t>Θειακό</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2.5 ± 1.1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91399622"/>
                  </a:ext>
                </a:extLst>
              </a:tr>
              <a:tr h="180680">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1.7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78994231"/>
                  </a:ext>
                </a:extLst>
              </a:tr>
              <a:tr h="180680">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3.9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0.9</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759890689"/>
                  </a:ext>
                </a:extLst>
              </a:tr>
              <a:tr h="180680">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1.8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3.6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0.2</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232608166"/>
                  </a:ext>
                </a:extLst>
              </a:tr>
              <a:tr h="180680">
                <a:tc vMerge="1">
                  <a:txBody>
                    <a:bodyPr/>
                    <a:lstStyle/>
                    <a:p>
                      <a:endParaRPr lang="en-US"/>
                    </a:p>
                  </a:txBody>
                  <a:tcPr/>
                </a:tc>
                <a:tc>
                  <a:txBody>
                    <a:bodyPr/>
                    <a:lstStyle/>
                    <a:p>
                      <a:pPr algn="ctr" rtl="0" fontAlgn="ctr"/>
                      <a:r>
                        <a:rPr lang="en-US" sz="1100" u="none" strike="noStrike" dirty="0">
                          <a:effectLst/>
                        </a:rPr>
                        <a:t>FIV</a:t>
                      </a:r>
                      <a:endParaRPr lang="en-US" sz="1100" b="0"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dirty="0">
                          <a:effectLst/>
                        </a:rPr>
                        <a:t>1.4 ± 0.3</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1.8 ± 0.3</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1.4 ± 0.3</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1.5 ± 0.1</a:t>
                      </a:r>
                      <a:endParaRPr lang="en-US" sz="1100" b="0" i="0" u="none" strike="noStrike" dirty="0">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407833909"/>
                  </a:ext>
                </a:extLst>
              </a:tr>
            </a:tbl>
          </a:graphicData>
        </a:graphic>
      </p:graphicFrame>
    </p:spTree>
    <p:extLst>
      <p:ext uri="{BB962C8B-B14F-4D97-AF65-F5344CB8AC3E}">
        <p14:creationId xmlns:p14="http://schemas.microsoft.com/office/powerpoint/2010/main" val="201931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52DD7E3-1225-49B7-85C2-E5EBA305D46A}"/>
              </a:ext>
            </a:extLst>
          </p:cNvPr>
          <p:cNvSpPr>
            <a:spLocks noGrp="1"/>
          </p:cNvSpPr>
          <p:nvPr>
            <p:ph type="title"/>
          </p:nvPr>
        </p:nvSpPr>
        <p:spPr>
          <a:xfrm>
            <a:off x="264437" y="420555"/>
            <a:ext cx="11663126" cy="970450"/>
          </a:xfrm>
        </p:spPr>
        <p:txBody>
          <a:bodyPr/>
          <a:lstStyle/>
          <a:p>
            <a:r>
              <a:rPr lang="el-GR" dirty="0"/>
              <a:t>Βιολογικό Σκορ για τις ερυθρές ποικιλίες οίνου</a:t>
            </a:r>
            <a:endParaRPr lang="en-US" dirty="0"/>
          </a:p>
        </p:txBody>
      </p:sp>
      <p:graphicFrame>
        <p:nvGraphicFramePr>
          <p:cNvPr id="4" name="Θέση περιεχομένου 3">
            <a:extLst>
              <a:ext uri="{FF2B5EF4-FFF2-40B4-BE49-F238E27FC236}">
                <a16:creationId xmlns="" xmlns:a16="http://schemas.microsoft.com/office/drawing/2014/main" id="{5E29725C-602F-4880-BB14-BCB10C5BD9AD}"/>
              </a:ext>
            </a:extLst>
          </p:cNvPr>
          <p:cNvGraphicFramePr>
            <a:graphicFrameLocks noGrp="1"/>
          </p:cNvGraphicFramePr>
          <p:nvPr>
            <p:ph idx="1"/>
            <p:extLst>
              <p:ext uri="{D42A27DB-BD31-4B8C-83A1-F6EECF244321}">
                <p14:modId xmlns:p14="http://schemas.microsoft.com/office/powerpoint/2010/main" val="1343874115"/>
              </p:ext>
            </p:extLst>
          </p:nvPr>
        </p:nvGraphicFramePr>
        <p:xfrm>
          <a:off x="1368642" y="1828801"/>
          <a:ext cx="9454716" cy="4945774"/>
        </p:xfrm>
        <a:graphic>
          <a:graphicData uri="http://schemas.openxmlformats.org/drawingml/2006/table">
            <a:tbl>
              <a:tblPr firstRow="1" firstCol="1" bandRow="1" bandCol="1">
                <a:tableStyleId>{5C22544A-7EE6-4342-B048-85BDC9FD1C3A}</a:tableStyleId>
              </a:tblPr>
              <a:tblGrid>
                <a:gridCol w="1366795">
                  <a:extLst>
                    <a:ext uri="{9D8B030D-6E8A-4147-A177-3AD203B41FA5}">
                      <a16:colId xmlns="" xmlns:a16="http://schemas.microsoft.com/office/drawing/2014/main" val="1485214917"/>
                    </a:ext>
                  </a:extLst>
                </a:gridCol>
                <a:gridCol w="1366795">
                  <a:extLst>
                    <a:ext uri="{9D8B030D-6E8A-4147-A177-3AD203B41FA5}">
                      <a16:colId xmlns="" xmlns:a16="http://schemas.microsoft.com/office/drawing/2014/main" val="3120138779"/>
                    </a:ext>
                  </a:extLst>
                </a:gridCol>
                <a:gridCol w="1905991">
                  <a:extLst>
                    <a:ext uri="{9D8B030D-6E8A-4147-A177-3AD203B41FA5}">
                      <a16:colId xmlns="" xmlns:a16="http://schemas.microsoft.com/office/drawing/2014/main" val="3238525071"/>
                    </a:ext>
                  </a:extLst>
                </a:gridCol>
                <a:gridCol w="1893452">
                  <a:extLst>
                    <a:ext uri="{9D8B030D-6E8A-4147-A177-3AD203B41FA5}">
                      <a16:colId xmlns="" xmlns:a16="http://schemas.microsoft.com/office/drawing/2014/main" val="2245720167"/>
                    </a:ext>
                  </a:extLst>
                </a:gridCol>
                <a:gridCol w="1780596">
                  <a:extLst>
                    <a:ext uri="{9D8B030D-6E8A-4147-A177-3AD203B41FA5}">
                      <a16:colId xmlns="" xmlns:a16="http://schemas.microsoft.com/office/drawing/2014/main" val="1085729058"/>
                    </a:ext>
                  </a:extLst>
                </a:gridCol>
                <a:gridCol w="1141087">
                  <a:extLst>
                    <a:ext uri="{9D8B030D-6E8A-4147-A177-3AD203B41FA5}">
                      <a16:colId xmlns="" xmlns:a16="http://schemas.microsoft.com/office/drawing/2014/main" val="3688426969"/>
                    </a:ext>
                  </a:extLst>
                </a:gridCol>
              </a:tblGrid>
              <a:tr h="631224">
                <a:tc>
                  <a:txBody>
                    <a:bodyPr/>
                    <a:lstStyle/>
                    <a:p>
                      <a:pPr algn="ctr" rtl="0" fontAlgn="ctr"/>
                      <a:r>
                        <a:rPr lang="el-GR" sz="1100" u="none" strike="noStrike" dirty="0">
                          <a:effectLst/>
                        </a:rPr>
                        <a:t>Ποικιλία</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Εκχύλισμα</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Βιολογικό σκορ για την αντι-φλεγμονώδη δράση</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dirty="0">
                          <a:effectLst/>
                        </a:rPr>
                        <a:t>Βιολογικό σκορ για την </a:t>
                      </a:r>
                      <a:r>
                        <a:rPr lang="el-GR" sz="1100" u="none" strike="noStrike" dirty="0" err="1">
                          <a:effectLst/>
                        </a:rPr>
                        <a:t>αντι-θρομβωτική</a:t>
                      </a:r>
                      <a:r>
                        <a:rPr lang="el-GR" sz="1100" u="none" strike="noStrike" dirty="0">
                          <a:effectLst/>
                        </a:rPr>
                        <a:t> δράση</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Βιολογικό σκορ για την αντι-οξειδωτική δράση</a:t>
                      </a:r>
                      <a:endParaRPr lang="el-GR" sz="1100" b="1" i="0" u="none" strike="noStrike">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l-GR" sz="1100" u="none" strike="noStrike">
                          <a:effectLst/>
                        </a:rPr>
                        <a:t>Συνολικό Βιολογικό σκορ </a:t>
                      </a:r>
                      <a:endParaRPr lang="el-GR" sz="1100" b="1" i="0" u="none" strike="noStrike">
                        <a:solidFill>
                          <a:srgbClr val="FFFFFF"/>
                        </a:solidFill>
                        <a:effectLst/>
                        <a:latin typeface="Century Gothic" panose="020B0502020202020204" pitchFamily="34" charset="0"/>
                      </a:endParaRPr>
                    </a:p>
                  </a:txBody>
                  <a:tcPr marL="4942" marR="4942" marT="4942" marB="0" anchor="ctr"/>
                </a:tc>
                <a:extLst>
                  <a:ext uri="{0D108BD9-81ED-4DB2-BD59-A6C34878D82A}">
                    <a16:rowId xmlns="" xmlns:a16="http://schemas.microsoft.com/office/drawing/2014/main" val="319211618"/>
                  </a:ext>
                </a:extLst>
              </a:tr>
              <a:tr h="168994">
                <a:tc rowSpan="5">
                  <a:txBody>
                    <a:bodyPr/>
                    <a:lstStyle/>
                    <a:p>
                      <a:pPr algn="ctr" rtl="0" fontAlgn="ctr"/>
                      <a:r>
                        <a:rPr lang="el-GR" sz="1100" u="none" strike="noStrike" dirty="0" err="1">
                          <a:effectLst/>
                        </a:rPr>
                        <a:t>Πετροκόριθο</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2.0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2.6 ± 0.3</a:t>
                      </a:r>
                      <a:endParaRPr lang="en-US" sz="1100" b="0" i="0" u="none" strike="noStrike" dirty="0">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42948283"/>
                  </a:ext>
                </a:extLst>
              </a:tr>
              <a:tr h="168994">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3.0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0.9</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1.1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1.0</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107163224"/>
                  </a:ext>
                </a:extLst>
              </a:tr>
              <a:tr h="168994">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0.9 ± 0.9</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2.8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876562677"/>
                  </a:ext>
                </a:extLst>
              </a:tr>
              <a:tr h="168994">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2.7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2.6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2.5 ± 0.4</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99926348"/>
                  </a:ext>
                </a:extLst>
              </a:tr>
              <a:tr h="168994">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2.0 ± 1.4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0.9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1.4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66797799"/>
                  </a:ext>
                </a:extLst>
              </a:tr>
              <a:tr h="168994">
                <a:tc rowSpan="5">
                  <a:txBody>
                    <a:bodyPr/>
                    <a:lstStyle/>
                    <a:p>
                      <a:pPr algn="ctr" rtl="0" fontAlgn="ctr"/>
                      <a:r>
                        <a:rPr lang="el-GR" sz="1100" u="none" strike="noStrike" dirty="0">
                          <a:effectLst/>
                        </a:rPr>
                        <a:t>Βερτζαμί</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2.8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139780709"/>
                  </a:ext>
                </a:extLst>
              </a:tr>
              <a:tr h="168994">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3.9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2.9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182300287"/>
                  </a:ext>
                </a:extLst>
              </a:tr>
              <a:tr h="168994">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2.9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3.9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3.1 ± 0.5</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22242555"/>
                  </a:ext>
                </a:extLst>
              </a:tr>
              <a:tr h="168994">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1.8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0.8</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0.7</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737030544"/>
                  </a:ext>
                </a:extLst>
              </a:tr>
              <a:tr h="168994">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1.4 ± 0.1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831466958"/>
                  </a:ext>
                </a:extLst>
              </a:tr>
              <a:tr h="168994">
                <a:tc rowSpan="5">
                  <a:txBody>
                    <a:bodyPr/>
                    <a:lstStyle/>
                    <a:p>
                      <a:pPr algn="ctr" rtl="0" fontAlgn="ctr"/>
                      <a:r>
                        <a:rPr lang="el-GR" sz="1100" u="none" strike="noStrike" dirty="0">
                          <a:effectLst/>
                        </a:rPr>
                        <a:t>Αυγουστιάτης</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2.6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1.6 ± 0.6</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431368133"/>
                  </a:ext>
                </a:extLst>
              </a:tr>
              <a:tr h="168994">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1.2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1.7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44044234"/>
                  </a:ext>
                </a:extLst>
              </a:tr>
              <a:tr h="168994">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3.8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2.1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568915228"/>
                  </a:ext>
                </a:extLst>
              </a:tr>
              <a:tr h="168994">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1.2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3.2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0.4 </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0.8</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859057049"/>
                  </a:ext>
                </a:extLst>
              </a:tr>
              <a:tr h="168994">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1.6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1.2 ± 0.2</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2091150449"/>
                  </a:ext>
                </a:extLst>
              </a:tr>
              <a:tr h="168994">
                <a:tc rowSpan="5">
                  <a:txBody>
                    <a:bodyPr/>
                    <a:lstStyle/>
                    <a:p>
                      <a:pPr algn="ctr" rtl="0" fontAlgn="ctr"/>
                      <a:r>
                        <a:rPr lang="el-GR" sz="1100" u="none" strike="noStrike" dirty="0">
                          <a:effectLst/>
                        </a:rPr>
                        <a:t>Ερυθρό Θειακό</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1.8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2.1 ± 0.5</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051434971"/>
                  </a:ext>
                </a:extLst>
              </a:tr>
              <a:tr h="168994">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1.3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1.5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1.8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1.5 ± 0.1</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286206406"/>
                  </a:ext>
                </a:extLst>
              </a:tr>
              <a:tr h="168994">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4.0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3.1 ± 0.1</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3.5 ± 0.6</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536750638"/>
                  </a:ext>
                </a:extLst>
              </a:tr>
              <a:tr h="168994">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1.9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3.2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2.0 ± 0.7</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4067060469"/>
                  </a:ext>
                </a:extLst>
              </a:tr>
              <a:tr h="168994">
                <a:tc vMerge="1">
                  <a:txBody>
                    <a:bodyPr/>
                    <a:lstStyle/>
                    <a:p>
                      <a:endParaRPr lang="en-US"/>
                    </a:p>
                  </a:txBody>
                  <a:tcPr/>
                </a:tc>
                <a:tc>
                  <a:txBody>
                    <a:bodyPr/>
                    <a:lstStyle/>
                    <a:p>
                      <a:pPr algn="ctr" rtl="0" fontAlgn="ctr"/>
                      <a:r>
                        <a:rPr lang="en-US" sz="1100" u="none" strike="noStrike">
                          <a:effectLst/>
                        </a:rPr>
                        <a:t>FIV</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2.2 ± 0.8</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1.3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1.6 ± 0.3</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511940698"/>
                  </a:ext>
                </a:extLst>
              </a:tr>
              <a:tr h="168994">
                <a:tc rowSpan="5">
                  <a:txBody>
                    <a:bodyPr/>
                    <a:lstStyle/>
                    <a:p>
                      <a:pPr algn="ctr" rtl="0" fontAlgn="ctr"/>
                      <a:r>
                        <a:rPr lang="el-GR" sz="1100" u="none" strike="noStrike" dirty="0">
                          <a:effectLst/>
                        </a:rPr>
                        <a:t>Μαυροδάφνη Κεφαλονιάς</a:t>
                      </a:r>
                      <a:endParaRPr lang="el-GR" sz="1100" b="1"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rtl="0" fontAlgn="ctr"/>
                      <a:r>
                        <a:rPr lang="en-US" sz="1100" u="none" strike="noStrike">
                          <a:effectLst/>
                        </a:rPr>
                        <a:t>TL</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0.6</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1.5 ± 0.9</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2.4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1.7 ± 0.6</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481917191"/>
                  </a:ext>
                </a:extLst>
              </a:tr>
              <a:tr h="168994">
                <a:tc vMerge="1">
                  <a:txBody>
                    <a:bodyPr/>
                    <a:lstStyle/>
                    <a:p>
                      <a:endParaRPr lang="en-US"/>
                    </a:p>
                  </a:txBody>
                  <a:tcPr/>
                </a:tc>
                <a:tc>
                  <a:txBody>
                    <a:bodyPr/>
                    <a:lstStyle/>
                    <a:p>
                      <a:pPr algn="ctr" rtl="0" fontAlgn="ctr"/>
                      <a:r>
                        <a:rPr lang="en-US" sz="1100" u="none" strike="noStrike">
                          <a:effectLst/>
                        </a:rPr>
                        <a:t>FI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1.0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3.4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1.5 ± 0.5</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1.7 ± 0.9</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235354514"/>
                  </a:ext>
                </a:extLst>
              </a:tr>
              <a:tr h="168994">
                <a:tc vMerge="1">
                  <a:txBody>
                    <a:bodyPr/>
                    <a:lstStyle/>
                    <a:p>
                      <a:endParaRPr lang="en-US"/>
                    </a:p>
                  </a:txBody>
                  <a:tcPr/>
                </a:tc>
                <a:tc>
                  <a:txBody>
                    <a:bodyPr/>
                    <a:lstStyle/>
                    <a:p>
                      <a:pPr algn="ctr" rtl="0" fontAlgn="ctr"/>
                      <a:r>
                        <a:rPr lang="en-US" sz="1100" u="none" strike="noStrike">
                          <a:effectLst/>
                        </a:rPr>
                        <a:t>FII</a:t>
                      </a:r>
                      <a:endParaRPr lang="en-US"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1.7 ± 1.2</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1.5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3.3 ± 0.3</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2.0 ± 0.9</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554552212"/>
                  </a:ext>
                </a:extLst>
              </a:tr>
              <a:tr h="168994">
                <a:tc vMerge="1">
                  <a:txBody>
                    <a:bodyPr/>
                    <a:lstStyle/>
                    <a:p>
                      <a:endParaRPr lang="en-US"/>
                    </a:p>
                  </a:txBody>
                  <a:tcPr/>
                </a:tc>
                <a:tc>
                  <a:txBody>
                    <a:bodyPr/>
                    <a:lstStyle/>
                    <a:p>
                      <a:pPr algn="ctr" rtl="0" fontAlgn="ctr"/>
                      <a:r>
                        <a:rPr lang="en-US" sz="1100" u="none" strike="noStrike">
                          <a:effectLst/>
                        </a:rPr>
                        <a:t>FII</a:t>
                      </a:r>
                      <a:r>
                        <a:rPr lang="el-GR" sz="1100" u="none" strike="noStrike">
                          <a:effectLst/>
                        </a:rPr>
                        <a:t>Ι</a:t>
                      </a:r>
                      <a:endParaRPr lang="el-GR" sz="1100" b="0" i="0" u="none" strike="noStrike">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a:effectLst/>
                        </a:rPr>
                        <a:t>1.5 ± 0.0</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2.3 ± 0.7</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3.1 ± 0.4</a:t>
                      </a:r>
                      <a:endParaRPr lang="en-US" sz="1100" b="0" i="0" u="none" strike="noStrike">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a:effectLst/>
                        </a:rPr>
                        <a:t>2.5 ± 0.7</a:t>
                      </a:r>
                      <a:endParaRPr lang="en-US" sz="1100" b="0" i="0" u="none" strike="noStrike">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3335129711"/>
                  </a:ext>
                </a:extLst>
              </a:tr>
              <a:tr h="168994">
                <a:tc vMerge="1">
                  <a:txBody>
                    <a:bodyPr/>
                    <a:lstStyle/>
                    <a:p>
                      <a:endParaRPr lang="en-US"/>
                    </a:p>
                  </a:txBody>
                  <a:tcPr/>
                </a:tc>
                <a:tc>
                  <a:txBody>
                    <a:bodyPr/>
                    <a:lstStyle/>
                    <a:p>
                      <a:pPr algn="ctr" rtl="0" fontAlgn="ctr"/>
                      <a:r>
                        <a:rPr lang="en-US" sz="1100" u="none" strike="noStrike" dirty="0">
                          <a:effectLst/>
                        </a:rPr>
                        <a:t>FIV</a:t>
                      </a:r>
                      <a:endParaRPr lang="en-US" sz="1100" b="0" i="0" u="none" strike="noStrike" dirty="0">
                        <a:solidFill>
                          <a:srgbClr val="FFFFFF"/>
                        </a:solidFill>
                        <a:effectLst/>
                        <a:latin typeface="Century Gothic" panose="020B0502020202020204" pitchFamily="34" charset="0"/>
                      </a:endParaRPr>
                    </a:p>
                  </a:txBody>
                  <a:tcPr marL="4942" marR="4942" marT="4942" marB="0" anchor="ctr"/>
                </a:tc>
                <a:tc>
                  <a:txBody>
                    <a:bodyPr/>
                    <a:lstStyle/>
                    <a:p>
                      <a:pPr algn="ctr" fontAlgn="b"/>
                      <a:r>
                        <a:rPr lang="en-US" sz="1100" u="none" strike="noStrike" dirty="0">
                          <a:effectLst/>
                        </a:rPr>
                        <a:t>1.0 ± 0.6</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2.0 ± 0.6</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3.7 ± 0.6</a:t>
                      </a:r>
                      <a:endParaRPr lang="en-US" sz="1100" b="0" i="0" u="none" strike="noStrike" dirty="0">
                        <a:solidFill>
                          <a:srgbClr val="000000"/>
                        </a:solidFill>
                        <a:effectLst/>
                        <a:latin typeface="Calibri" panose="020F0502020204030204" pitchFamily="34" charset="0"/>
                      </a:endParaRPr>
                    </a:p>
                  </a:txBody>
                  <a:tcPr marL="4942" marR="4942" marT="4942" marB="0" anchor="b"/>
                </a:tc>
                <a:tc>
                  <a:txBody>
                    <a:bodyPr/>
                    <a:lstStyle/>
                    <a:p>
                      <a:pPr algn="ctr" fontAlgn="b"/>
                      <a:r>
                        <a:rPr lang="en-US" sz="1100" u="none" strike="noStrike" dirty="0">
                          <a:effectLst/>
                        </a:rPr>
                        <a:t>2.2 ± 0.9</a:t>
                      </a:r>
                      <a:endParaRPr lang="en-US" sz="1100" b="0" i="0" u="none" strike="noStrike" dirty="0">
                        <a:solidFill>
                          <a:srgbClr val="000000"/>
                        </a:solidFill>
                        <a:effectLst/>
                        <a:latin typeface="Calibri" panose="020F0502020204030204" pitchFamily="34" charset="0"/>
                      </a:endParaRPr>
                    </a:p>
                  </a:txBody>
                  <a:tcPr marL="4942" marR="4942" marT="4942" marB="0" anchor="b"/>
                </a:tc>
                <a:extLst>
                  <a:ext uri="{0D108BD9-81ED-4DB2-BD59-A6C34878D82A}">
                    <a16:rowId xmlns="" xmlns:a16="http://schemas.microsoft.com/office/drawing/2014/main" val="1835227184"/>
                  </a:ext>
                </a:extLst>
              </a:tr>
            </a:tbl>
          </a:graphicData>
        </a:graphic>
      </p:graphicFrame>
    </p:spTree>
    <p:extLst>
      <p:ext uri="{BB962C8B-B14F-4D97-AF65-F5344CB8AC3E}">
        <p14:creationId xmlns:p14="http://schemas.microsoft.com/office/powerpoint/2010/main" val="366524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10" y="265948"/>
            <a:ext cx="10800107" cy="970450"/>
          </a:xfrm>
        </p:spPr>
        <p:txBody>
          <a:bodyPr/>
          <a:lstStyle/>
          <a:p>
            <a:pPr algn="ctr"/>
            <a:r>
              <a:rPr lang="el-GR" dirty="0"/>
              <a:t>Επιλογή ποικιλίας και εκχυλίσματος για περαιτέρω μελέτη</a:t>
            </a:r>
            <a:endParaRPr lang="en-US" dirty="0"/>
          </a:p>
        </p:txBody>
      </p:sp>
      <p:graphicFrame>
        <p:nvGraphicFramePr>
          <p:cNvPr id="5" name="Diagram 4"/>
          <p:cNvGraphicFramePr/>
          <p:nvPr>
            <p:extLst>
              <p:ext uri="{D42A27DB-BD31-4B8C-83A1-F6EECF244321}">
                <p14:modId xmlns:p14="http://schemas.microsoft.com/office/powerpoint/2010/main" val="197093439"/>
              </p:ext>
            </p:extLst>
          </p:nvPr>
        </p:nvGraphicFramePr>
        <p:xfrm>
          <a:off x="120081" y="1981200"/>
          <a:ext cx="7218566" cy="465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353887" y="2278706"/>
            <a:ext cx="3838113" cy="3139321"/>
          </a:xfrm>
          <a:prstGeom prst="rect">
            <a:avLst/>
          </a:prstGeom>
        </p:spPr>
        <p:txBody>
          <a:bodyPr wrap="square">
            <a:spAutoFit/>
          </a:bodyPr>
          <a:lstStyle/>
          <a:p>
            <a:pPr>
              <a:buFont typeface="Wingdings" charset="2"/>
              <a:buChar char="ü"/>
            </a:pPr>
            <a:r>
              <a:rPr lang="el-GR" dirty="0"/>
              <a:t>Από τα δείγματα οίνου</a:t>
            </a:r>
            <a:r>
              <a:rPr lang="el-GR" u="sng" dirty="0"/>
              <a:t>: η </a:t>
            </a:r>
            <a:r>
              <a:rPr lang="el-GR" b="1" u="sng" dirty="0">
                <a:solidFill>
                  <a:schemeClr val="tx2">
                    <a:lumMod val="50000"/>
                  </a:schemeClr>
                </a:solidFill>
              </a:rPr>
              <a:t>Ρομπόλα</a:t>
            </a:r>
            <a:r>
              <a:rPr lang="el-GR" u="sng" dirty="0"/>
              <a:t> από τις λευκές ποικιλίες και το</a:t>
            </a:r>
            <a:r>
              <a:rPr lang="el-GR" u="sng" dirty="0">
                <a:solidFill>
                  <a:schemeClr val="accent2">
                    <a:lumMod val="50000"/>
                  </a:schemeClr>
                </a:solidFill>
              </a:rPr>
              <a:t> </a:t>
            </a:r>
            <a:r>
              <a:rPr lang="el-GR" b="1" u="sng" dirty="0">
                <a:solidFill>
                  <a:schemeClr val="accent2">
                    <a:lumMod val="50000"/>
                  </a:schemeClr>
                </a:solidFill>
              </a:rPr>
              <a:t>Βερτζαμί</a:t>
            </a:r>
            <a:r>
              <a:rPr lang="el-GR" u="sng" dirty="0">
                <a:solidFill>
                  <a:schemeClr val="accent2">
                    <a:lumMod val="50000"/>
                  </a:schemeClr>
                </a:solidFill>
              </a:rPr>
              <a:t> </a:t>
            </a:r>
            <a:r>
              <a:rPr lang="el-GR" u="sng" dirty="0"/>
              <a:t>από τις κόκκινες</a:t>
            </a:r>
            <a:r>
              <a:rPr lang="el-GR" dirty="0"/>
              <a:t> αποδείχθηκε πως έχουν την ισχυρότερη βιολογική δράση. </a:t>
            </a:r>
          </a:p>
          <a:p>
            <a:endParaRPr lang="el-GR" dirty="0"/>
          </a:p>
          <a:p>
            <a:pPr>
              <a:buFont typeface="Wingdings" charset="2"/>
              <a:buChar char="ü"/>
            </a:pPr>
            <a:r>
              <a:rPr lang="el-GR" dirty="0"/>
              <a:t>Από τα εκχυλίσμστα: </a:t>
            </a:r>
            <a:r>
              <a:rPr lang="el-GR" b="1" u="sng" dirty="0"/>
              <a:t>το πιο δραστικό εκχύλιμα είναι το </a:t>
            </a:r>
            <a:r>
              <a:rPr lang="en-US" b="1" u="sng" dirty="0"/>
              <a:t>FII</a:t>
            </a:r>
            <a:r>
              <a:rPr lang="en-US" u="sng" dirty="0"/>
              <a:t>,</a:t>
            </a:r>
            <a:r>
              <a:rPr lang="en-US" dirty="0"/>
              <a:t> </a:t>
            </a:r>
            <a:r>
              <a:rPr lang="el-GR" dirty="0"/>
              <a:t>τα οποία διαχωρίστηκαν στα επιμέρους συστατικά τους με </a:t>
            </a:r>
            <a:r>
              <a:rPr lang="en-US" dirty="0"/>
              <a:t>HPLC.</a:t>
            </a:r>
          </a:p>
        </p:txBody>
      </p:sp>
    </p:spTree>
    <p:extLst>
      <p:ext uri="{BB962C8B-B14F-4D97-AF65-F5344CB8AC3E}">
        <p14:creationId xmlns:p14="http://schemas.microsoft.com/office/powerpoint/2010/main" val="1061940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5401" y="1825890"/>
            <a:ext cx="6699159" cy="4889606"/>
          </a:xfrm>
        </p:spPr>
        <p:txBody>
          <a:bodyPr>
            <a:normAutofit/>
          </a:bodyPr>
          <a:lstStyle/>
          <a:p>
            <a:pPr>
              <a:buFont typeface="Wingdings" charset="2"/>
              <a:buChar char="ü"/>
            </a:pPr>
            <a:r>
              <a:rPr lang="el-GR" dirty="0"/>
              <a:t>Στα πλαίσια του προσδιορισμού των  επιμέρους δραστικών ενώσεων των δειγμάτων οίνου που μελετήθηκε έγινε διαχωρισμός και ποσοτικός προσδιορισμός των συστατικών των διάφορων κλασμάτων που είχαν τη καλύτερη βιολογική δράση με </a:t>
            </a:r>
            <a:r>
              <a:rPr lang="en-US" dirty="0"/>
              <a:t> </a:t>
            </a:r>
            <a:r>
              <a:rPr lang="el-GR" dirty="0"/>
              <a:t>υγρή χρωματογραφία υψηλής πίεσης (</a:t>
            </a:r>
            <a:r>
              <a:rPr lang="en-US" dirty="0"/>
              <a:t>HPLC</a:t>
            </a:r>
            <a:r>
              <a:rPr lang="el-GR"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516" y="2485776"/>
            <a:ext cx="4039805" cy="308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4335" y="1171583"/>
            <a:ext cx="1194954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dirty="0"/>
          </a:p>
        </p:txBody>
      </p:sp>
      <p:sp>
        <p:nvSpPr>
          <p:cNvPr id="7" name="Title 6"/>
          <p:cNvSpPr>
            <a:spLocks noGrp="1"/>
          </p:cNvSpPr>
          <p:nvPr>
            <p:ph type="title"/>
          </p:nvPr>
        </p:nvSpPr>
        <p:spPr>
          <a:xfrm>
            <a:off x="810000" y="225632"/>
            <a:ext cx="10571998" cy="1251383"/>
          </a:xfrm>
        </p:spPr>
        <p:txBody>
          <a:bodyPr/>
          <a:lstStyle/>
          <a:p>
            <a:pPr algn="ctr"/>
            <a:r>
              <a:rPr lang="el-GR" sz="3200" dirty="0"/>
              <a:t>ΠΡΟΣΔΙΟΡΙΣΜΟΣ ΕΠΙΜΕΡΟΥΣ ΣΥΣΤΑΤΙΚΩΝ </a:t>
            </a:r>
            <a:r>
              <a:rPr lang="en-US" sz="3200" dirty="0"/>
              <a:t/>
            </a:r>
            <a:br>
              <a:rPr lang="en-US" sz="3200" dirty="0"/>
            </a:br>
            <a:r>
              <a:rPr lang="el-GR" sz="3200" dirty="0"/>
              <a:t>ΣΤΑ ΠΙΟ ΔΡΑΣΤΙΚΑ ΕΚΧΥΛΙΣΜΣΤΑ </a:t>
            </a:r>
            <a:endParaRPr lang="en-US" sz="3200" dirty="0"/>
          </a:p>
        </p:txBody>
      </p:sp>
    </p:spTree>
    <p:extLst>
      <p:ext uri="{BB962C8B-B14F-4D97-AF65-F5344CB8AC3E}">
        <p14:creationId xmlns:p14="http://schemas.microsoft.com/office/powerpoint/2010/main" val="1471287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53" y="237506"/>
            <a:ext cx="11145979" cy="973777"/>
          </a:xfrm>
        </p:spPr>
        <p:txBody>
          <a:bodyPr>
            <a:noAutofit/>
          </a:bodyPr>
          <a:lstStyle/>
          <a:p>
            <a:pPr algn="ctr"/>
            <a:r>
              <a:rPr lang="el-GR" sz="3200" dirty="0"/>
              <a:t>Χαρακτηριστική απεικόνιση χρωματογραφικού διαχωρισμού με χρήση  </a:t>
            </a:r>
            <a:r>
              <a:rPr lang="en-US" sz="3200" dirty="0"/>
              <a:t>HPLC </a:t>
            </a:r>
          </a:p>
        </p:txBody>
      </p:sp>
      <p:pic>
        <p:nvPicPr>
          <p:cNvPr id="5"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rcRect t="-1809" b="489"/>
          <a:stretch/>
        </p:blipFill>
        <p:spPr bwMode="auto">
          <a:xfrm>
            <a:off x="808182" y="1881583"/>
            <a:ext cx="11019640" cy="2340099"/>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08181" y="4364182"/>
            <a:ext cx="11019641" cy="2404753"/>
          </a:xfrm>
          <a:prstGeom prst="rect">
            <a:avLst/>
          </a:prstGeom>
          <a:noFill/>
          <a:ln>
            <a:noFill/>
          </a:ln>
        </p:spPr>
      </p:pic>
      <p:sp>
        <p:nvSpPr>
          <p:cNvPr id="3" name="Rectangle 2"/>
          <p:cNvSpPr/>
          <p:nvPr/>
        </p:nvSpPr>
        <p:spPr>
          <a:xfrm>
            <a:off x="6796426" y="2211434"/>
            <a:ext cx="4726816" cy="369332"/>
          </a:xfrm>
          <a:prstGeom prst="rect">
            <a:avLst/>
          </a:prstGeom>
        </p:spPr>
        <p:txBody>
          <a:bodyPr wrap="square">
            <a:spAutoFit/>
          </a:bodyPr>
          <a:lstStyle/>
          <a:p>
            <a:r>
              <a:rPr lang="el-GR" b="1" dirty="0">
                <a:solidFill>
                  <a:srgbClr val="FFC000"/>
                </a:solidFill>
                <a:ea typeface="+mj-ea"/>
                <a:cs typeface="+mj-cs"/>
              </a:rPr>
              <a:t>Εκχύλισμα </a:t>
            </a:r>
            <a:r>
              <a:rPr lang="en-US" b="1" dirty="0">
                <a:solidFill>
                  <a:srgbClr val="FFC000"/>
                </a:solidFill>
                <a:ea typeface="+mj-ea"/>
                <a:cs typeface="+mj-cs"/>
              </a:rPr>
              <a:t>FII</a:t>
            </a:r>
            <a:r>
              <a:rPr lang="el-GR" b="1" dirty="0">
                <a:solidFill>
                  <a:srgbClr val="FFC000"/>
                </a:solidFill>
                <a:ea typeface="+mj-ea"/>
                <a:cs typeface="+mj-cs"/>
              </a:rPr>
              <a:t> Ρομπόλα Κεφαλλονιάς </a:t>
            </a:r>
            <a:endParaRPr lang="en-US" dirty="0">
              <a:solidFill>
                <a:srgbClr val="FFC000"/>
              </a:solidFill>
            </a:endParaRPr>
          </a:p>
        </p:txBody>
      </p:sp>
      <p:sp>
        <p:nvSpPr>
          <p:cNvPr id="4" name="Rectangle 3"/>
          <p:cNvSpPr/>
          <p:nvPr/>
        </p:nvSpPr>
        <p:spPr>
          <a:xfrm>
            <a:off x="7357097" y="4681248"/>
            <a:ext cx="3897221" cy="369332"/>
          </a:xfrm>
          <a:prstGeom prst="rect">
            <a:avLst/>
          </a:prstGeom>
        </p:spPr>
        <p:txBody>
          <a:bodyPr wrap="none">
            <a:spAutoFit/>
          </a:bodyPr>
          <a:lstStyle/>
          <a:p>
            <a:r>
              <a:rPr lang="el-GR" b="1" dirty="0">
                <a:solidFill>
                  <a:schemeClr val="accent2">
                    <a:lumMod val="50000"/>
                  </a:schemeClr>
                </a:solidFill>
              </a:rPr>
              <a:t>Εκχύλισμα </a:t>
            </a:r>
            <a:r>
              <a:rPr lang="en-US" b="1" dirty="0">
                <a:solidFill>
                  <a:schemeClr val="accent2">
                    <a:lumMod val="50000"/>
                  </a:schemeClr>
                </a:solidFill>
              </a:rPr>
              <a:t>FII</a:t>
            </a:r>
            <a:r>
              <a:rPr lang="el-GR" b="1" dirty="0">
                <a:solidFill>
                  <a:schemeClr val="accent2">
                    <a:lumMod val="50000"/>
                  </a:schemeClr>
                </a:solidFill>
              </a:rPr>
              <a:t> Βερτζαμί Λευκάδας </a:t>
            </a:r>
            <a:endParaRPr lang="en-US" dirty="0"/>
          </a:p>
        </p:txBody>
      </p:sp>
    </p:spTree>
    <p:extLst>
      <p:ext uri="{BB962C8B-B14F-4D97-AF65-F5344CB8AC3E}">
        <p14:creationId xmlns:p14="http://schemas.microsoft.com/office/powerpoint/2010/main" val="1896806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dirty="0"/>
              <a:t>ΠΕΡΙΕΚΤΙΚΟΤΗΤΑ ΣΕ ΦΑΙΝΟΛΙΚΑ ΣΥΣΤΑΤΙΚΑ </a:t>
            </a:r>
            <a:br>
              <a:rPr lang="el-GR" sz="3200" dirty="0"/>
            </a:br>
            <a:r>
              <a:rPr lang="el-GR" sz="3200" dirty="0"/>
              <a:t>ΕΚΧΥΛΙΣΜΑ </a:t>
            </a:r>
            <a:r>
              <a:rPr lang="en-US" sz="3200" dirty="0"/>
              <a:t>FII – </a:t>
            </a:r>
            <a:r>
              <a:rPr lang="el-GR" sz="3200" dirty="0"/>
              <a:t>ΡΟΜΠΟΛΑ, ΒΕΡΤΖΑΜΙ</a:t>
            </a:r>
            <a:endParaRPr lang="en-US" sz="32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91818117"/>
              </p:ext>
            </p:extLst>
          </p:nvPr>
        </p:nvGraphicFramePr>
        <p:xfrm>
          <a:off x="4488874" y="2185058"/>
          <a:ext cx="7030192" cy="4037613"/>
        </p:xfrm>
        <a:graphic>
          <a:graphicData uri="http://schemas.openxmlformats.org/drawingml/2006/table">
            <a:tbl>
              <a:tblPr firstRow="1" firstCol="1" lastRow="1" lastCol="1" bandRow="1" bandCol="1">
                <a:tableStyleId>{5C22544A-7EE6-4342-B048-85BDC9FD1C3A}</a:tableStyleId>
              </a:tblPr>
              <a:tblGrid>
                <a:gridCol w="2621708">
                  <a:extLst>
                    <a:ext uri="{9D8B030D-6E8A-4147-A177-3AD203B41FA5}">
                      <a16:colId xmlns="" xmlns:a16="http://schemas.microsoft.com/office/drawing/2014/main" val="20000"/>
                    </a:ext>
                  </a:extLst>
                </a:gridCol>
                <a:gridCol w="2203724">
                  <a:extLst>
                    <a:ext uri="{9D8B030D-6E8A-4147-A177-3AD203B41FA5}">
                      <a16:colId xmlns="" xmlns:a16="http://schemas.microsoft.com/office/drawing/2014/main" val="20001"/>
                    </a:ext>
                  </a:extLst>
                </a:gridCol>
                <a:gridCol w="2204760">
                  <a:extLst>
                    <a:ext uri="{9D8B030D-6E8A-4147-A177-3AD203B41FA5}">
                      <a16:colId xmlns="" xmlns:a16="http://schemas.microsoft.com/office/drawing/2014/main" val="20002"/>
                    </a:ext>
                  </a:extLst>
                </a:gridCol>
              </a:tblGrid>
              <a:tr h="495987">
                <a:tc>
                  <a:txBody>
                    <a:bodyPr/>
                    <a:lstStyle/>
                    <a:p>
                      <a:pPr marL="0" marR="0" algn="just">
                        <a:lnSpc>
                          <a:spcPct val="150000"/>
                        </a:lnSpc>
                        <a:spcBef>
                          <a:spcPts val="600"/>
                        </a:spcBef>
                        <a:spcAft>
                          <a:spcPts val="0"/>
                        </a:spcAft>
                        <a:tabLst>
                          <a:tab pos="0" algn="l"/>
                          <a:tab pos="114300" algn="l"/>
                        </a:tabLst>
                      </a:pPr>
                      <a:r>
                        <a:rPr lang="el-GR" sz="1600" dirty="0">
                          <a:effectLst/>
                        </a:rPr>
                        <a:t> </a:t>
                      </a:r>
                      <a:endParaRPr lang="en-US" sz="1600" dirty="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pPr>
                      <a:r>
                        <a:rPr lang="el-GR" sz="2000">
                          <a:effectLst/>
                        </a:rPr>
                        <a:t>Ρομπόλα</a:t>
                      </a:r>
                      <a:endParaRPr lang="en-US" sz="20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pPr>
                      <a:r>
                        <a:rPr lang="el-GR" sz="2000" dirty="0">
                          <a:effectLst/>
                        </a:rPr>
                        <a:t>Βερτζαμί</a:t>
                      </a:r>
                      <a:endParaRPr lang="en-US" sz="2000" dirty="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0"/>
                  </a:ext>
                </a:extLst>
              </a:tr>
              <a:tr h="496273">
                <a:tc>
                  <a:txBody>
                    <a:bodyPr/>
                    <a:lstStyle/>
                    <a:p>
                      <a:pPr marL="0" marR="0" algn="just">
                        <a:lnSpc>
                          <a:spcPct val="150000"/>
                        </a:lnSpc>
                        <a:spcBef>
                          <a:spcPts val="600"/>
                        </a:spcBef>
                        <a:spcAft>
                          <a:spcPts val="0"/>
                        </a:spcAft>
                        <a:tabLst>
                          <a:tab pos="0" algn="l"/>
                          <a:tab pos="114300" algn="l"/>
                        </a:tabLst>
                      </a:pPr>
                      <a:r>
                        <a:rPr lang="el-GR" sz="1600">
                          <a:effectLst/>
                        </a:rPr>
                        <a:t>Γαλλικό οξύ (μΜ)</a:t>
                      </a:r>
                      <a:endParaRPr lang="en-US" sz="16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b="1" kern="1200">
                          <a:solidFill>
                            <a:schemeClr val="lt1"/>
                          </a:solidFill>
                          <a:effectLst/>
                          <a:latin typeface="+mn-lt"/>
                          <a:ea typeface="+mn-ea"/>
                          <a:cs typeface="+mn-cs"/>
                        </a:rPr>
                        <a:t>347,3 ± 4,0</a:t>
                      </a:r>
                      <a:endParaRPr lang="en-US" sz="1600" b="1" kern="1200">
                        <a:solidFill>
                          <a:schemeClr val="lt1"/>
                        </a:solidFill>
                        <a:effectLst/>
                        <a:latin typeface="+mn-lt"/>
                        <a:ea typeface="+mn-ea"/>
                        <a:cs typeface="+mn-cs"/>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dirty="0">
                          <a:effectLst/>
                        </a:rPr>
                        <a:t>14,5 ± 1,1</a:t>
                      </a:r>
                      <a:endParaRPr lang="en-US" sz="1600" dirty="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1"/>
                  </a:ext>
                </a:extLst>
              </a:tr>
              <a:tr h="496273">
                <a:tc>
                  <a:txBody>
                    <a:bodyPr/>
                    <a:lstStyle/>
                    <a:p>
                      <a:pPr marL="0" marR="0" algn="just">
                        <a:lnSpc>
                          <a:spcPct val="150000"/>
                        </a:lnSpc>
                        <a:spcBef>
                          <a:spcPts val="600"/>
                        </a:spcBef>
                        <a:spcAft>
                          <a:spcPts val="0"/>
                        </a:spcAft>
                        <a:tabLst>
                          <a:tab pos="0" algn="l"/>
                          <a:tab pos="114300" algn="l"/>
                        </a:tabLst>
                      </a:pPr>
                      <a:r>
                        <a:rPr lang="el-GR" sz="1600">
                          <a:effectLst/>
                        </a:rPr>
                        <a:t>Τυροσόλη (μΜ)</a:t>
                      </a:r>
                      <a:endParaRPr lang="en-US" sz="16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b="1" kern="1200" dirty="0">
                          <a:solidFill>
                            <a:schemeClr val="lt1"/>
                          </a:solidFill>
                          <a:effectLst/>
                          <a:latin typeface="+mn-lt"/>
                          <a:ea typeface="+mn-ea"/>
                          <a:cs typeface="+mn-cs"/>
                        </a:rPr>
                        <a:t>3467,6 ± 539,9</a:t>
                      </a:r>
                      <a:endParaRPr lang="en-US" sz="1600" b="1" kern="1200" dirty="0">
                        <a:solidFill>
                          <a:schemeClr val="lt1"/>
                        </a:solidFill>
                        <a:effectLst/>
                        <a:latin typeface="+mn-lt"/>
                        <a:ea typeface="+mn-ea"/>
                        <a:cs typeface="+mn-cs"/>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a:effectLst/>
                        </a:rPr>
                        <a:t>4693,1 ± 457,3</a:t>
                      </a:r>
                      <a:endParaRPr lang="en-US" sz="160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2"/>
                  </a:ext>
                </a:extLst>
              </a:tr>
              <a:tr h="496273">
                <a:tc>
                  <a:txBody>
                    <a:bodyPr/>
                    <a:lstStyle/>
                    <a:p>
                      <a:pPr marL="0" marR="0" algn="just">
                        <a:lnSpc>
                          <a:spcPct val="150000"/>
                        </a:lnSpc>
                        <a:spcBef>
                          <a:spcPts val="600"/>
                        </a:spcBef>
                        <a:spcAft>
                          <a:spcPts val="0"/>
                        </a:spcAft>
                        <a:tabLst>
                          <a:tab pos="0" algn="l"/>
                          <a:tab pos="114300" algn="l"/>
                        </a:tabLst>
                      </a:pPr>
                      <a:r>
                        <a:rPr lang="el-GR" sz="1600">
                          <a:effectLst/>
                        </a:rPr>
                        <a:t>Κατεχίνη (μΜ)</a:t>
                      </a:r>
                      <a:endParaRPr lang="en-US" sz="16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b="1" kern="1200">
                          <a:solidFill>
                            <a:schemeClr val="lt1"/>
                          </a:solidFill>
                          <a:effectLst/>
                          <a:latin typeface="+mn-lt"/>
                          <a:ea typeface="+mn-ea"/>
                          <a:cs typeface="+mn-cs"/>
                        </a:rPr>
                        <a:t>119,9 ± 21,4</a:t>
                      </a:r>
                      <a:endParaRPr lang="en-US" sz="1600" b="1" kern="1200">
                        <a:solidFill>
                          <a:schemeClr val="lt1"/>
                        </a:solidFill>
                        <a:effectLst/>
                        <a:latin typeface="+mn-lt"/>
                        <a:ea typeface="+mn-ea"/>
                        <a:cs typeface="+mn-cs"/>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a:effectLst/>
                        </a:rPr>
                        <a:t>54,2 ± 2,9</a:t>
                      </a:r>
                      <a:endParaRPr lang="en-US" sz="160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3"/>
                  </a:ext>
                </a:extLst>
              </a:tr>
              <a:tr h="1060547">
                <a:tc>
                  <a:txBody>
                    <a:bodyPr/>
                    <a:lstStyle/>
                    <a:p>
                      <a:pPr marL="0" marR="0" algn="just">
                        <a:lnSpc>
                          <a:spcPct val="150000"/>
                        </a:lnSpc>
                        <a:spcBef>
                          <a:spcPts val="600"/>
                        </a:spcBef>
                        <a:spcAft>
                          <a:spcPts val="0"/>
                        </a:spcAft>
                        <a:tabLst>
                          <a:tab pos="0" algn="l"/>
                          <a:tab pos="114300" algn="l"/>
                        </a:tabLst>
                      </a:pPr>
                      <a:r>
                        <a:rPr lang="el-GR" sz="1600">
                          <a:effectLst/>
                        </a:rPr>
                        <a:t>Χλωρογενικό οξύ (μΜ)</a:t>
                      </a:r>
                      <a:endParaRPr lang="en-US" sz="16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b="1" kern="1200">
                          <a:solidFill>
                            <a:schemeClr val="lt1"/>
                          </a:solidFill>
                          <a:effectLst/>
                          <a:latin typeface="+mn-lt"/>
                          <a:ea typeface="+mn-ea"/>
                          <a:cs typeface="+mn-cs"/>
                        </a:rPr>
                        <a:t>470,5 ± 4,1</a:t>
                      </a:r>
                      <a:endParaRPr lang="en-US" sz="1600" b="1" kern="1200">
                        <a:solidFill>
                          <a:schemeClr val="lt1"/>
                        </a:solidFill>
                        <a:effectLst/>
                        <a:latin typeface="+mn-lt"/>
                        <a:ea typeface="+mn-ea"/>
                        <a:cs typeface="+mn-cs"/>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dirty="0">
                          <a:effectLst/>
                        </a:rPr>
                        <a:t>987,1 ± 10,8</a:t>
                      </a:r>
                      <a:endParaRPr lang="en-US" sz="1600" dirty="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4"/>
                  </a:ext>
                </a:extLst>
              </a:tr>
              <a:tr h="496273">
                <a:tc>
                  <a:txBody>
                    <a:bodyPr/>
                    <a:lstStyle/>
                    <a:p>
                      <a:pPr marL="0" marR="0" algn="just">
                        <a:lnSpc>
                          <a:spcPct val="150000"/>
                        </a:lnSpc>
                        <a:spcBef>
                          <a:spcPts val="600"/>
                        </a:spcBef>
                        <a:spcAft>
                          <a:spcPts val="0"/>
                        </a:spcAft>
                        <a:tabLst>
                          <a:tab pos="0" algn="l"/>
                          <a:tab pos="114300" algn="l"/>
                        </a:tabLst>
                      </a:pPr>
                      <a:r>
                        <a:rPr lang="el-GR" sz="1600" dirty="0">
                          <a:effectLst/>
                        </a:rPr>
                        <a:t>Ρεσβερατρόλη (μΜ)</a:t>
                      </a:r>
                      <a:endParaRPr lang="en-US" sz="1600" dirty="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b="1" kern="1200" dirty="0">
                          <a:solidFill>
                            <a:schemeClr val="lt1"/>
                          </a:solidFill>
                          <a:effectLst/>
                          <a:latin typeface="+mn-lt"/>
                          <a:ea typeface="+mn-ea"/>
                          <a:cs typeface="+mn-cs"/>
                        </a:rPr>
                        <a:t>18,9 ± 0,5</a:t>
                      </a:r>
                      <a:endParaRPr lang="en-US" sz="1600" b="1" kern="1200" dirty="0">
                        <a:solidFill>
                          <a:schemeClr val="lt1"/>
                        </a:solidFill>
                        <a:effectLst/>
                        <a:latin typeface="+mn-lt"/>
                        <a:ea typeface="+mn-ea"/>
                        <a:cs typeface="+mn-cs"/>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a:effectLst/>
                        </a:rPr>
                        <a:t>36,1 ± 1,0</a:t>
                      </a:r>
                      <a:endParaRPr lang="en-US" sz="160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5"/>
                  </a:ext>
                </a:extLst>
              </a:tr>
              <a:tr h="495987">
                <a:tc>
                  <a:txBody>
                    <a:bodyPr/>
                    <a:lstStyle/>
                    <a:p>
                      <a:pPr marL="0" marR="0" algn="just">
                        <a:lnSpc>
                          <a:spcPct val="150000"/>
                        </a:lnSpc>
                        <a:spcBef>
                          <a:spcPts val="600"/>
                        </a:spcBef>
                        <a:spcAft>
                          <a:spcPts val="0"/>
                        </a:spcAft>
                        <a:tabLst>
                          <a:tab pos="0" algn="l"/>
                          <a:tab pos="114300" algn="l"/>
                        </a:tabLst>
                      </a:pPr>
                      <a:r>
                        <a:rPr lang="el-GR" sz="1600" dirty="0">
                          <a:effectLst/>
                        </a:rPr>
                        <a:t>Κερκετίνη (μΜ)</a:t>
                      </a:r>
                      <a:endParaRPr lang="en-US" sz="1600" dirty="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a:effectLst/>
                        </a:rPr>
                        <a:t>7,05 ± 0,50</a:t>
                      </a:r>
                      <a:endParaRPr lang="en-US" sz="1600">
                        <a:effectLst/>
                        <a:latin typeface="Times New Roman"/>
                        <a:ea typeface="Times New Roman"/>
                      </a:endParaRPr>
                    </a:p>
                  </a:txBody>
                  <a:tcPr marL="68580" marR="68580" marT="0" marB="0">
                    <a:solidFill>
                      <a:schemeClr val="accent1"/>
                    </a:solidFill>
                  </a:tcPr>
                </a:tc>
                <a:tc>
                  <a:txBody>
                    <a:bodyPr/>
                    <a:lstStyle/>
                    <a:p>
                      <a:pPr marL="0" marR="0" algn="ctr">
                        <a:lnSpc>
                          <a:spcPct val="150000"/>
                        </a:lnSpc>
                        <a:spcBef>
                          <a:spcPts val="600"/>
                        </a:spcBef>
                        <a:spcAft>
                          <a:spcPts val="0"/>
                        </a:spcAft>
                        <a:tabLst>
                          <a:tab pos="0" algn="l"/>
                          <a:tab pos="114300" algn="l"/>
                        </a:tabLst>
                      </a:pPr>
                      <a:r>
                        <a:rPr lang="el-GR" sz="1600" dirty="0">
                          <a:effectLst/>
                        </a:rPr>
                        <a:t>1,49 ± 0,13</a:t>
                      </a:r>
                      <a:endParaRPr lang="en-US" sz="1600" dirty="0">
                        <a:effectLst/>
                        <a:latin typeface="Times New Roman"/>
                        <a:ea typeface="Times New Roman"/>
                      </a:endParaRPr>
                    </a:p>
                  </a:txBody>
                  <a:tcPr marL="68580" marR="68580" marT="0" marB="0">
                    <a:solidFill>
                      <a:schemeClr val="accent1"/>
                    </a:solidFill>
                  </a:tcPr>
                </a:tc>
                <a:extLst>
                  <a:ext uri="{0D108BD9-81ED-4DB2-BD59-A6C34878D82A}">
                    <a16:rowId xmlns="" xmlns:a16="http://schemas.microsoft.com/office/drawing/2014/main" val="10006"/>
                  </a:ext>
                </a:extLst>
              </a:tr>
            </a:tbl>
          </a:graphicData>
        </a:graphic>
      </p:graphicFrame>
      <p:sp>
        <p:nvSpPr>
          <p:cNvPr id="7" name="Content Placeholder 6"/>
          <p:cNvSpPr>
            <a:spLocks noGrp="1"/>
          </p:cNvSpPr>
          <p:nvPr>
            <p:ph sz="half" idx="1"/>
          </p:nvPr>
        </p:nvSpPr>
        <p:spPr>
          <a:xfrm>
            <a:off x="272449" y="2447918"/>
            <a:ext cx="3895792" cy="3638763"/>
          </a:xfrm>
        </p:spPr>
        <p:txBody>
          <a:bodyPr/>
          <a:lstStyle/>
          <a:p>
            <a:r>
              <a:rPr lang="el-GR" dirty="0"/>
              <a:t>Προσδιορίστηκε η συγκέντρωσή  του εκχυλίσματος </a:t>
            </a:r>
            <a:r>
              <a:rPr lang="en-US" dirty="0"/>
              <a:t>FII </a:t>
            </a:r>
            <a:r>
              <a:rPr lang="el-GR" dirty="0"/>
              <a:t>σε κατεχίνες, γαλλικό οξύ, τυροσόλη, ρεσβερατρόλη και χλωρογενικό οξύ.</a:t>
            </a:r>
            <a:endParaRPr lang="en-US" dirty="0"/>
          </a:p>
          <a:p>
            <a:endParaRPr lang="en-US" dirty="0"/>
          </a:p>
        </p:txBody>
      </p:sp>
    </p:spTree>
    <p:extLst>
      <p:ext uri="{BB962C8B-B14F-4D97-AF65-F5344CB8AC3E}">
        <p14:creationId xmlns:p14="http://schemas.microsoft.com/office/powerpoint/2010/main" val="890582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ΤΕΛΙΚΑ ΣΥΜΠΕΡΑΣΜΑΤΑ </a:t>
            </a:r>
            <a:endParaRPr lang="en-US" dirty="0"/>
          </a:p>
        </p:txBody>
      </p:sp>
      <p:sp>
        <p:nvSpPr>
          <p:cNvPr id="3" name="Content Placeholder 2"/>
          <p:cNvSpPr>
            <a:spLocks noGrp="1"/>
          </p:cNvSpPr>
          <p:nvPr>
            <p:ph sz="half" idx="1"/>
          </p:nvPr>
        </p:nvSpPr>
        <p:spPr>
          <a:xfrm>
            <a:off x="420127" y="2292625"/>
            <a:ext cx="6848181" cy="4342637"/>
          </a:xfrm>
        </p:spPr>
        <p:txBody>
          <a:bodyPr>
            <a:normAutofit fontScale="85000" lnSpcReduction="20000"/>
          </a:bodyPr>
          <a:lstStyle/>
          <a:p>
            <a:pPr algn="just"/>
            <a:r>
              <a:rPr lang="el-GR" dirty="0" smtClean="0"/>
              <a:t>Τα </a:t>
            </a:r>
            <a:r>
              <a:rPr lang="el-GR" dirty="0"/>
              <a:t>παραπάνω αποτελέσματα υποστηρίζουν την ιδέα ότι τόσο τα λευκά όσο και τα κόκκινα κρασιά περιέχουν βιολογικά ισχυρά μικροσυστατικά κατά του οξειδωτικού στρες, της φλεγμονής και της θρόμβωσης. </a:t>
            </a:r>
            <a:endParaRPr lang="el-GR" dirty="0" smtClean="0"/>
          </a:p>
          <a:p>
            <a:pPr algn="just"/>
            <a:endParaRPr lang="en-US" dirty="0" smtClean="0"/>
          </a:p>
          <a:p>
            <a:pPr algn="just"/>
            <a:r>
              <a:rPr lang="el-GR" dirty="0" smtClean="0"/>
              <a:t>Επομένως</a:t>
            </a:r>
            <a:r>
              <a:rPr lang="el-GR" dirty="0"/>
              <a:t>, το προστατευτικό αποτέλεσμα ενός κρασιού είναι ανεξάρτητο από το χρώμα του, αλλά συνδέεται έντονα με το προφίλ των μικροσυστατικών του. </a:t>
            </a:r>
            <a:endParaRPr lang="el-GR" dirty="0" smtClean="0"/>
          </a:p>
          <a:p>
            <a:pPr algn="just"/>
            <a:endParaRPr lang="en-US" dirty="0" smtClean="0"/>
          </a:p>
          <a:p>
            <a:pPr algn="just">
              <a:buSzPts val="1800"/>
            </a:pPr>
            <a:r>
              <a:rPr lang="el-GR" dirty="0"/>
              <a:t>η Ρομπόλα από τις λευκές ποικιλίες και το Βερτζαμί από τις κόκκινες αποδείχθηκε πως έχουν την ισχυρότερη βιολογική δράση. </a:t>
            </a:r>
            <a:endParaRPr lang="en-US" dirty="0"/>
          </a:p>
          <a:p>
            <a:pPr algn="just"/>
            <a:endParaRPr lang="el-GR" dirty="0" smtClean="0"/>
          </a:p>
          <a:p>
            <a:pPr algn="just"/>
            <a:r>
              <a:rPr lang="el-GR" dirty="0" smtClean="0"/>
              <a:t>Το εκχύλισματα </a:t>
            </a:r>
            <a:r>
              <a:rPr lang="el-GR" dirty="0"/>
              <a:t>FII εμφάνισαν </a:t>
            </a:r>
            <a:r>
              <a:rPr lang="el-GR" dirty="0" smtClean="0"/>
              <a:t>την πιο ισχυρή δράση. </a:t>
            </a:r>
          </a:p>
          <a:p>
            <a:pPr algn="just"/>
            <a:endParaRPr lang="el-GR" dirty="0" smtClean="0"/>
          </a:p>
          <a:p>
            <a:pPr algn="just"/>
            <a:r>
              <a:rPr lang="el-GR" dirty="0" smtClean="0"/>
              <a:t>Απαιτείται </a:t>
            </a:r>
            <a:r>
              <a:rPr lang="el-GR" dirty="0"/>
              <a:t>περαιτέρω εξέταση προκειμένου να εντοπιστούν οι ενώσεις που είναι υπεύθυνες για τις προαναφερθείσες </a:t>
            </a:r>
            <a:r>
              <a:rPr lang="el-GR" dirty="0" smtClean="0"/>
              <a:t>δράσεις</a:t>
            </a:r>
            <a:r>
              <a:rPr lang="en-US" dirty="0" smtClean="0"/>
              <a:t>.</a:t>
            </a:r>
            <a:endParaRPr lang="en-US" dirty="0"/>
          </a:p>
        </p:txBody>
      </p:sp>
      <p:pic>
        <p:nvPicPr>
          <p:cNvPr id="1026" name="Picture 2" descr="Ρομπόλα - Κεφαλονιά | Terra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923" y="2743198"/>
            <a:ext cx="4680132" cy="32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85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49" y="486888"/>
            <a:ext cx="10571998" cy="1203882"/>
          </a:xfrm>
        </p:spPr>
        <p:txBody>
          <a:bodyPr/>
          <a:lstStyle/>
          <a:p>
            <a:pPr algn="ctr"/>
            <a:r>
              <a:rPr lang="el-GR" dirty="0"/>
              <a:t>ΑΝΑΚΟΙΝΩΣΕΙΣ ΠΟΥ ΕΧΟΥΝ ΠΡΟΚΥΨΕΙ ΑΠΟ ΤΟ ΕΡΓΟ</a:t>
            </a:r>
            <a:endParaRPr lang="en-US" dirty="0"/>
          </a:p>
        </p:txBody>
      </p:sp>
      <p:sp>
        <p:nvSpPr>
          <p:cNvPr id="3" name="Content Placeholder 2"/>
          <p:cNvSpPr>
            <a:spLocks noGrp="1"/>
          </p:cNvSpPr>
          <p:nvPr>
            <p:ph sz="half" idx="1"/>
          </p:nvPr>
        </p:nvSpPr>
        <p:spPr>
          <a:xfrm>
            <a:off x="311289" y="2102674"/>
            <a:ext cx="3373278" cy="3638763"/>
          </a:xfrm>
        </p:spPr>
        <p:txBody>
          <a:bodyPr/>
          <a:lstStyle/>
          <a:p>
            <a:r>
              <a:rPr lang="el-GR" dirty="0"/>
              <a:t>8</a:t>
            </a:r>
            <a:r>
              <a:rPr lang="el-GR" baseline="30000" dirty="0"/>
              <a:t>ο</a:t>
            </a:r>
            <a:r>
              <a:rPr lang="el-GR" dirty="0"/>
              <a:t> Πανελλήνιο Συνέδριο Ελληνικής Εταιρείας Αθηροσκλήρωσης, 2018</a:t>
            </a:r>
            <a:endParaRPr lang="en-US" dirty="0"/>
          </a:p>
        </p:txBody>
      </p:sp>
      <p:sp>
        <p:nvSpPr>
          <p:cNvPr id="4" name="Content Placeholder 3"/>
          <p:cNvSpPr>
            <a:spLocks noGrp="1"/>
          </p:cNvSpPr>
          <p:nvPr>
            <p:ph sz="half" idx="2"/>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82" y="2025819"/>
            <a:ext cx="8391667" cy="474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11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r>
            <a:br>
              <a:rPr lang="el-GR" dirty="0"/>
            </a:br>
            <a:r>
              <a:rPr lang="el-GR" dirty="0" err="1"/>
              <a:t>Κακοτρύγης</a:t>
            </a:r>
            <a:r>
              <a:rPr lang="el-GR" dirty="0"/>
              <a:t> (</a:t>
            </a:r>
            <a:r>
              <a:rPr lang="el-GR" dirty="0" err="1"/>
              <a:t>κακοτρίχι</a:t>
            </a:r>
            <a:r>
              <a:rPr lang="el-GR" dirty="0"/>
              <a:t>)</a:t>
            </a:r>
          </a:p>
        </p:txBody>
      </p:sp>
      <p:sp>
        <p:nvSpPr>
          <p:cNvPr id="5" name="Θέση περιεχομένου 4"/>
          <p:cNvSpPr>
            <a:spLocks noGrp="1"/>
          </p:cNvSpPr>
          <p:nvPr>
            <p:ph sz="half" idx="2"/>
          </p:nvPr>
        </p:nvSpPr>
        <p:spPr>
          <a:xfrm>
            <a:off x="6097873" y="2206534"/>
            <a:ext cx="5194583" cy="3638764"/>
          </a:xfrm>
        </p:spPr>
        <p:txBody>
          <a:bodyPr/>
          <a:lstStyle/>
          <a:p>
            <a:r>
              <a:rPr lang="el-GR" dirty="0"/>
              <a:t>Καλλιεργείται στη νήσο </a:t>
            </a:r>
            <a:r>
              <a:rPr lang="el-GR" b="1" dirty="0">
                <a:solidFill>
                  <a:srgbClr val="92D050"/>
                </a:solidFill>
              </a:rPr>
              <a:t>Κέρκυρα</a:t>
            </a:r>
            <a:r>
              <a:rPr lang="el-GR" dirty="0"/>
              <a:t>. </a:t>
            </a:r>
          </a:p>
          <a:p>
            <a:r>
              <a:rPr lang="el-GR" dirty="0"/>
              <a:t>Είναι ποικιλία ζωηρή και παραγωγική.</a:t>
            </a:r>
          </a:p>
          <a:p>
            <a:r>
              <a:rPr lang="el-GR" dirty="0"/>
              <a:t>Καλλιεργείται ως </a:t>
            </a:r>
            <a:r>
              <a:rPr lang="el-GR" dirty="0" err="1"/>
              <a:t>αυτόρριζη</a:t>
            </a:r>
            <a:r>
              <a:rPr lang="el-GR" dirty="0"/>
              <a:t>. </a:t>
            </a:r>
          </a:p>
          <a:p>
            <a:r>
              <a:rPr lang="el-GR" dirty="0"/>
              <a:t>Παράγονται υψηλόβαθμοι συνήθως οίνοι, όπως οι λευκοί ξηροί Τοπικοί Οίνοι </a:t>
            </a:r>
            <a:r>
              <a:rPr lang="el-GR" b="1" dirty="0">
                <a:solidFill>
                  <a:srgbClr val="FFFF00"/>
                </a:solidFill>
              </a:rPr>
              <a:t>«</a:t>
            </a:r>
            <a:r>
              <a:rPr lang="el-GR" b="1" dirty="0" err="1">
                <a:solidFill>
                  <a:srgbClr val="FFFF00"/>
                </a:solidFill>
              </a:rPr>
              <a:t>Χαλικούνας</a:t>
            </a:r>
            <a:r>
              <a:rPr lang="el-GR" b="1" dirty="0">
                <a:solidFill>
                  <a:srgbClr val="FFFF00"/>
                </a:solidFill>
              </a:rPr>
              <a:t>» </a:t>
            </a:r>
            <a:r>
              <a:rPr lang="el-GR" dirty="0"/>
              <a:t>και </a:t>
            </a:r>
            <a:r>
              <a:rPr lang="el-GR" b="1" dirty="0">
                <a:solidFill>
                  <a:srgbClr val="FFFF00"/>
                </a:solidFill>
              </a:rPr>
              <a:t>«Κέρκυρας»</a:t>
            </a:r>
            <a:r>
              <a:rPr lang="el-GR" dirty="0"/>
              <a:t>.</a:t>
            </a:r>
          </a:p>
          <a:p>
            <a:endParaRPr lang="el-GR" dirty="0"/>
          </a:p>
        </p:txBody>
      </p:sp>
      <p:pic>
        <p:nvPicPr>
          <p:cNvPr id="3074" name="Picture 2" descr="Κακοτρύγη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46" y="2626184"/>
            <a:ext cx="2116321" cy="3230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ankofwine.gr/image/cache/data/varieties/kakotrygi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535" y="3220149"/>
            <a:ext cx="2256285" cy="31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47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696" y="2162910"/>
            <a:ext cx="3420779" cy="3638763"/>
          </a:xfrm>
        </p:spPr>
        <p:txBody>
          <a:bodyPr/>
          <a:lstStyle/>
          <a:p>
            <a:r>
              <a:rPr lang="el-GR" dirty="0"/>
              <a:t>8</a:t>
            </a:r>
            <a:r>
              <a:rPr lang="el-GR" baseline="30000" dirty="0"/>
              <a:t>ο</a:t>
            </a:r>
            <a:r>
              <a:rPr lang="el-GR" dirty="0"/>
              <a:t> Πανελλήνιο Συνέδριο Ελληνικής Εταιρείας Αθηροσκλήρωσης, 2018</a:t>
            </a:r>
            <a:endParaRPr lang="en-US" dirty="0"/>
          </a:p>
          <a:p>
            <a:endParaRPr lang="en-US" dirty="0"/>
          </a:p>
        </p:txBody>
      </p:sp>
      <p:sp>
        <p:nvSpPr>
          <p:cNvPr id="4" name="Content Placeholder 3"/>
          <p:cNvSpPr>
            <a:spLocks noGrp="1"/>
          </p:cNvSpPr>
          <p:nvPr>
            <p:ph sz="half" idx="2"/>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509" y="2007609"/>
            <a:ext cx="8242121" cy="471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86249" y="486888"/>
            <a:ext cx="10571998" cy="120388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dirty="0"/>
              <a:t>ΑΝΑΚΟΙΝΩΣΕΙΣ ΠΟΥ ΕΧΟΥΝ ΠΡΟΚΥΨΕΙ ΑΠΟ ΤΟ ΕΡΓΟ</a:t>
            </a:r>
            <a:endParaRPr lang="en-US" dirty="0"/>
          </a:p>
        </p:txBody>
      </p:sp>
    </p:spTree>
    <p:extLst>
      <p:ext uri="{BB962C8B-B14F-4D97-AF65-F5344CB8AC3E}">
        <p14:creationId xmlns:p14="http://schemas.microsoft.com/office/powerpoint/2010/main" val="2880903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b="1" dirty="0"/>
              <a:t>Bioactive Lipids: From Chemistry to Biology and Medicine</a:t>
            </a:r>
            <a:endParaRPr lang="en-US" dirty="0"/>
          </a:p>
          <a:p>
            <a:pPr marL="0" indent="0">
              <a:buNone/>
            </a:pPr>
            <a:r>
              <a:rPr lang="el-GR" b="1" dirty="0"/>
              <a:t>	</a:t>
            </a:r>
            <a:r>
              <a:rPr lang="en-US" b="1" dirty="0"/>
              <a:t>March 29 – 31, 2018</a:t>
            </a:r>
            <a:endParaRPr lang="en-US" dirty="0"/>
          </a:p>
          <a:p>
            <a:endParaRPr lang="en-US" dirty="0"/>
          </a:p>
          <a:p>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663" y="237506"/>
            <a:ext cx="5577444" cy="67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601568"/>
            <a:ext cx="5923309" cy="970450"/>
          </a:xfrm>
        </p:spPr>
        <p:txBody>
          <a:bodyPr/>
          <a:lstStyle/>
          <a:p>
            <a:pPr algn="ctr"/>
            <a:r>
              <a:rPr lang="el-GR" sz="3200" dirty="0"/>
              <a:t>ΑΝΑΚΟΙΝΩΣΕΙΣ ΠΟΥ ΕΧΟΥΝ ΠΡΟΚΥΨΕΙ ΑΠΟ ΤΟ ΕΡΓΟ</a:t>
            </a:r>
            <a:endParaRPr lang="en-US" sz="3200" dirty="0"/>
          </a:p>
        </p:txBody>
      </p:sp>
    </p:spTree>
    <p:extLst>
      <p:ext uri="{BB962C8B-B14F-4D97-AF65-F5344CB8AC3E}">
        <p14:creationId xmlns:p14="http://schemas.microsoft.com/office/powerpoint/2010/main" val="1783940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75" y="589692"/>
            <a:ext cx="10571998" cy="970450"/>
          </a:xfrm>
        </p:spPr>
        <p:txBody>
          <a:bodyPr/>
          <a:lstStyle/>
          <a:p>
            <a:pPr algn="ctr"/>
            <a:r>
              <a:rPr lang="el-GR" dirty="0"/>
              <a:t>ΔΗΜΟΣΙΕΥΣΕΙΣ ΠΟΥ ΕΧΟΥΝ ΠΡΠΚΥΨΕΙ ΑΠΟ ΤΟ ΕΡΓΟ</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61" y="2303814"/>
            <a:ext cx="9858375" cy="445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548" y="2959843"/>
            <a:ext cx="41814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063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l-GR" dirty="0"/>
              <a:t>ΔΗΜΟΣΙΕΥΣΕΙΣ ΠΟΥ ΕΧΟΥΝ ΠΡΠΚΥΨΕΙ ΑΠΟ ΤΟ ΕΡΓΟ</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2250004"/>
            <a:ext cx="4662847" cy="24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338" y="1956665"/>
            <a:ext cx="6646985" cy="484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89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Στρογγυλεμένο ορθογώνιο 4"/>
          <p:cNvSpPr/>
          <p:nvPr/>
        </p:nvSpPr>
        <p:spPr>
          <a:xfrm>
            <a:off x="2934392" y="1970117"/>
            <a:ext cx="6359237" cy="226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t>Σας ευχαριστώ πολύ!</a:t>
            </a:r>
          </a:p>
        </p:txBody>
      </p:sp>
    </p:spTree>
    <p:extLst>
      <p:ext uri="{BB962C8B-B14F-4D97-AF65-F5344CB8AC3E}">
        <p14:creationId xmlns:p14="http://schemas.microsoft.com/office/powerpoint/2010/main" val="427042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a:xfrm>
            <a:off x="584637" y="334193"/>
            <a:ext cx="11205555" cy="1321723"/>
          </a:xfrm>
        </p:spPr>
        <p:txBody>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sz="3600" dirty="0"/>
              <a:t>Ρομπόλα (ρομπόλα κέρινη, ρομπόλα άσπρη, </a:t>
            </a:r>
            <a:r>
              <a:rPr lang="el-GR" sz="3600" dirty="0" err="1"/>
              <a:t>ασπρορομπόλα</a:t>
            </a:r>
            <a:r>
              <a:rPr lang="el-GR" sz="3600" dirty="0"/>
              <a:t>) </a:t>
            </a:r>
          </a:p>
        </p:txBody>
      </p:sp>
      <p:sp>
        <p:nvSpPr>
          <p:cNvPr id="14" name="Θέση περιεχομένου 13"/>
          <p:cNvSpPr>
            <a:spLocks noGrp="1"/>
          </p:cNvSpPr>
          <p:nvPr>
            <p:ph sz="half" idx="2"/>
          </p:nvPr>
        </p:nvSpPr>
        <p:spPr>
          <a:xfrm>
            <a:off x="6496334" y="2172860"/>
            <a:ext cx="5595052" cy="3638764"/>
          </a:xfrm>
        </p:spPr>
        <p:txBody>
          <a:bodyPr>
            <a:normAutofit/>
          </a:bodyPr>
          <a:lstStyle/>
          <a:p>
            <a:r>
              <a:rPr lang="el-GR" sz="1700" dirty="0"/>
              <a:t>Καλλιεργείται κυρίως στην </a:t>
            </a:r>
            <a:r>
              <a:rPr lang="el-GR" sz="1700" b="1" dirty="0">
                <a:solidFill>
                  <a:srgbClr val="92D050"/>
                </a:solidFill>
              </a:rPr>
              <a:t>Κεφαλονιά</a:t>
            </a:r>
            <a:r>
              <a:rPr lang="el-GR" sz="1700" dirty="0"/>
              <a:t>. </a:t>
            </a:r>
          </a:p>
          <a:p>
            <a:r>
              <a:rPr lang="el-GR" sz="1700" dirty="0"/>
              <a:t>Ευδοκιμεί στα ασβεστολιθικά εδάφη των ορεινών και ημιορεινών περιοχών.</a:t>
            </a:r>
          </a:p>
          <a:p>
            <a:r>
              <a:rPr lang="el-GR" sz="1700" dirty="0"/>
              <a:t>Χαρακτηρίζεται ποικιλία μέσης ζωηρότητας και ποικιλία μέσης έως μικρής παραγωγικότητας (απόδοση 400 έως 600 </a:t>
            </a:r>
            <a:r>
              <a:rPr lang="en-US" sz="1700" dirty="0"/>
              <a:t>kg</a:t>
            </a:r>
            <a:r>
              <a:rPr lang="el-GR" sz="1700" dirty="0"/>
              <a:t>/στρέμμα)</a:t>
            </a:r>
            <a:r>
              <a:rPr lang="en-US" sz="1700" dirty="0"/>
              <a:t>.</a:t>
            </a:r>
            <a:endParaRPr lang="el-GR" sz="1700" dirty="0"/>
          </a:p>
          <a:p>
            <a:r>
              <a:rPr lang="el-GR" sz="1700" dirty="0"/>
              <a:t>Παρασκευάζονται οίνοι λευκοί, ξηροί, πολύ καλής ποιότητας, που δίκαια κατέχουν την Προστατευμένη Ονομασία Προέλευσης (ΠΟΠ</a:t>
            </a:r>
            <a:r>
              <a:rPr lang="el-GR" sz="1700" b="1" dirty="0">
                <a:solidFill>
                  <a:srgbClr val="FFFF00"/>
                </a:solidFill>
              </a:rPr>
              <a:t>) «Ρομπόλα Κεφαλληνίας».</a:t>
            </a:r>
          </a:p>
        </p:txBody>
      </p:sp>
      <p:pic>
        <p:nvPicPr>
          <p:cNvPr id="2050" name="Picture 2" descr="Ρομπόλα - Wines of Gree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64" y="2148147"/>
            <a:ext cx="3261187" cy="43398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Ρoμπόλα Ποικιλία Λευκού Σταφυλιού - Ζάκυνθος Οινοποιεία - Τέχνη και Οίν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3623" y="4386648"/>
            <a:ext cx="2467750" cy="1928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1"/>
          <p:cNvPicPr>
            <a:picLocks noChangeAspect="1" noChangeArrowheads="1"/>
          </p:cNvPicPr>
          <p:nvPr/>
        </p:nvPicPr>
        <p:blipFill>
          <a:blip r:embed="rId4" cstate="print"/>
          <a:srcRect/>
          <a:stretch>
            <a:fillRect/>
          </a:stretch>
        </p:blipFill>
        <p:spPr bwMode="auto">
          <a:xfrm>
            <a:off x="3856637" y="2365447"/>
            <a:ext cx="2499448" cy="1872920"/>
          </a:xfrm>
          <a:prstGeom prst="rect">
            <a:avLst/>
          </a:prstGeom>
          <a:noFill/>
        </p:spPr>
      </p:pic>
      <p:sp>
        <p:nvSpPr>
          <p:cNvPr id="8" name="7 - Έλλειψη"/>
          <p:cNvSpPr/>
          <p:nvPr/>
        </p:nvSpPr>
        <p:spPr>
          <a:xfrm>
            <a:off x="9293860" y="5608769"/>
            <a:ext cx="2829697" cy="1161535"/>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bg1"/>
                </a:solidFill>
              </a:rPr>
              <a:t>Λέγεται πως την έφεραν στην Κεφαλονιά οι Βενετοί γύρω στο 1500μΧ .</a:t>
            </a:r>
          </a:p>
        </p:txBody>
      </p:sp>
    </p:spTree>
    <p:extLst>
      <p:ext uri="{BB962C8B-B14F-4D97-AF65-F5344CB8AC3E}">
        <p14:creationId xmlns:p14="http://schemas.microsoft.com/office/powerpoint/2010/main" val="44409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712" y="191192"/>
            <a:ext cx="10949737" cy="1667021"/>
          </a:xfrm>
        </p:spPr>
        <p:txBody>
          <a:bodyPr/>
          <a:lstStyle/>
          <a:p>
            <a:r>
              <a:rPr lang="el-GR" sz="3600" dirty="0"/>
              <a:t>Μοσχάτο Λευκό (μοσχάτο Σάμου, </a:t>
            </a:r>
            <a:r>
              <a:rPr lang="el-GR" sz="3600" dirty="0" err="1"/>
              <a:t>μοσχούδι</a:t>
            </a:r>
            <a:r>
              <a:rPr lang="el-GR" sz="3600" dirty="0"/>
              <a:t>, μοσχοστάφυλο, </a:t>
            </a:r>
            <a:r>
              <a:rPr lang="en-US" sz="3600" dirty="0"/>
              <a:t>Muscat de </a:t>
            </a:r>
            <a:r>
              <a:rPr lang="en-US" sz="3600" dirty="0" err="1"/>
              <a:t>Frontignan</a:t>
            </a:r>
            <a:r>
              <a:rPr lang="el-GR" sz="3600" dirty="0"/>
              <a:t>, </a:t>
            </a:r>
            <a:r>
              <a:rPr lang="en-US" sz="3600" dirty="0"/>
              <a:t>Muscatel </a:t>
            </a:r>
            <a:r>
              <a:rPr lang="en-US" sz="3600" dirty="0" err="1"/>
              <a:t>branco</a:t>
            </a:r>
            <a:r>
              <a:rPr lang="el-GR" sz="3600" dirty="0"/>
              <a:t>, </a:t>
            </a:r>
            <a:r>
              <a:rPr lang="en-US" sz="3600" dirty="0" err="1"/>
              <a:t>Moscata</a:t>
            </a:r>
            <a:r>
              <a:rPr lang="en-US" sz="3600" dirty="0"/>
              <a:t> </a:t>
            </a:r>
            <a:r>
              <a:rPr lang="en-US" sz="3600" dirty="0" err="1"/>
              <a:t>bianca</a:t>
            </a:r>
            <a:r>
              <a:rPr lang="en-US" sz="3600" dirty="0"/>
              <a:t> </a:t>
            </a:r>
            <a:r>
              <a:rPr lang="el-GR" sz="3600" dirty="0"/>
              <a:t>κ.ά.)</a:t>
            </a:r>
          </a:p>
        </p:txBody>
      </p:sp>
      <p:sp>
        <p:nvSpPr>
          <p:cNvPr id="6" name="Θέση περιεχομένου 5"/>
          <p:cNvSpPr>
            <a:spLocks noGrp="1"/>
          </p:cNvSpPr>
          <p:nvPr>
            <p:ph sz="half" idx="2"/>
          </p:nvPr>
        </p:nvSpPr>
        <p:spPr>
          <a:xfrm>
            <a:off x="6134792" y="2044930"/>
            <a:ext cx="5702531" cy="4813070"/>
          </a:xfrm>
        </p:spPr>
        <p:txBody>
          <a:bodyPr>
            <a:normAutofit fontScale="92500" lnSpcReduction="10000"/>
          </a:bodyPr>
          <a:lstStyle/>
          <a:p>
            <a:r>
              <a:rPr lang="el-GR" dirty="0"/>
              <a:t>Θεωρείται μικρασιατικής προέλευσης. </a:t>
            </a:r>
          </a:p>
          <a:p>
            <a:r>
              <a:rPr lang="el-GR" dirty="0"/>
              <a:t>Καλλιεργείται εκτός από την Ελλάδα και σε άλλες χώρες της Ευρώπης, αλλά και τις ΗΠΑ, την Αυστραλία κ.α. </a:t>
            </a:r>
          </a:p>
          <a:p>
            <a:r>
              <a:rPr lang="el-GR" dirty="0"/>
              <a:t>Στην Ελλάδα καλλιεργείται κυρίως στη Σάμο.</a:t>
            </a:r>
          </a:p>
          <a:p>
            <a:r>
              <a:rPr lang="el-GR" dirty="0"/>
              <a:t>Προσαρμόζεται σε διάφορα εδάφη ακόμα και σε φτωχά, ξηρά, ασβεστώδη.</a:t>
            </a:r>
          </a:p>
          <a:p>
            <a:r>
              <a:rPr lang="el-GR" dirty="0"/>
              <a:t>Χαρακτηρίζεται ποικιλία παραγωγική.</a:t>
            </a:r>
          </a:p>
          <a:p>
            <a:r>
              <a:rPr lang="el-GR" dirty="0"/>
              <a:t>Παρασκευάζονται οίνοι λευκοί, φυσικώς γλυκείς (λιαστοί), καθώς και οίνοι λικέρ (</a:t>
            </a:r>
            <a:r>
              <a:rPr lang="en-US" dirty="0" err="1"/>
              <a:t>vins</a:t>
            </a:r>
            <a:r>
              <a:rPr lang="en-US" dirty="0"/>
              <a:t> de liqueur</a:t>
            </a:r>
            <a:r>
              <a:rPr lang="el-GR" dirty="0"/>
              <a:t>), που δικαιούνται τον χαρακτηρισμό Π.Ο.Π «Σάμος», «Μοσχάτος Πατρών», «Μοσχάτος Ρίου-Πατρών», </a:t>
            </a:r>
            <a:r>
              <a:rPr lang="el-GR" b="1" dirty="0">
                <a:solidFill>
                  <a:srgbClr val="FFFF00"/>
                </a:solidFill>
              </a:rPr>
              <a:t>«Μοσχάτο Κεφαλληνίας», </a:t>
            </a:r>
            <a:r>
              <a:rPr lang="el-GR" dirty="0"/>
              <a:t>και «Μοσχάτος Ρόδου», καθώς επίσης ο λευκός ξηρός Τοπικός Οίνος, «Πλαγιές Αμπέλου» (βουνό της Σάμου) και ο Τοπικός Οίνος «Κυκλάδων».</a:t>
            </a:r>
          </a:p>
          <a:p>
            <a:endParaRPr lang="el-GR" dirty="0"/>
          </a:p>
        </p:txBody>
      </p:sp>
      <p:pic>
        <p:nvPicPr>
          <p:cNvPr id="1026" name="Picture 2" descr="Αρχείο:Μοσχάτο Σάμου.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518" y="3593393"/>
            <a:ext cx="2513422" cy="2852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Μοσχάτο Σάμ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0" y="2245514"/>
            <a:ext cx="3684904" cy="220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85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712" y="415636"/>
            <a:ext cx="10563286" cy="1218133"/>
          </a:xfrm>
        </p:spPr>
        <p:txBody>
          <a:bodyPr/>
          <a:lstStyle/>
          <a:p>
            <a:r>
              <a:rPr lang="el-GR" dirty="0" err="1"/>
              <a:t>Τσαούσι</a:t>
            </a:r>
            <a:r>
              <a:rPr lang="el-GR" dirty="0"/>
              <a:t> (τσαούσης, </a:t>
            </a:r>
            <a:r>
              <a:rPr lang="el-GR" dirty="0" err="1"/>
              <a:t>τσαούσια</a:t>
            </a:r>
            <a:r>
              <a:rPr lang="el-GR" dirty="0"/>
              <a:t>, </a:t>
            </a:r>
            <a:r>
              <a:rPr lang="el-GR" dirty="0" err="1"/>
              <a:t>τσαούσικο</a:t>
            </a:r>
            <a:r>
              <a:rPr lang="el-GR" dirty="0"/>
              <a:t>, άσπρο)</a:t>
            </a:r>
          </a:p>
        </p:txBody>
      </p:sp>
      <p:sp>
        <p:nvSpPr>
          <p:cNvPr id="5" name="Θέση περιεχομένου 4"/>
          <p:cNvSpPr>
            <a:spLocks noGrp="1"/>
          </p:cNvSpPr>
          <p:nvPr>
            <p:ph sz="half" idx="2"/>
          </p:nvPr>
        </p:nvSpPr>
        <p:spPr>
          <a:xfrm>
            <a:off x="5673951" y="2128057"/>
            <a:ext cx="5450353" cy="4364181"/>
          </a:xfrm>
        </p:spPr>
        <p:txBody>
          <a:bodyPr>
            <a:normAutofit/>
          </a:bodyPr>
          <a:lstStyle/>
          <a:p>
            <a:r>
              <a:rPr lang="el-GR" dirty="0"/>
              <a:t>Αιγυπτιακής προέλευσης, καλλιεργούμενη σε αρκετές Βαλκανικές και Μεσογειακές χώρες.</a:t>
            </a:r>
          </a:p>
          <a:p>
            <a:r>
              <a:rPr lang="el-GR" dirty="0"/>
              <a:t>Στην Ελλάδα καλλιεργείται στην </a:t>
            </a:r>
            <a:r>
              <a:rPr lang="el-GR" b="1" dirty="0">
                <a:solidFill>
                  <a:srgbClr val="92D050"/>
                </a:solidFill>
              </a:rPr>
              <a:t>Κεφαλονιά</a:t>
            </a:r>
            <a:r>
              <a:rPr lang="el-GR" dirty="0">
                <a:solidFill>
                  <a:srgbClr val="92D050"/>
                </a:solidFill>
              </a:rPr>
              <a:t> </a:t>
            </a:r>
            <a:r>
              <a:rPr lang="el-GR" dirty="0"/>
              <a:t>και υπάρχει διάσπαρτη σε διάφορες περιοχές της Μακεδονίας, της Θράκης, της Ημαθίας και της Κέρκυρας. </a:t>
            </a:r>
          </a:p>
          <a:p>
            <a:r>
              <a:rPr lang="el-GR" dirty="0"/>
              <a:t>Χαρακτηρίζεται ποικιλία ζωηρή, μέσης παραγωγής.</a:t>
            </a:r>
          </a:p>
          <a:p>
            <a:r>
              <a:rPr lang="el-GR" dirty="0"/>
              <a:t>Επιτρέπεται η καλλιέργεια της στο Αμπελουργικό Διαμέρισμα των Ιονίων Νήσων. </a:t>
            </a:r>
          </a:p>
        </p:txBody>
      </p:sp>
      <p:pic>
        <p:nvPicPr>
          <p:cNvPr id="4098" name="Picture 2" descr="Τσαούσ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607" y="2486110"/>
            <a:ext cx="37909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5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4636" y="430809"/>
            <a:ext cx="10702728" cy="980901"/>
          </a:xfrm>
        </p:spPr>
        <p:txBody>
          <a:bodyPr/>
          <a:lstStyle/>
          <a:p>
            <a:r>
              <a:rPr lang="el-GR" dirty="0"/>
              <a:t>ΕΡΥΘΡΕΣ ΠΟΙΚΙΛΙΕΣ ΑΜΠΕΛΟΥ</a:t>
            </a:r>
          </a:p>
        </p:txBody>
      </p:sp>
      <p:sp>
        <p:nvSpPr>
          <p:cNvPr id="3" name="Θέση περιεχομένου 2"/>
          <p:cNvSpPr>
            <a:spLocks noGrp="1"/>
          </p:cNvSpPr>
          <p:nvPr>
            <p:ph idx="1"/>
          </p:nvPr>
        </p:nvSpPr>
        <p:spPr>
          <a:xfrm>
            <a:off x="1448843" y="2348682"/>
            <a:ext cx="3529582" cy="3880369"/>
          </a:xfrm>
        </p:spPr>
        <p:txBody>
          <a:bodyPr>
            <a:normAutofit/>
          </a:bodyPr>
          <a:lstStyle/>
          <a:p>
            <a:r>
              <a:rPr lang="el-GR" sz="2000" b="1" dirty="0"/>
              <a:t>Αυγουστιάτης</a:t>
            </a:r>
          </a:p>
          <a:p>
            <a:r>
              <a:rPr lang="el-GR" sz="2000" b="1" dirty="0"/>
              <a:t>Βερτζαμί</a:t>
            </a:r>
          </a:p>
          <a:p>
            <a:r>
              <a:rPr lang="el-GR" sz="2000" b="1" dirty="0"/>
              <a:t>Θειακό Ερυθρό</a:t>
            </a:r>
          </a:p>
          <a:p>
            <a:r>
              <a:rPr lang="el-GR" sz="2000" b="1" dirty="0"/>
              <a:t>Κορινθιακή Σταφίδα</a:t>
            </a:r>
          </a:p>
          <a:p>
            <a:r>
              <a:rPr lang="el-GR" sz="2000" b="1" dirty="0"/>
              <a:t>Μαυροδάφνη</a:t>
            </a:r>
          </a:p>
          <a:p>
            <a:r>
              <a:rPr lang="el-GR" sz="2000" b="1" dirty="0" err="1"/>
              <a:t>Πετροκόριθο</a:t>
            </a:r>
            <a:endParaRPr lang="el-GR" sz="2000" b="1" dirty="0"/>
          </a:p>
          <a:p>
            <a:r>
              <a:rPr lang="el-GR" sz="2000" b="1" dirty="0"/>
              <a:t>Σταφίδα Ληξουρίου</a:t>
            </a:r>
            <a:endParaRPr lang="el-GR" sz="2000" dirty="0"/>
          </a:p>
          <a:p>
            <a:pPr marL="0" indent="0">
              <a:buNone/>
            </a:pPr>
            <a:endParaRPr lang="el-GR" dirty="0"/>
          </a:p>
        </p:txBody>
      </p:sp>
      <p:pic>
        <p:nvPicPr>
          <p:cNvPr id="11266" name="Picture 2" descr="https://reseller-content.4ty.gr/site2/chris-ftp/Desktop/orange-wine-2.jpg"/>
          <p:cNvPicPr>
            <a:picLocks noChangeAspect="1" noChangeArrowheads="1"/>
          </p:cNvPicPr>
          <p:nvPr/>
        </p:nvPicPr>
        <p:blipFill>
          <a:blip r:embed="rId2" cstate="print"/>
          <a:srcRect/>
          <a:stretch>
            <a:fillRect/>
          </a:stretch>
        </p:blipFill>
        <p:spPr bwMode="auto">
          <a:xfrm>
            <a:off x="5708820" y="2206345"/>
            <a:ext cx="5056059" cy="4001510"/>
          </a:xfrm>
          <a:prstGeom prst="rect">
            <a:avLst/>
          </a:prstGeom>
          <a:noFill/>
        </p:spPr>
      </p:pic>
    </p:spTree>
    <p:extLst>
      <p:ext uri="{BB962C8B-B14F-4D97-AF65-F5344CB8AC3E}">
        <p14:creationId xmlns:p14="http://schemas.microsoft.com/office/powerpoint/2010/main" val="3398359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Αξιομνημόνευτο">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TM03457503[[fn=Αξιομνημόνευτο]]</Template>
  <TotalTime>2004</TotalTime>
  <Words>4787</Words>
  <Application>Microsoft Office PowerPoint</Application>
  <PresentationFormat>Custom</PresentationFormat>
  <Paragraphs>1317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Αξιομνημόνευτο</vt:lpstr>
      <vt:lpstr>Γηγενείς ποικιλίες αμπέλου Ιονίων Νήσων</vt:lpstr>
      <vt:lpstr>΄΄Έρευνα για την βιολογική αξία των προϊόντων (οίνος, σταφίδα) και των παραπροϊόντων του σταφυλιού από τα νησιά του Ιονίου.΄΄</vt:lpstr>
      <vt:lpstr>ΛΕΥΚΕΣ ΠΟΙΚΙΛΙΕΣ ΑΜΠΕΛΟΥ </vt:lpstr>
      <vt:lpstr>Θειακό λευκό</vt:lpstr>
      <vt:lpstr> Κακοτρύγης (κακοτρίχι)</vt:lpstr>
      <vt:lpstr>             Ρομπόλα (ρομπόλα κέρινη, ρομπόλα άσπρη, ασπρορομπόλα) </vt:lpstr>
      <vt:lpstr>Μοσχάτο Λευκό (μοσχάτο Σάμου, μοσχούδι, μοσχοστάφυλο, Muscat de Frontignan, Muscatel branco, Moscata bianca κ.ά.)</vt:lpstr>
      <vt:lpstr>Τσαούσι (τσαούσης, τσαούσια, τσαούσικο, άσπρο)</vt:lpstr>
      <vt:lpstr>ΕΡΥΘΡΕΣ ΠΟΙΚΙΛΙΕΣ ΑΜΠΕΛΟΥ</vt:lpstr>
      <vt:lpstr>Αυγουστιάτης</vt:lpstr>
      <vt:lpstr>Βερτζαμί (Βαρτζαμέ, βαρσαμί, μαρτζαβέ, λευκαδίτικο, μαύρο)</vt:lpstr>
      <vt:lpstr>Θειακό ερυθρό</vt:lpstr>
      <vt:lpstr>Μαυροδάφνη (Μαυροδαφνίτσα, θηνιάτικο, μαυροδράμη)</vt:lpstr>
      <vt:lpstr>Πετροκόριθο</vt:lpstr>
      <vt:lpstr>Κορινθιακή σταφίδα ή σταφιδάμπελος (μαύρη σταφίδα, κουρεντί, λιανοράγι, Corinthe noir, Raisin de Corinthe, Corinto nero κλπ).</vt:lpstr>
      <vt:lpstr>Σταφίδα Ληξουρίου</vt:lpstr>
      <vt:lpstr>ΠΡΟΣΔΙΟΡΙΣΜΟΣ ΠΟΙΟΤΙΚΩΝ ΧΑΡΑΚΤΗΡΙΣΤΙΚΩΝ ΜΟΝΟΠΟΙΚΙΛΙΑΚΩΝ ΟΙΝΩΝ </vt:lpstr>
      <vt:lpstr>PowerPoint Presentation</vt:lpstr>
      <vt:lpstr>Προσδιορισμός ποιοτικών παραμέτρων σε μονοποικιλιακούς οίνους των Ιονίων Νήσων</vt:lpstr>
      <vt:lpstr>PowerPoint Presentation</vt:lpstr>
      <vt:lpstr>PowerPoint Presentation</vt:lpstr>
      <vt:lpstr>ΚΡΑΣΙ ΚΑΙ ΚΑΡΔΙΑΓΓΕΙΑΚΑ ΝΟΣΗΜΑΤΑ ΤΟ ΓΑΛΛΙΚΟ ΠΑΡΑΔΟΞΟ</vt:lpstr>
      <vt:lpstr>ΚΡΑΣΙ ΚΑΙ ΚΑΡΔΙΑΓΓΕΙΑΚΑ ΝΟΣΗΜΑΤΑ</vt:lpstr>
      <vt:lpstr>ΣΚΟΠΟΣ ΕΡΕΥΝΗΤΙΚΟΥ ΕΡΓΟΥ</vt:lpstr>
      <vt:lpstr>ΕΚΧΥΛΙΣΗ ΔΕΙΓΜΑΤΩΝ ΚΡΑΣΙΟΥ ΚΑΙ ΠΑΡΑΛΑΒΗ ΒΙΟΔΡΑΣΤΙΚΩΝ ΚΛΑΣΜΑΤΑΩΝ</vt:lpstr>
      <vt:lpstr>ΠΟΣΟΤΙΚΟΣ ΠΡΟΣΔΙΟΡΙΣΜΟΣ ΕΝΩΣΕΩΝ</vt:lpstr>
      <vt:lpstr>Χημικοί Προσδιορισμοί  Συνολικά λευκά και κόκκινα κρασιά</vt:lpstr>
      <vt:lpstr>Χημικοί Προσδιορισμοί – Λευκά κρασία</vt:lpstr>
      <vt:lpstr>PowerPoint Presentation</vt:lpstr>
      <vt:lpstr>ΠΡΟΣΔΙΟΡΙΣΜΟΣ ΑΝΤΙΟΞΕΙΔΩΤΙΚΗΣ ΔΡΑΣΗΣ </vt:lpstr>
      <vt:lpstr>Προσδιορισμός αντιοξειδωτικής δράσης – Λευκά κρασιά</vt:lpstr>
      <vt:lpstr>Προσδιορισμός αντιοξειδωτικής δράσης – Κόκκινα κρασιά</vt:lpstr>
      <vt:lpstr>ΑΞΙΟΛΟΓΗΣΗ ΑΝΤΙΘΡΟΜΒΩΤΙΚΗΣ ΔΡΑΣΗΣ</vt:lpstr>
      <vt:lpstr>PowerPoint Presentation</vt:lpstr>
      <vt:lpstr>Αποτελέσματα αντιθρομβωτικής δράσης  έναντι του PAF</vt:lpstr>
      <vt:lpstr>Αποτελέσματα αντιθρομβωτικής δράσης έναντι του ADP</vt:lpstr>
      <vt:lpstr>ΑΞΙΟΛΟΓΗΣΗ ΑΝΤΙΦΛΕΓΜΟΝΩΔΟΥΣ ΔΡΑΣΗΣ</vt:lpstr>
      <vt:lpstr>Αντιφλεγμονώδης δράση των διαφορετικών κλασμάτων</vt:lpstr>
      <vt:lpstr>Αντιφλεγμονώδης δράση των διαφορετικών  κλασμάτων</vt:lpstr>
      <vt:lpstr>ΟΛΙΣΤΙΚΗ ΠΡΟΣΕΓΓΙΣΗ         ΒΙΟΛΟΓΙΚΟ ΣΚΟΡ   </vt:lpstr>
      <vt:lpstr>Αποτελέσματα του βιολογικού σκορ συνολικά για τις λευκές και ερυθρές ποκιλίες οίνου </vt:lpstr>
      <vt:lpstr>Βιολογικό Σκορ για τις λευκές ποικιλίες οίνου</vt:lpstr>
      <vt:lpstr>Βιολογικό Σκορ για τις ερυθρές ποικιλίες οίνου</vt:lpstr>
      <vt:lpstr>Επιλογή ποικιλίας και εκχυλίσματος για περαιτέρω μελέτη</vt:lpstr>
      <vt:lpstr>ΠΡΟΣΔΙΟΡΙΣΜΟΣ ΕΠΙΜΕΡΟΥΣ ΣΥΣΤΑΤΙΚΩΝ  ΣΤΑ ΠΙΟ ΔΡΑΣΤΙΚΑ ΕΚΧΥΛΙΣΜΣΤΑ </vt:lpstr>
      <vt:lpstr>Χαρακτηριστική απεικόνιση χρωματογραφικού διαχωρισμού με χρήση  HPLC </vt:lpstr>
      <vt:lpstr>ΠΕΡΙΕΚΤΙΚΟΤΗΤΑ ΣΕ ΦΑΙΝΟΛΙΚΑ ΣΥΣΤΑΤΙΚΑ  ΕΚΧΥΛΙΣΜΑ FII – ΡΟΜΠΟΛΑ, ΒΕΡΤΖΑΜΙ</vt:lpstr>
      <vt:lpstr>ΤΕΛΙΚΑ ΣΥΜΠΕΡΑΣΜΑΤΑ </vt:lpstr>
      <vt:lpstr>ΑΝΑΚΟΙΝΩΣΕΙΣ ΠΟΥ ΕΧΟΥΝ ΠΡΟΚΥΨΕΙ ΑΠΟ ΤΟ ΕΡΓΟ</vt:lpstr>
      <vt:lpstr>PowerPoint Presentation</vt:lpstr>
      <vt:lpstr>ΑΝΑΚΟΙΝΩΣΕΙΣ ΠΟΥ ΕΧΟΥΝ ΠΡΟΚΥΨΕΙ ΑΠΟ ΤΟ ΕΡΓΟ</vt:lpstr>
      <vt:lpstr>ΔΗΜΟΣΙΕΥΣΕΙΣ ΠΟΥ ΕΧΟΥΝ ΠΡΠΚΥΨΕΙ ΑΠΟ ΤΟ ΕΡΓΟ</vt:lpstr>
      <vt:lpstr>ΔΗΜΟΣΙΕΥΣΕΙΣ ΠΟΥ ΕΧΟΥΝ ΠΡΠΚΥΨΕΙ ΑΠΟ ΤΟ ΕΡΓΟ</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Windows User</cp:lastModifiedBy>
  <cp:revision>348</cp:revision>
  <dcterms:created xsi:type="dcterms:W3CDTF">2021-06-10T07:03:59Z</dcterms:created>
  <dcterms:modified xsi:type="dcterms:W3CDTF">2022-12-23T07:52:14Z</dcterms:modified>
</cp:coreProperties>
</file>