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580" r:id="rId3"/>
    <p:sldId id="582" r:id="rId4"/>
    <p:sldId id="588" r:id="rId5"/>
    <p:sldId id="589" r:id="rId6"/>
    <p:sldId id="591" r:id="rId7"/>
    <p:sldId id="590" r:id="rId8"/>
    <p:sldId id="585" r:id="rId9"/>
    <p:sldId id="581" r:id="rId10"/>
    <p:sldId id="273" r:id="rId11"/>
    <p:sldId id="274" r:id="rId12"/>
    <p:sldId id="595" r:id="rId13"/>
    <p:sldId id="275" r:id="rId14"/>
    <p:sldId id="596" r:id="rId15"/>
    <p:sldId id="592" r:id="rId16"/>
    <p:sldId id="593" r:id="rId17"/>
    <p:sldId id="594" r:id="rId1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52">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E3A11D"/>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F301B6-DDBA-4818-B891-DAE72AC478FF}" v="3" dt="2024-01-27T17:07:20.2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9" autoAdjust="0"/>
    <p:restoredTop sz="94660"/>
  </p:normalViewPr>
  <p:slideViewPr>
    <p:cSldViewPr snapToGrid="0">
      <p:cViewPr varScale="1">
        <p:scale>
          <a:sx n="75" d="100"/>
          <a:sy n="75" d="100"/>
        </p:scale>
        <p:origin x="327" y="27"/>
      </p:cViewPr>
      <p:guideLst>
        <p:guide orient="horz" pos="1452"/>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alexiou@env.aegean.gr" userId="S::urn:spo:guest#elalexiou@env.aegean.gr::" providerId="AD" clId="Web-{9CC3E663-BA1D-D6AB-1908-C65CD10C3C58}"/>
    <pc:docChg chg="modSld">
      <pc:chgData name="elalexiou@env.aegean.gr" userId="S::urn:spo:guest#elalexiou@env.aegean.gr::" providerId="AD" clId="Web-{9CC3E663-BA1D-D6AB-1908-C65CD10C3C58}" dt="2024-01-28T15:17:55.414" v="1"/>
      <pc:docMkLst>
        <pc:docMk/>
      </pc:docMkLst>
      <pc:sldChg chg="addSp delSp modSp">
        <pc:chgData name="elalexiou@env.aegean.gr" userId="S::urn:spo:guest#elalexiou@env.aegean.gr::" providerId="AD" clId="Web-{9CC3E663-BA1D-D6AB-1908-C65CD10C3C58}" dt="2024-01-28T15:17:55.414" v="1"/>
        <pc:sldMkLst>
          <pc:docMk/>
          <pc:sldMk cId="2609452298" sldId="275"/>
        </pc:sldMkLst>
        <pc:picChg chg="add del mod">
          <ac:chgData name="elalexiou@env.aegean.gr" userId="S::urn:spo:guest#elalexiou@env.aegean.gr::" providerId="AD" clId="Web-{9CC3E663-BA1D-D6AB-1908-C65CD10C3C58}" dt="2024-01-28T15:17:55.414" v="1"/>
          <ac:picMkLst>
            <pc:docMk/>
            <pc:sldMk cId="2609452298" sldId="275"/>
            <ac:picMk id="7" creationId="{73CEFE2F-2711-1215-5A64-88541DD72852}"/>
          </ac:picMkLst>
        </pc:picChg>
      </pc:sldChg>
    </pc:docChg>
  </pc:docChgLst>
  <pc:docChgLst>
    <pc:chgData name="elalexiou@env.aegean.gr" userId="S::urn:spo:guest#elalexiou@env.aegean.gr::" providerId="AD" clId="Web-{20B00D26-89EB-BC9D-B02A-B92754C833F0}"/>
    <pc:docChg chg="modSld">
      <pc:chgData name="elalexiou@env.aegean.gr" userId="S::urn:spo:guest#elalexiou@env.aegean.gr::" providerId="AD" clId="Web-{20B00D26-89EB-BC9D-B02A-B92754C833F0}" dt="2024-01-28T13:43:51.531" v="4" actId="20577"/>
      <pc:docMkLst>
        <pc:docMk/>
      </pc:docMkLst>
      <pc:sldChg chg="modSp">
        <pc:chgData name="elalexiou@env.aegean.gr" userId="S::urn:spo:guest#elalexiou@env.aegean.gr::" providerId="AD" clId="Web-{20B00D26-89EB-BC9D-B02A-B92754C833F0}" dt="2024-01-28T13:43:51.531" v="4" actId="20577"/>
        <pc:sldMkLst>
          <pc:docMk/>
          <pc:sldMk cId="0" sldId="273"/>
        </pc:sldMkLst>
        <pc:spChg chg="mod">
          <ac:chgData name="elalexiou@env.aegean.gr" userId="S::urn:spo:guest#elalexiou@env.aegean.gr::" providerId="AD" clId="Web-{20B00D26-89EB-BC9D-B02A-B92754C833F0}" dt="2024-01-28T13:43:51.531" v="4" actId="20577"/>
          <ac:spMkLst>
            <pc:docMk/>
            <pc:sldMk cId="0" sldId="273"/>
            <ac:spMk id="8" creationId="{00000000-0000-0000-0000-000000000000}"/>
          </ac:spMkLst>
        </pc:spChg>
      </pc:sldChg>
    </pc:docChg>
  </pc:docChgLst>
  <pc:docChgLst>
    <pc:chgData name="Guest User" userId="S::urn:spo:anon#f8b83969e9485ff746920e57c86e665479dbd303054982507ef9a2c7fc2a5b3c::" providerId="AD" clId="Web-{821F4B2C-DB6B-0768-BD83-B97FD28D5C73}"/>
    <pc:docChg chg="modSld">
      <pc:chgData name="Guest User" userId="S::urn:spo:anon#f8b83969e9485ff746920e57c86e665479dbd303054982507ef9a2c7fc2a5b3c::" providerId="AD" clId="Web-{821F4B2C-DB6B-0768-BD83-B97FD28D5C73}" dt="2024-01-28T12:44:01.688" v="17" actId="20577"/>
      <pc:docMkLst>
        <pc:docMk/>
      </pc:docMkLst>
      <pc:sldChg chg="modSp">
        <pc:chgData name="Guest User" userId="S::urn:spo:anon#f8b83969e9485ff746920e57c86e665479dbd303054982507ef9a2c7fc2a5b3c::" providerId="AD" clId="Web-{821F4B2C-DB6B-0768-BD83-B97FD28D5C73}" dt="2024-01-28T12:44:01.688" v="17" actId="20577"/>
        <pc:sldMkLst>
          <pc:docMk/>
          <pc:sldMk cId="0" sldId="273"/>
        </pc:sldMkLst>
        <pc:spChg chg="mod">
          <ac:chgData name="Guest User" userId="S::urn:spo:anon#f8b83969e9485ff746920e57c86e665479dbd303054982507ef9a2c7fc2a5b3c::" providerId="AD" clId="Web-{821F4B2C-DB6B-0768-BD83-B97FD28D5C73}" dt="2024-01-28T12:44:01.688" v="17" actId="20577"/>
          <ac:spMkLst>
            <pc:docMk/>
            <pc:sldMk cId="0" sldId="273"/>
            <ac:spMk id="11" creationId="{00000000-0000-0000-0000-000000000000}"/>
          </ac:spMkLst>
        </pc:spChg>
      </pc:sldChg>
      <pc:sldChg chg="modSp">
        <pc:chgData name="Guest User" userId="S::urn:spo:anon#f8b83969e9485ff746920e57c86e665479dbd303054982507ef9a2c7fc2a5b3c::" providerId="AD" clId="Web-{821F4B2C-DB6B-0768-BD83-B97FD28D5C73}" dt="2024-01-28T12:43:37.968" v="3" actId="20577"/>
        <pc:sldMkLst>
          <pc:docMk/>
          <pc:sldMk cId="3802132731" sldId="590"/>
        </pc:sldMkLst>
        <pc:spChg chg="mod">
          <ac:chgData name="Guest User" userId="S::urn:spo:anon#f8b83969e9485ff746920e57c86e665479dbd303054982507ef9a2c7fc2a5b3c::" providerId="AD" clId="Web-{821F4B2C-DB6B-0768-BD83-B97FD28D5C73}" dt="2024-01-28T12:43:37.968" v="3" actId="20577"/>
          <ac:spMkLst>
            <pc:docMk/>
            <pc:sldMk cId="3802132731" sldId="590"/>
            <ac:spMk id="10" creationId="{00000000-0000-0000-0000-000000000000}"/>
          </ac:spMkLst>
        </pc:spChg>
      </pc:sldChg>
    </pc:docChg>
  </pc:docChgLst>
  <pc:docChgLst>
    <pc:chgData name="IOANNIS SPILANIS" userId="0584b58a-e29c-421a-8321-14215a8510d4" providerId="ADAL" clId="{09F301B6-DDBA-4818-B891-DAE72AC478FF}"/>
    <pc:docChg chg="custSel addSld modSld">
      <pc:chgData name="IOANNIS SPILANIS" userId="0584b58a-e29c-421a-8321-14215a8510d4" providerId="ADAL" clId="{09F301B6-DDBA-4818-B891-DAE72AC478FF}" dt="2024-02-01T15:02:48.422" v="75" actId="313"/>
      <pc:docMkLst>
        <pc:docMk/>
      </pc:docMkLst>
      <pc:sldChg chg="modSp mod">
        <pc:chgData name="IOANNIS SPILANIS" userId="0584b58a-e29c-421a-8321-14215a8510d4" providerId="ADAL" clId="{09F301B6-DDBA-4818-B891-DAE72AC478FF}" dt="2024-01-27T17:04:45.852" v="14" actId="20577"/>
        <pc:sldMkLst>
          <pc:docMk/>
          <pc:sldMk cId="0" sldId="273"/>
        </pc:sldMkLst>
        <pc:spChg chg="mod">
          <ac:chgData name="IOANNIS SPILANIS" userId="0584b58a-e29c-421a-8321-14215a8510d4" providerId="ADAL" clId="{09F301B6-DDBA-4818-B891-DAE72AC478FF}" dt="2024-01-27T17:03:59.535" v="9" actId="1076"/>
          <ac:spMkLst>
            <pc:docMk/>
            <pc:sldMk cId="0" sldId="273"/>
            <ac:spMk id="2" creationId="{00000000-0000-0000-0000-000000000000}"/>
          </ac:spMkLst>
        </pc:spChg>
        <pc:spChg chg="mod">
          <ac:chgData name="IOANNIS SPILANIS" userId="0584b58a-e29c-421a-8321-14215a8510d4" providerId="ADAL" clId="{09F301B6-DDBA-4818-B891-DAE72AC478FF}" dt="2024-01-27T17:04:45.852" v="14" actId="20577"/>
          <ac:spMkLst>
            <pc:docMk/>
            <pc:sldMk cId="0" sldId="273"/>
            <ac:spMk id="8" creationId="{00000000-0000-0000-0000-000000000000}"/>
          </ac:spMkLst>
        </pc:spChg>
        <pc:spChg chg="mod">
          <ac:chgData name="IOANNIS SPILANIS" userId="0584b58a-e29c-421a-8321-14215a8510d4" providerId="ADAL" clId="{09F301B6-DDBA-4818-B891-DAE72AC478FF}" dt="2024-01-27T17:04:11.771" v="10" actId="1076"/>
          <ac:spMkLst>
            <pc:docMk/>
            <pc:sldMk cId="0" sldId="273"/>
            <ac:spMk id="11" creationId="{00000000-0000-0000-0000-000000000000}"/>
          </ac:spMkLst>
        </pc:spChg>
        <pc:spChg chg="mod">
          <ac:chgData name="IOANNIS SPILANIS" userId="0584b58a-e29c-421a-8321-14215a8510d4" providerId="ADAL" clId="{09F301B6-DDBA-4818-B891-DAE72AC478FF}" dt="2024-01-27T17:04:39.281" v="13" actId="1076"/>
          <ac:spMkLst>
            <pc:docMk/>
            <pc:sldMk cId="0" sldId="273"/>
            <ac:spMk id="12" creationId="{00000000-0000-0000-0000-000000000000}"/>
          </ac:spMkLst>
        </pc:spChg>
      </pc:sldChg>
      <pc:sldChg chg="modSp mod">
        <pc:chgData name="IOANNIS SPILANIS" userId="0584b58a-e29c-421a-8321-14215a8510d4" providerId="ADAL" clId="{09F301B6-DDBA-4818-B891-DAE72AC478FF}" dt="2024-01-27T17:06:30.848" v="34" actId="1076"/>
        <pc:sldMkLst>
          <pc:docMk/>
          <pc:sldMk cId="3659742051" sldId="274"/>
        </pc:sldMkLst>
        <pc:spChg chg="mod">
          <ac:chgData name="IOANNIS SPILANIS" userId="0584b58a-e29c-421a-8321-14215a8510d4" providerId="ADAL" clId="{09F301B6-DDBA-4818-B891-DAE72AC478FF}" dt="2024-01-27T17:06:22.678" v="32" actId="1076"/>
          <ac:spMkLst>
            <pc:docMk/>
            <pc:sldMk cId="3659742051" sldId="274"/>
            <ac:spMk id="2" creationId="{00000000-0000-0000-0000-000000000000}"/>
          </ac:spMkLst>
        </pc:spChg>
        <pc:spChg chg="mod">
          <ac:chgData name="IOANNIS SPILANIS" userId="0584b58a-e29c-421a-8321-14215a8510d4" providerId="ADAL" clId="{09F301B6-DDBA-4818-B891-DAE72AC478FF}" dt="2024-01-27T17:06:30.848" v="34" actId="1076"/>
          <ac:spMkLst>
            <pc:docMk/>
            <pc:sldMk cId="3659742051" sldId="274"/>
            <ac:spMk id="11" creationId="{BA3B3E28-D3C7-4860-BC18-7EAE2FF99C91}"/>
          </ac:spMkLst>
        </pc:spChg>
        <pc:spChg chg="mod">
          <ac:chgData name="IOANNIS SPILANIS" userId="0584b58a-e29c-421a-8321-14215a8510d4" providerId="ADAL" clId="{09F301B6-DDBA-4818-B891-DAE72AC478FF}" dt="2024-01-27T17:06:16.832" v="31" actId="1076"/>
          <ac:spMkLst>
            <pc:docMk/>
            <pc:sldMk cId="3659742051" sldId="274"/>
            <ac:spMk id="14" creationId="{00000000-0000-0000-0000-000000000000}"/>
          </ac:spMkLst>
        </pc:spChg>
      </pc:sldChg>
      <pc:sldChg chg="modSp mod">
        <pc:chgData name="IOANNIS SPILANIS" userId="0584b58a-e29c-421a-8321-14215a8510d4" providerId="ADAL" clId="{09F301B6-DDBA-4818-B891-DAE72AC478FF}" dt="2024-01-27T17:09:05.251" v="64" actId="403"/>
        <pc:sldMkLst>
          <pc:docMk/>
          <pc:sldMk cId="2609452298" sldId="275"/>
        </pc:sldMkLst>
        <pc:spChg chg="mod">
          <ac:chgData name="IOANNIS SPILANIS" userId="0584b58a-e29c-421a-8321-14215a8510d4" providerId="ADAL" clId="{09F301B6-DDBA-4818-B891-DAE72AC478FF}" dt="2024-01-27T17:09:05.251" v="64" actId="403"/>
          <ac:spMkLst>
            <pc:docMk/>
            <pc:sldMk cId="2609452298" sldId="275"/>
            <ac:spMk id="11" creationId="{275312A4-EB16-1AA1-C23D-FDE9BEE549AD}"/>
          </ac:spMkLst>
        </pc:spChg>
        <pc:spChg chg="mod">
          <ac:chgData name="IOANNIS SPILANIS" userId="0584b58a-e29c-421a-8321-14215a8510d4" providerId="ADAL" clId="{09F301B6-DDBA-4818-B891-DAE72AC478FF}" dt="2024-01-27T17:08:55.573" v="62" actId="1076"/>
          <ac:spMkLst>
            <pc:docMk/>
            <pc:sldMk cId="2609452298" sldId="275"/>
            <ac:spMk id="12" creationId="{00000000-0000-0000-0000-000000000000}"/>
          </ac:spMkLst>
        </pc:spChg>
        <pc:spChg chg="mod">
          <ac:chgData name="IOANNIS SPILANIS" userId="0584b58a-e29c-421a-8321-14215a8510d4" providerId="ADAL" clId="{09F301B6-DDBA-4818-B891-DAE72AC478FF}" dt="2024-01-27T17:07:38.180" v="46" actId="20577"/>
          <ac:spMkLst>
            <pc:docMk/>
            <pc:sldMk cId="2609452298" sldId="275"/>
            <ac:spMk id="14" creationId="{00000000-0000-0000-0000-000000000000}"/>
          </ac:spMkLst>
        </pc:spChg>
      </pc:sldChg>
      <pc:sldChg chg="modSp mod">
        <pc:chgData name="IOANNIS SPILANIS" userId="0584b58a-e29c-421a-8321-14215a8510d4" providerId="ADAL" clId="{09F301B6-DDBA-4818-B891-DAE72AC478FF}" dt="2024-02-01T15:02:48.422" v="75" actId="313"/>
        <pc:sldMkLst>
          <pc:docMk/>
          <pc:sldMk cId="1520375612" sldId="581"/>
        </pc:sldMkLst>
        <pc:spChg chg="mod">
          <ac:chgData name="IOANNIS SPILANIS" userId="0584b58a-e29c-421a-8321-14215a8510d4" providerId="ADAL" clId="{09F301B6-DDBA-4818-B891-DAE72AC478FF}" dt="2024-02-01T15:02:38.185" v="74" actId="14100"/>
          <ac:spMkLst>
            <pc:docMk/>
            <pc:sldMk cId="1520375612" sldId="581"/>
            <ac:spMk id="37" creationId="{00000000-0000-0000-0000-000000000000}"/>
          </ac:spMkLst>
        </pc:spChg>
        <pc:spChg chg="mod">
          <ac:chgData name="IOANNIS SPILANIS" userId="0584b58a-e29c-421a-8321-14215a8510d4" providerId="ADAL" clId="{09F301B6-DDBA-4818-B891-DAE72AC478FF}" dt="2024-02-01T15:02:48.422" v="75" actId="313"/>
          <ac:spMkLst>
            <pc:docMk/>
            <pc:sldMk cId="1520375612" sldId="581"/>
            <ac:spMk id="39" creationId="{00000000-0000-0000-0000-000000000000}"/>
          </ac:spMkLst>
        </pc:spChg>
      </pc:sldChg>
      <pc:sldChg chg="modSp mod">
        <pc:chgData name="IOANNIS SPILANIS" userId="0584b58a-e29c-421a-8321-14215a8510d4" providerId="ADAL" clId="{09F301B6-DDBA-4818-B891-DAE72AC478FF}" dt="2024-01-27T17:07:00.196" v="40" actId="1076"/>
        <pc:sldMkLst>
          <pc:docMk/>
          <pc:sldMk cId="1823663306" sldId="595"/>
        </pc:sldMkLst>
        <pc:spChg chg="mod">
          <ac:chgData name="IOANNIS SPILANIS" userId="0584b58a-e29c-421a-8321-14215a8510d4" providerId="ADAL" clId="{09F301B6-DDBA-4818-B891-DAE72AC478FF}" dt="2024-01-27T17:07:00.196" v="40" actId="1076"/>
          <ac:spMkLst>
            <pc:docMk/>
            <pc:sldMk cId="1823663306" sldId="595"/>
            <ac:spMk id="11" creationId="{BA3B3E28-D3C7-4860-BC18-7EAE2FF99C91}"/>
          </ac:spMkLst>
        </pc:spChg>
        <pc:spChg chg="mod">
          <ac:chgData name="IOANNIS SPILANIS" userId="0584b58a-e29c-421a-8321-14215a8510d4" providerId="ADAL" clId="{09F301B6-DDBA-4818-B891-DAE72AC478FF}" dt="2024-01-27T17:06:53.194" v="39" actId="1076"/>
          <ac:spMkLst>
            <pc:docMk/>
            <pc:sldMk cId="1823663306" sldId="595"/>
            <ac:spMk id="14" creationId="{00000000-0000-0000-0000-000000000000}"/>
          </ac:spMkLst>
        </pc:spChg>
      </pc:sldChg>
      <pc:sldChg chg="modSp add mod">
        <pc:chgData name="IOANNIS SPILANIS" userId="0584b58a-e29c-421a-8321-14215a8510d4" providerId="ADAL" clId="{09F301B6-DDBA-4818-B891-DAE72AC478FF}" dt="2024-01-27T17:09:12.661" v="68" actId="20577"/>
        <pc:sldMkLst>
          <pc:docMk/>
          <pc:sldMk cId="895193237" sldId="596"/>
        </pc:sldMkLst>
        <pc:spChg chg="mod">
          <ac:chgData name="IOANNIS SPILANIS" userId="0584b58a-e29c-421a-8321-14215a8510d4" providerId="ADAL" clId="{09F301B6-DDBA-4818-B891-DAE72AC478FF}" dt="2024-01-27T17:08:22.803" v="57" actId="6549"/>
          <ac:spMkLst>
            <pc:docMk/>
            <pc:sldMk cId="895193237" sldId="596"/>
            <ac:spMk id="11" creationId="{275312A4-EB16-1AA1-C23D-FDE9BEE549AD}"/>
          </ac:spMkLst>
        </pc:spChg>
        <pc:spChg chg="mod">
          <ac:chgData name="IOANNIS SPILANIS" userId="0584b58a-e29c-421a-8321-14215a8510d4" providerId="ADAL" clId="{09F301B6-DDBA-4818-B891-DAE72AC478FF}" dt="2024-01-27T17:09:12.661" v="68" actId="20577"/>
          <ac:spMkLst>
            <pc:docMk/>
            <pc:sldMk cId="895193237" sldId="596"/>
            <ac:spMk id="1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F424B7-C551-45EC-A58B-9AA88C1AD01B}" type="datetimeFigureOut">
              <a:rPr lang="el-GR" smtClean="0"/>
              <a:t>1/2/2024</a:t>
            </a:fld>
            <a:endParaRPr lang="el-GR"/>
          </a:p>
        </p:txBody>
      </p:sp>
      <p:sp>
        <p:nvSpPr>
          <p:cNvPr id="4" name="Θέση εικόνας διαφάνειας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E6D4F9-DDB1-41A9-A1FE-3757409269C2}" type="slidenum">
              <a:rPr lang="el-GR" smtClean="0"/>
              <a:t>‹#›</a:t>
            </a:fld>
            <a:endParaRPr lang="el-GR"/>
          </a:p>
        </p:txBody>
      </p:sp>
    </p:spTree>
    <p:extLst>
      <p:ext uri="{BB962C8B-B14F-4D97-AF65-F5344CB8AC3E}">
        <p14:creationId xmlns:p14="http://schemas.microsoft.com/office/powerpoint/2010/main" val="1155847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2AE48C7C-5A55-4AE8-B569-B93BC2BBF3D1}" type="slidenum">
              <a:rPr lang="el-GR" smtClean="0"/>
              <a:t>3</a:t>
            </a:fld>
            <a:endParaRPr lang="el-GR"/>
          </a:p>
        </p:txBody>
      </p:sp>
    </p:spTree>
    <p:extLst>
      <p:ext uri="{BB962C8B-B14F-4D97-AF65-F5344CB8AC3E}">
        <p14:creationId xmlns:p14="http://schemas.microsoft.com/office/powerpoint/2010/main" val="1552724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2AE48C7C-5A55-4AE8-B569-B93BC2BBF3D1}" type="slidenum">
              <a:rPr lang="el-GR" smtClean="0"/>
              <a:t>4</a:t>
            </a:fld>
            <a:endParaRPr lang="el-GR"/>
          </a:p>
        </p:txBody>
      </p:sp>
    </p:spTree>
    <p:extLst>
      <p:ext uri="{BB962C8B-B14F-4D97-AF65-F5344CB8AC3E}">
        <p14:creationId xmlns:p14="http://schemas.microsoft.com/office/powerpoint/2010/main" val="1552724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2AE48C7C-5A55-4AE8-B569-B93BC2BBF3D1}" type="slidenum">
              <a:rPr lang="el-GR" smtClean="0"/>
              <a:t>6</a:t>
            </a:fld>
            <a:endParaRPr lang="el-GR"/>
          </a:p>
        </p:txBody>
      </p:sp>
    </p:spTree>
    <p:extLst>
      <p:ext uri="{BB962C8B-B14F-4D97-AF65-F5344CB8AC3E}">
        <p14:creationId xmlns:p14="http://schemas.microsoft.com/office/powerpoint/2010/main" val="1552724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54350E-FEA9-7285-24BD-B5CF46742A9F}"/>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A5B5B0F8-760E-C43E-0B8E-54E83EBCF5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31D54BE1-D0DE-E9D9-5727-66C2FEA161B2}"/>
              </a:ext>
            </a:extLst>
          </p:cNvPr>
          <p:cNvSpPr>
            <a:spLocks noGrp="1"/>
          </p:cNvSpPr>
          <p:nvPr>
            <p:ph type="dt" sz="half" idx="10"/>
          </p:nvPr>
        </p:nvSpPr>
        <p:spPr/>
        <p:txBody>
          <a:bodyPr/>
          <a:lstStyle/>
          <a:p>
            <a:fld id="{28314F8F-8104-41AA-A8A3-5824E595B43D}" type="datetimeFigureOut">
              <a:rPr lang="el-GR" smtClean="0"/>
              <a:t>1/2/2024</a:t>
            </a:fld>
            <a:endParaRPr lang="el-GR"/>
          </a:p>
        </p:txBody>
      </p:sp>
      <p:sp>
        <p:nvSpPr>
          <p:cNvPr id="5" name="Θέση υποσέλιδου 4">
            <a:extLst>
              <a:ext uri="{FF2B5EF4-FFF2-40B4-BE49-F238E27FC236}">
                <a16:creationId xmlns:a16="http://schemas.microsoft.com/office/drawing/2014/main" id="{7485F16A-A542-3794-B7E9-88D31A69ECB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08D401F-E614-8B71-E643-97C046067979}"/>
              </a:ext>
            </a:extLst>
          </p:cNvPr>
          <p:cNvSpPr>
            <a:spLocks noGrp="1"/>
          </p:cNvSpPr>
          <p:nvPr>
            <p:ph type="sldNum" sz="quarter" idx="12"/>
          </p:nvPr>
        </p:nvSpPr>
        <p:spPr/>
        <p:txBody>
          <a:bodyPr/>
          <a:lstStyle/>
          <a:p>
            <a:fld id="{E863E741-37B3-4A1B-8300-940E982E49DF}" type="slidenum">
              <a:rPr lang="el-GR" smtClean="0"/>
              <a:t>‹#›</a:t>
            </a:fld>
            <a:endParaRPr lang="el-GR"/>
          </a:p>
        </p:txBody>
      </p:sp>
    </p:spTree>
    <p:extLst>
      <p:ext uri="{BB962C8B-B14F-4D97-AF65-F5344CB8AC3E}">
        <p14:creationId xmlns:p14="http://schemas.microsoft.com/office/powerpoint/2010/main" val="2441958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EF6333-1F68-D74E-DB9F-5E5CC781644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0DEBBC35-29AB-6B69-19A6-ABBA2F84162D}"/>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109C689-0738-B392-9224-C80AE0A4A8E0}"/>
              </a:ext>
            </a:extLst>
          </p:cNvPr>
          <p:cNvSpPr>
            <a:spLocks noGrp="1"/>
          </p:cNvSpPr>
          <p:nvPr>
            <p:ph type="dt" sz="half" idx="10"/>
          </p:nvPr>
        </p:nvSpPr>
        <p:spPr/>
        <p:txBody>
          <a:bodyPr/>
          <a:lstStyle/>
          <a:p>
            <a:fld id="{28314F8F-8104-41AA-A8A3-5824E595B43D}" type="datetimeFigureOut">
              <a:rPr lang="el-GR" smtClean="0"/>
              <a:t>1/2/2024</a:t>
            </a:fld>
            <a:endParaRPr lang="el-GR"/>
          </a:p>
        </p:txBody>
      </p:sp>
      <p:sp>
        <p:nvSpPr>
          <p:cNvPr id="5" name="Θέση υποσέλιδου 4">
            <a:extLst>
              <a:ext uri="{FF2B5EF4-FFF2-40B4-BE49-F238E27FC236}">
                <a16:creationId xmlns:a16="http://schemas.microsoft.com/office/drawing/2014/main" id="{DC0E4448-56C3-844C-FDF8-08D9FBD6E78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999F5AC-6018-CD70-797D-3E1B30889084}"/>
              </a:ext>
            </a:extLst>
          </p:cNvPr>
          <p:cNvSpPr>
            <a:spLocks noGrp="1"/>
          </p:cNvSpPr>
          <p:nvPr>
            <p:ph type="sldNum" sz="quarter" idx="12"/>
          </p:nvPr>
        </p:nvSpPr>
        <p:spPr/>
        <p:txBody>
          <a:bodyPr/>
          <a:lstStyle/>
          <a:p>
            <a:fld id="{E863E741-37B3-4A1B-8300-940E982E49DF}" type="slidenum">
              <a:rPr lang="el-GR" smtClean="0"/>
              <a:t>‹#›</a:t>
            </a:fld>
            <a:endParaRPr lang="el-GR"/>
          </a:p>
        </p:txBody>
      </p:sp>
    </p:spTree>
    <p:extLst>
      <p:ext uri="{BB962C8B-B14F-4D97-AF65-F5344CB8AC3E}">
        <p14:creationId xmlns:p14="http://schemas.microsoft.com/office/powerpoint/2010/main" val="82104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3CA0E755-68DD-BD65-FB24-E05BA55A609E}"/>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CD7DFDA1-ED1A-2A21-A309-9CE2AB2DDB78}"/>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2B92AE3-E4C6-2246-1D1D-A1346F9BB7AB}"/>
              </a:ext>
            </a:extLst>
          </p:cNvPr>
          <p:cNvSpPr>
            <a:spLocks noGrp="1"/>
          </p:cNvSpPr>
          <p:nvPr>
            <p:ph type="dt" sz="half" idx="10"/>
          </p:nvPr>
        </p:nvSpPr>
        <p:spPr/>
        <p:txBody>
          <a:bodyPr/>
          <a:lstStyle/>
          <a:p>
            <a:fld id="{28314F8F-8104-41AA-A8A3-5824E595B43D}" type="datetimeFigureOut">
              <a:rPr lang="el-GR" smtClean="0"/>
              <a:t>1/2/2024</a:t>
            </a:fld>
            <a:endParaRPr lang="el-GR"/>
          </a:p>
        </p:txBody>
      </p:sp>
      <p:sp>
        <p:nvSpPr>
          <p:cNvPr id="5" name="Θέση υποσέλιδου 4">
            <a:extLst>
              <a:ext uri="{FF2B5EF4-FFF2-40B4-BE49-F238E27FC236}">
                <a16:creationId xmlns:a16="http://schemas.microsoft.com/office/drawing/2014/main" id="{B85829F0-2B37-FC91-58A0-A991ED94341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2FC5298-4B55-234B-8310-ACBD9AC0D149}"/>
              </a:ext>
            </a:extLst>
          </p:cNvPr>
          <p:cNvSpPr>
            <a:spLocks noGrp="1"/>
          </p:cNvSpPr>
          <p:nvPr>
            <p:ph type="sldNum" sz="quarter" idx="12"/>
          </p:nvPr>
        </p:nvSpPr>
        <p:spPr/>
        <p:txBody>
          <a:bodyPr/>
          <a:lstStyle/>
          <a:p>
            <a:fld id="{E863E741-37B3-4A1B-8300-940E982E49DF}" type="slidenum">
              <a:rPr lang="el-GR" smtClean="0"/>
              <a:t>‹#›</a:t>
            </a:fld>
            <a:endParaRPr lang="el-GR"/>
          </a:p>
        </p:txBody>
      </p:sp>
    </p:spTree>
    <p:extLst>
      <p:ext uri="{BB962C8B-B14F-4D97-AF65-F5344CB8AC3E}">
        <p14:creationId xmlns:p14="http://schemas.microsoft.com/office/powerpoint/2010/main" val="718685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770" indent="0" algn="ctr">
              <a:buNone/>
              <a:defRPr>
                <a:solidFill>
                  <a:schemeClr val="tx1">
                    <a:tint val="75000"/>
                  </a:schemeClr>
                </a:solidFill>
              </a:defRPr>
            </a:lvl2pPr>
            <a:lvl3pPr marL="609539" indent="0" algn="ctr">
              <a:buNone/>
              <a:defRPr>
                <a:solidFill>
                  <a:schemeClr val="tx1">
                    <a:tint val="75000"/>
                  </a:schemeClr>
                </a:solidFill>
              </a:defRPr>
            </a:lvl3pPr>
            <a:lvl4pPr marL="914309" indent="0" algn="ctr">
              <a:buNone/>
              <a:defRPr>
                <a:solidFill>
                  <a:schemeClr val="tx1">
                    <a:tint val="75000"/>
                  </a:schemeClr>
                </a:solidFill>
              </a:defRPr>
            </a:lvl4pPr>
            <a:lvl5pPr marL="1219078" indent="0" algn="ctr">
              <a:buNone/>
              <a:defRPr>
                <a:solidFill>
                  <a:schemeClr val="tx1">
                    <a:tint val="75000"/>
                  </a:schemeClr>
                </a:solidFill>
              </a:defRPr>
            </a:lvl5pPr>
            <a:lvl6pPr marL="1523848" indent="0" algn="ctr">
              <a:buNone/>
              <a:defRPr>
                <a:solidFill>
                  <a:schemeClr val="tx1">
                    <a:tint val="75000"/>
                  </a:schemeClr>
                </a:solidFill>
              </a:defRPr>
            </a:lvl6pPr>
            <a:lvl7pPr marL="1828617" indent="0" algn="ctr">
              <a:buNone/>
              <a:defRPr>
                <a:solidFill>
                  <a:schemeClr val="tx1">
                    <a:tint val="75000"/>
                  </a:schemeClr>
                </a:solidFill>
              </a:defRPr>
            </a:lvl7pPr>
            <a:lvl8pPr marL="2133387" indent="0" algn="ctr">
              <a:buNone/>
              <a:defRPr>
                <a:solidFill>
                  <a:schemeClr val="tx1">
                    <a:tint val="75000"/>
                  </a:schemeClr>
                </a:solidFill>
              </a:defRPr>
            </a:lvl8pPr>
            <a:lvl9pPr marL="243815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4203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0528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700"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00">
                <a:solidFill>
                  <a:schemeClr val="tx1">
                    <a:tint val="75000"/>
                  </a:schemeClr>
                </a:solidFill>
              </a:defRPr>
            </a:lvl1pPr>
            <a:lvl2pPr marL="304770" indent="0">
              <a:buNone/>
              <a:defRPr sz="1200">
                <a:solidFill>
                  <a:schemeClr val="tx1">
                    <a:tint val="75000"/>
                  </a:schemeClr>
                </a:solidFill>
              </a:defRPr>
            </a:lvl2pPr>
            <a:lvl3pPr marL="609539" indent="0">
              <a:buNone/>
              <a:defRPr sz="1100">
                <a:solidFill>
                  <a:schemeClr val="tx1">
                    <a:tint val="75000"/>
                  </a:schemeClr>
                </a:solidFill>
              </a:defRPr>
            </a:lvl3pPr>
            <a:lvl4pPr marL="914309" indent="0">
              <a:buNone/>
              <a:defRPr sz="900">
                <a:solidFill>
                  <a:schemeClr val="tx1">
                    <a:tint val="75000"/>
                  </a:schemeClr>
                </a:solidFill>
              </a:defRPr>
            </a:lvl4pPr>
            <a:lvl5pPr marL="1219078" indent="0">
              <a:buNone/>
              <a:defRPr sz="900">
                <a:solidFill>
                  <a:schemeClr val="tx1">
                    <a:tint val="75000"/>
                  </a:schemeClr>
                </a:solidFill>
              </a:defRPr>
            </a:lvl5pPr>
            <a:lvl6pPr marL="1523848" indent="0">
              <a:buNone/>
              <a:defRPr sz="900">
                <a:solidFill>
                  <a:schemeClr val="tx1">
                    <a:tint val="75000"/>
                  </a:schemeClr>
                </a:solidFill>
              </a:defRPr>
            </a:lvl6pPr>
            <a:lvl7pPr marL="1828617" indent="0">
              <a:buNone/>
              <a:defRPr sz="900">
                <a:solidFill>
                  <a:schemeClr val="tx1">
                    <a:tint val="75000"/>
                  </a:schemeClr>
                </a:solidFill>
              </a:defRPr>
            </a:lvl7pPr>
            <a:lvl8pPr marL="2133387" indent="0">
              <a:buNone/>
              <a:defRPr sz="900">
                <a:solidFill>
                  <a:schemeClr val="tx1">
                    <a:tint val="75000"/>
                  </a:schemeClr>
                </a:solidFill>
              </a:defRPr>
            </a:lvl8pPr>
            <a:lvl9pPr marL="2438156"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9684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9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9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2141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770" indent="0">
              <a:buNone/>
              <a:defRPr sz="1300" b="1"/>
            </a:lvl2pPr>
            <a:lvl3pPr marL="609539" indent="0">
              <a:buNone/>
              <a:defRPr sz="1200" b="1"/>
            </a:lvl3pPr>
            <a:lvl4pPr marL="914309" indent="0">
              <a:buNone/>
              <a:defRPr sz="1100" b="1"/>
            </a:lvl4pPr>
            <a:lvl5pPr marL="1219078" indent="0">
              <a:buNone/>
              <a:defRPr sz="1100" b="1"/>
            </a:lvl5pPr>
            <a:lvl6pPr marL="1523848" indent="0">
              <a:buNone/>
              <a:defRPr sz="1100" b="1"/>
            </a:lvl6pPr>
            <a:lvl7pPr marL="1828617" indent="0">
              <a:buNone/>
              <a:defRPr sz="1100" b="1"/>
            </a:lvl7pPr>
            <a:lvl8pPr marL="2133387" indent="0">
              <a:buNone/>
              <a:defRPr sz="1100" b="1"/>
            </a:lvl8pPr>
            <a:lvl9pPr marL="2438156" indent="0">
              <a:buNone/>
              <a:defRPr sz="1100"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770" indent="0">
              <a:buNone/>
              <a:defRPr sz="1300" b="1"/>
            </a:lvl2pPr>
            <a:lvl3pPr marL="609539" indent="0">
              <a:buNone/>
              <a:defRPr sz="1200" b="1"/>
            </a:lvl3pPr>
            <a:lvl4pPr marL="914309" indent="0">
              <a:buNone/>
              <a:defRPr sz="1100" b="1"/>
            </a:lvl4pPr>
            <a:lvl5pPr marL="1219078" indent="0">
              <a:buNone/>
              <a:defRPr sz="1100" b="1"/>
            </a:lvl5pPr>
            <a:lvl6pPr marL="1523848" indent="0">
              <a:buNone/>
              <a:defRPr sz="1100" b="1"/>
            </a:lvl6pPr>
            <a:lvl7pPr marL="1828617" indent="0">
              <a:buNone/>
              <a:defRPr sz="1100" b="1"/>
            </a:lvl7pPr>
            <a:lvl8pPr marL="2133387" indent="0">
              <a:buNone/>
              <a:defRPr sz="1100" b="1"/>
            </a:lvl8pPr>
            <a:lvl9pPr marL="2438156" indent="0">
              <a:buNone/>
              <a:defRPr sz="1100"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068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87120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805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00"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00"/>
            </a:lvl1pPr>
            <a:lvl2pPr>
              <a:defRPr sz="1900"/>
            </a:lvl2pPr>
            <a:lvl3pPr>
              <a:defRPr sz="16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00"/>
            </a:lvl1pPr>
            <a:lvl2pPr marL="304770" indent="0">
              <a:buNone/>
              <a:defRPr sz="800"/>
            </a:lvl2pPr>
            <a:lvl3pPr marL="609539" indent="0">
              <a:buNone/>
              <a:defRPr sz="700"/>
            </a:lvl3pPr>
            <a:lvl4pPr marL="914309" indent="0">
              <a:buNone/>
              <a:defRPr sz="600"/>
            </a:lvl4pPr>
            <a:lvl5pPr marL="1219078" indent="0">
              <a:buNone/>
              <a:defRPr sz="600"/>
            </a:lvl5pPr>
            <a:lvl6pPr marL="1523848" indent="0">
              <a:buNone/>
              <a:defRPr sz="600"/>
            </a:lvl6pPr>
            <a:lvl7pPr marL="1828617" indent="0">
              <a:buNone/>
              <a:defRPr sz="600"/>
            </a:lvl7pPr>
            <a:lvl8pPr marL="2133387" indent="0">
              <a:buNone/>
              <a:defRPr sz="600"/>
            </a:lvl8pPr>
            <a:lvl9pPr marL="2438156"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pic>
        <p:nvPicPr>
          <p:cNvPr id="8" name="Εικόνα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3567" y="6019800"/>
            <a:ext cx="2314453" cy="474473"/>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09891" y="5952237"/>
            <a:ext cx="540011" cy="542037"/>
          </a:xfrm>
          <a:prstGeom prst="rect">
            <a:avLst/>
          </a:prstGeom>
        </p:spPr>
      </p:pic>
    </p:spTree>
    <p:extLst>
      <p:ext uri="{BB962C8B-B14F-4D97-AF65-F5344CB8AC3E}">
        <p14:creationId xmlns:p14="http://schemas.microsoft.com/office/powerpoint/2010/main" val="2796640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B5FD52-7CDB-96AF-F919-5A404FF7231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8A934BAF-F532-A16B-712E-236BBA732574}"/>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17D5AAC-BDCA-E0FC-C754-7997C1772938}"/>
              </a:ext>
            </a:extLst>
          </p:cNvPr>
          <p:cNvSpPr>
            <a:spLocks noGrp="1"/>
          </p:cNvSpPr>
          <p:nvPr>
            <p:ph type="dt" sz="half" idx="10"/>
          </p:nvPr>
        </p:nvSpPr>
        <p:spPr/>
        <p:txBody>
          <a:bodyPr/>
          <a:lstStyle/>
          <a:p>
            <a:fld id="{28314F8F-8104-41AA-A8A3-5824E595B43D}" type="datetimeFigureOut">
              <a:rPr lang="el-GR" smtClean="0"/>
              <a:t>1/2/2024</a:t>
            </a:fld>
            <a:endParaRPr lang="el-GR"/>
          </a:p>
        </p:txBody>
      </p:sp>
      <p:sp>
        <p:nvSpPr>
          <p:cNvPr id="5" name="Θέση υποσέλιδου 4">
            <a:extLst>
              <a:ext uri="{FF2B5EF4-FFF2-40B4-BE49-F238E27FC236}">
                <a16:creationId xmlns:a16="http://schemas.microsoft.com/office/drawing/2014/main" id="{8CD72D89-4672-920A-0023-ABE99AEA34D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5D7B421-AA6A-4E40-D7CF-8BCFA1057714}"/>
              </a:ext>
            </a:extLst>
          </p:cNvPr>
          <p:cNvSpPr>
            <a:spLocks noGrp="1"/>
          </p:cNvSpPr>
          <p:nvPr>
            <p:ph type="sldNum" sz="quarter" idx="12"/>
          </p:nvPr>
        </p:nvSpPr>
        <p:spPr/>
        <p:txBody>
          <a:bodyPr/>
          <a:lstStyle/>
          <a:p>
            <a:fld id="{E863E741-37B3-4A1B-8300-940E982E49DF}" type="slidenum">
              <a:rPr lang="el-GR" smtClean="0"/>
              <a:t>‹#›</a:t>
            </a:fld>
            <a:endParaRPr lang="el-GR"/>
          </a:p>
        </p:txBody>
      </p:sp>
    </p:spTree>
    <p:extLst>
      <p:ext uri="{BB962C8B-B14F-4D97-AF65-F5344CB8AC3E}">
        <p14:creationId xmlns:p14="http://schemas.microsoft.com/office/powerpoint/2010/main" val="4285320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B485543-83C4-9CEF-9AAC-8B0EEC04B7BE}"/>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6E848200-CA08-B136-93C4-7B162E18FB5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4862F726-E09A-27AF-1D8E-7E55249A1F59}"/>
              </a:ext>
            </a:extLst>
          </p:cNvPr>
          <p:cNvSpPr>
            <a:spLocks noGrp="1"/>
          </p:cNvSpPr>
          <p:nvPr>
            <p:ph type="dt" sz="half" idx="10"/>
          </p:nvPr>
        </p:nvSpPr>
        <p:spPr/>
        <p:txBody>
          <a:bodyPr/>
          <a:lstStyle/>
          <a:p>
            <a:fld id="{28314F8F-8104-41AA-A8A3-5824E595B43D}" type="datetimeFigureOut">
              <a:rPr lang="el-GR" smtClean="0"/>
              <a:t>1/2/2024</a:t>
            </a:fld>
            <a:endParaRPr lang="el-GR"/>
          </a:p>
        </p:txBody>
      </p:sp>
      <p:sp>
        <p:nvSpPr>
          <p:cNvPr id="5" name="Θέση υποσέλιδου 4">
            <a:extLst>
              <a:ext uri="{FF2B5EF4-FFF2-40B4-BE49-F238E27FC236}">
                <a16:creationId xmlns:a16="http://schemas.microsoft.com/office/drawing/2014/main" id="{AE8A9118-6722-C74A-DED7-0C0A4260F6C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D5A2A6B-0970-4C75-BD57-9F70A6C1AAAC}"/>
              </a:ext>
            </a:extLst>
          </p:cNvPr>
          <p:cNvSpPr>
            <a:spLocks noGrp="1"/>
          </p:cNvSpPr>
          <p:nvPr>
            <p:ph type="sldNum" sz="quarter" idx="12"/>
          </p:nvPr>
        </p:nvSpPr>
        <p:spPr/>
        <p:txBody>
          <a:bodyPr/>
          <a:lstStyle/>
          <a:p>
            <a:fld id="{E863E741-37B3-4A1B-8300-940E982E49DF}" type="slidenum">
              <a:rPr lang="el-GR" smtClean="0"/>
              <a:t>‹#›</a:t>
            </a:fld>
            <a:endParaRPr lang="el-GR"/>
          </a:p>
        </p:txBody>
      </p:sp>
    </p:spTree>
    <p:extLst>
      <p:ext uri="{BB962C8B-B14F-4D97-AF65-F5344CB8AC3E}">
        <p14:creationId xmlns:p14="http://schemas.microsoft.com/office/powerpoint/2010/main" val="1411663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7053F3-6C7A-0B77-EC5B-51D935F7E51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8CC21801-6E9E-4B59-05EC-DAB9D56A3702}"/>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4A0FE8C9-CC08-33B5-30CF-8BE971C052BF}"/>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DB5CA2D4-4369-9F47-4A61-32BCFB0DF070}"/>
              </a:ext>
            </a:extLst>
          </p:cNvPr>
          <p:cNvSpPr>
            <a:spLocks noGrp="1"/>
          </p:cNvSpPr>
          <p:nvPr>
            <p:ph type="dt" sz="half" idx="10"/>
          </p:nvPr>
        </p:nvSpPr>
        <p:spPr/>
        <p:txBody>
          <a:bodyPr/>
          <a:lstStyle/>
          <a:p>
            <a:fld id="{28314F8F-8104-41AA-A8A3-5824E595B43D}" type="datetimeFigureOut">
              <a:rPr lang="el-GR" smtClean="0"/>
              <a:t>1/2/2024</a:t>
            </a:fld>
            <a:endParaRPr lang="el-GR"/>
          </a:p>
        </p:txBody>
      </p:sp>
      <p:sp>
        <p:nvSpPr>
          <p:cNvPr id="6" name="Θέση υποσέλιδου 5">
            <a:extLst>
              <a:ext uri="{FF2B5EF4-FFF2-40B4-BE49-F238E27FC236}">
                <a16:creationId xmlns:a16="http://schemas.microsoft.com/office/drawing/2014/main" id="{5B80FDC2-2FFC-7DB3-A717-88E68AE940B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C79F3C08-16D0-954B-645E-C09A3491C388}"/>
              </a:ext>
            </a:extLst>
          </p:cNvPr>
          <p:cNvSpPr>
            <a:spLocks noGrp="1"/>
          </p:cNvSpPr>
          <p:nvPr>
            <p:ph type="sldNum" sz="quarter" idx="12"/>
          </p:nvPr>
        </p:nvSpPr>
        <p:spPr/>
        <p:txBody>
          <a:bodyPr/>
          <a:lstStyle/>
          <a:p>
            <a:fld id="{E863E741-37B3-4A1B-8300-940E982E49DF}" type="slidenum">
              <a:rPr lang="el-GR" smtClean="0"/>
              <a:t>‹#›</a:t>
            </a:fld>
            <a:endParaRPr lang="el-GR"/>
          </a:p>
        </p:txBody>
      </p:sp>
    </p:spTree>
    <p:extLst>
      <p:ext uri="{BB962C8B-B14F-4D97-AF65-F5344CB8AC3E}">
        <p14:creationId xmlns:p14="http://schemas.microsoft.com/office/powerpoint/2010/main" val="3888311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E9FA1F-49B9-431F-2A8A-F18FD1DF347D}"/>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66FA64C-F169-6A4D-1A52-6BA01A8EA8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5718C621-88F6-1CFD-8C22-BAA115BF18DA}"/>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31FCB2E0-DADC-B3C9-1D44-83369CB06E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3CC23421-4A31-8B63-1745-9733C22D2F21}"/>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6D626FDC-EB7B-5BFC-588D-CC1C5FBC45AC}"/>
              </a:ext>
            </a:extLst>
          </p:cNvPr>
          <p:cNvSpPr>
            <a:spLocks noGrp="1"/>
          </p:cNvSpPr>
          <p:nvPr>
            <p:ph type="dt" sz="half" idx="10"/>
          </p:nvPr>
        </p:nvSpPr>
        <p:spPr/>
        <p:txBody>
          <a:bodyPr/>
          <a:lstStyle/>
          <a:p>
            <a:fld id="{28314F8F-8104-41AA-A8A3-5824E595B43D}" type="datetimeFigureOut">
              <a:rPr lang="el-GR" smtClean="0"/>
              <a:t>1/2/2024</a:t>
            </a:fld>
            <a:endParaRPr lang="el-GR"/>
          </a:p>
        </p:txBody>
      </p:sp>
      <p:sp>
        <p:nvSpPr>
          <p:cNvPr id="8" name="Θέση υποσέλιδου 7">
            <a:extLst>
              <a:ext uri="{FF2B5EF4-FFF2-40B4-BE49-F238E27FC236}">
                <a16:creationId xmlns:a16="http://schemas.microsoft.com/office/drawing/2014/main" id="{D287E0A7-A551-B035-C33E-0833661E7875}"/>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186A7FBE-0381-AD62-F22A-B6401B698C2C}"/>
              </a:ext>
            </a:extLst>
          </p:cNvPr>
          <p:cNvSpPr>
            <a:spLocks noGrp="1"/>
          </p:cNvSpPr>
          <p:nvPr>
            <p:ph type="sldNum" sz="quarter" idx="12"/>
          </p:nvPr>
        </p:nvSpPr>
        <p:spPr/>
        <p:txBody>
          <a:bodyPr/>
          <a:lstStyle/>
          <a:p>
            <a:fld id="{E863E741-37B3-4A1B-8300-940E982E49DF}" type="slidenum">
              <a:rPr lang="el-GR" smtClean="0"/>
              <a:t>‹#›</a:t>
            </a:fld>
            <a:endParaRPr lang="el-GR"/>
          </a:p>
        </p:txBody>
      </p:sp>
    </p:spTree>
    <p:extLst>
      <p:ext uri="{BB962C8B-B14F-4D97-AF65-F5344CB8AC3E}">
        <p14:creationId xmlns:p14="http://schemas.microsoft.com/office/powerpoint/2010/main" val="2237684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4E43CE4-9C27-D750-5257-786B8AEEBD7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6EEA018C-17A8-B89F-9AB4-EACDA1DE96D8}"/>
              </a:ext>
            </a:extLst>
          </p:cNvPr>
          <p:cNvSpPr>
            <a:spLocks noGrp="1"/>
          </p:cNvSpPr>
          <p:nvPr>
            <p:ph type="dt" sz="half" idx="10"/>
          </p:nvPr>
        </p:nvSpPr>
        <p:spPr/>
        <p:txBody>
          <a:bodyPr/>
          <a:lstStyle/>
          <a:p>
            <a:fld id="{28314F8F-8104-41AA-A8A3-5824E595B43D}" type="datetimeFigureOut">
              <a:rPr lang="el-GR" smtClean="0"/>
              <a:t>1/2/2024</a:t>
            </a:fld>
            <a:endParaRPr lang="el-GR"/>
          </a:p>
        </p:txBody>
      </p:sp>
      <p:sp>
        <p:nvSpPr>
          <p:cNvPr id="4" name="Θέση υποσέλιδου 3">
            <a:extLst>
              <a:ext uri="{FF2B5EF4-FFF2-40B4-BE49-F238E27FC236}">
                <a16:creationId xmlns:a16="http://schemas.microsoft.com/office/drawing/2014/main" id="{630B8382-D357-B7C0-357D-A00D29929F59}"/>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B501B665-F7CF-E81B-64E2-E134BEF9A3C4}"/>
              </a:ext>
            </a:extLst>
          </p:cNvPr>
          <p:cNvSpPr>
            <a:spLocks noGrp="1"/>
          </p:cNvSpPr>
          <p:nvPr>
            <p:ph type="sldNum" sz="quarter" idx="12"/>
          </p:nvPr>
        </p:nvSpPr>
        <p:spPr/>
        <p:txBody>
          <a:bodyPr/>
          <a:lstStyle/>
          <a:p>
            <a:fld id="{E863E741-37B3-4A1B-8300-940E982E49DF}" type="slidenum">
              <a:rPr lang="el-GR" smtClean="0"/>
              <a:t>‹#›</a:t>
            </a:fld>
            <a:endParaRPr lang="el-GR"/>
          </a:p>
        </p:txBody>
      </p:sp>
    </p:spTree>
    <p:extLst>
      <p:ext uri="{BB962C8B-B14F-4D97-AF65-F5344CB8AC3E}">
        <p14:creationId xmlns:p14="http://schemas.microsoft.com/office/powerpoint/2010/main" val="4083946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1A85325F-EF99-1612-E85D-70AB32C255AF}"/>
              </a:ext>
            </a:extLst>
          </p:cNvPr>
          <p:cNvSpPr>
            <a:spLocks noGrp="1"/>
          </p:cNvSpPr>
          <p:nvPr>
            <p:ph type="dt" sz="half" idx="10"/>
          </p:nvPr>
        </p:nvSpPr>
        <p:spPr/>
        <p:txBody>
          <a:bodyPr/>
          <a:lstStyle/>
          <a:p>
            <a:fld id="{28314F8F-8104-41AA-A8A3-5824E595B43D}" type="datetimeFigureOut">
              <a:rPr lang="el-GR" smtClean="0"/>
              <a:t>1/2/2024</a:t>
            </a:fld>
            <a:endParaRPr lang="el-GR"/>
          </a:p>
        </p:txBody>
      </p:sp>
      <p:sp>
        <p:nvSpPr>
          <p:cNvPr id="3" name="Θέση υποσέλιδου 2">
            <a:extLst>
              <a:ext uri="{FF2B5EF4-FFF2-40B4-BE49-F238E27FC236}">
                <a16:creationId xmlns:a16="http://schemas.microsoft.com/office/drawing/2014/main" id="{FD9D6710-47D9-FACD-C127-371A352DC4FF}"/>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3202778F-6FF4-078B-8B47-3EF5B13E2636}"/>
              </a:ext>
            </a:extLst>
          </p:cNvPr>
          <p:cNvSpPr>
            <a:spLocks noGrp="1"/>
          </p:cNvSpPr>
          <p:nvPr>
            <p:ph type="sldNum" sz="quarter" idx="12"/>
          </p:nvPr>
        </p:nvSpPr>
        <p:spPr/>
        <p:txBody>
          <a:bodyPr/>
          <a:lstStyle/>
          <a:p>
            <a:fld id="{E863E741-37B3-4A1B-8300-940E982E49DF}" type="slidenum">
              <a:rPr lang="el-GR" smtClean="0"/>
              <a:t>‹#›</a:t>
            </a:fld>
            <a:endParaRPr lang="el-GR"/>
          </a:p>
        </p:txBody>
      </p:sp>
    </p:spTree>
    <p:extLst>
      <p:ext uri="{BB962C8B-B14F-4D97-AF65-F5344CB8AC3E}">
        <p14:creationId xmlns:p14="http://schemas.microsoft.com/office/powerpoint/2010/main" val="1563386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C83BE6-0BDE-8A76-4C1E-808ED10E712D}"/>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5123C80-2629-61BB-966C-9B21E616CE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D9A4980B-B4F2-AE78-DDFD-5764D7DCF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E3AF6C1D-93FE-3773-22A7-0EBC95EB74A2}"/>
              </a:ext>
            </a:extLst>
          </p:cNvPr>
          <p:cNvSpPr>
            <a:spLocks noGrp="1"/>
          </p:cNvSpPr>
          <p:nvPr>
            <p:ph type="dt" sz="half" idx="10"/>
          </p:nvPr>
        </p:nvSpPr>
        <p:spPr/>
        <p:txBody>
          <a:bodyPr/>
          <a:lstStyle/>
          <a:p>
            <a:fld id="{28314F8F-8104-41AA-A8A3-5824E595B43D}" type="datetimeFigureOut">
              <a:rPr lang="el-GR" smtClean="0"/>
              <a:t>1/2/2024</a:t>
            </a:fld>
            <a:endParaRPr lang="el-GR"/>
          </a:p>
        </p:txBody>
      </p:sp>
      <p:sp>
        <p:nvSpPr>
          <p:cNvPr id="6" name="Θέση υποσέλιδου 5">
            <a:extLst>
              <a:ext uri="{FF2B5EF4-FFF2-40B4-BE49-F238E27FC236}">
                <a16:creationId xmlns:a16="http://schemas.microsoft.com/office/drawing/2014/main" id="{04F98B0B-AEFB-D492-CCCA-39E34764BDCB}"/>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3A8517D-8810-A90C-6DAD-F3728EF226A2}"/>
              </a:ext>
            </a:extLst>
          </p:cNvPr>
          <p:cNvSpPr>
            <a:spLocks noGrp="1"/>
          </p:cNvSpPr>
          <p:nvPr>
            <p:ph type="sldNum" sz="quarter" idx="12"/>
          </p:nvPr>
        </p:nvSpPr>
        <p:spPr/>
        <p:txBody>
          <a:bodyPr/>
          <a:lstStyle/>
          <a:p>
            <a:fld id="{E863E741-37B3-4A1B-8300-940E982E49DF}" type="slidenum">
              <a:rPr lang="el-GR" smtClean="0"/>
              <a:t>‹#›</a:t>
            </a:fld>
            <a:endParaRPr lang="el-GR"/>
          </a:p>
        </p:txBody>
      </p:sp>
    </p:spTree>
    <p:extLst>
      <p:ext uri="{BB962C8B-B14F-4D97-AF65-F5344CB8AC3E}">
        <p14:creationId xmlns:p14="http://schemas.microsoft.com/office/powerpoint/2010/main" val="402228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65A1DB-011D-F7FA-556B-476DEDAA4612}"/>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F63D3C25-87BD-0424-BD2A-97E2B2FF9D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8C79237D-545C-5B94-3BCC-2CF4C42E72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A77BE290-7D9B-D3C0-F54F-31D0887C730C}"/>
              </a:ext>
            </a:extLst>
          </p:cNvPr>
          <p:cNvSpPr>
            <a:spLocks noGrp="1"/>
          </p:cNvSpPr>
          <p:nvPr>
            <p:ph type="dt" sz="half" idx="10"/>
          </p:nvPr>
        </p:nvSpPr>
        <p:spPr/>
        <p:txBody>
          <a:bodyPr/>
          <a:lstStyle/>
          <a:p>
            <a:fld id="{28314F8F-8104-41AA-A8A3-5824E595B43D}" type="datetimeFigureOut">
              <a:rPr lang="el-GR" smtClean="0"/>
              <a:t>1/2/2024</a:t>
            </a:fld>
            <a:endParaRPr lang="el-GR"/>
          </a:p>
        </p:txBody>
      </p:sp>
      <p:sp>
        <p:nvSpPr>
          <p:cNvPr id="6" name="Θέση υποσέλιδου 5">
            <a:extLst>
              <a:ext uri="{FF2B5EF4-FFF2-40B4-BE49-F238E27FC236}">
                <a16:creationId xmlns:a16="http://schemas.microsoft.com/office/drawing/2014/main" id="{0386EDEB-1CAB-31A8-DF81-C3DBA2EFCB16}"/>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308E607-856E-EC5D-57E3-06F9F15E19F0}"/>
              </a:ext>
            </a:extLst>
          </p:cNvPr>
          <p:cNvSpPr>
            <a:spLocks noGrp="1"/>
          </p:cNvSpPr>
          <p:nvPr>
            <p:ph type="sldNum" sz="quarter" idx="12"/>
          </p:nvPr>
        </p:nvSpPr>
        <p:spPr/>
        <p:txBody>
          <a:bodyPr/>
          <a:lstStyle/>
          <a:p>
            <a:fld id="{E863E741-37B3-4A1B-8300-940E982E49DF}" type="slidenum">
              <a:rPr lang="el-GR" smtClean="0"/>
              <a:t>‹#›</a:t>
            </a:fld>
            <a:endParaRPr lang="el-GR"/>
          </a:p>
        </p:txBody>
      </p:sp>
    </p:spTree>
    <p:extLst>
      <p:ext uri="{BB962C8B-B14F-4D97-AF65-F5344CB8AC3E}">
        <p14:creationId xmlns:p14="http://schemas.microsoft.com/office/powerpoint/2010/main" val="587535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jpeg"/><Relationship Id="rId5" Type="http://schemas.openxmlformats.org/officeDocument/2006/relationships/slideLayout" Target="../slideLayouts/slideLayout16.xml"/><Relationship Id="rId10"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6B3B9838-179D-89C1-F0B9-18E5B91891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dirty="0"/>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DCCB235-5AA0-4C52-CE4C-9E18640C2E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p>
        </p:txBody>
      </p:sp>
      <p:sp>
        <p:nvSpPr>
          <p:cNvPr id="4" name="Θέση ημερομηνίας 3">
            <a:extLst>
              <a:ext uri="{FF2B5EF4-FFF2-40B4-BE49-F238E27FC236}">
                <a16:creationId xmlns:a16="http://schemas.microsoft.com/office/drawing/2014/main" id="{3A1471E7-407B-B0B1-43DF-FDD115A08D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8314F8F-8104-41AA-A8A3-5824E595B43D}" type="datetimeFigureOut">
              <a:rPr lang="el-GR" smtClean="0"/>
              <a:t>1/2/2024</a:t>
            </a:fld>
            <a:endParaRPr lang="el-GR"/>
          </a:p>
        </p:txBody>
      </p:sp>
      <p:sp>
        <p:nvSpPr>
          <p:cNvPr id="5" name="Θέση υποσέλιδου 4">
            <a:extLst>
              <a:ext uri="{FF2B5EF4-FFF2-40B4-BE49-F238E27FC236}">
                <a16:creationId xmlns:a16="http://schemas.microsoft.com/office/drawing/2014/main" id="{A1079919-80A6-7298-62B6-53971E7B2C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525EB7F4-F4DB-58F5-8FC1-A8859658D6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863E741-37B3-4A1B-8300-940E982E49DF}" type="slidenum">
              <a:rPr lang="el-GR" smtClean="0"/>
              <a:t>‹#›</a:t>
            </a:fld>
            <a:endParaRPr lang="el-GR"/>
          </a:p>
        </p:txBody>
      </p:sp>
    </p:spTree>
    <p:extLst>
      <p:ext uri="{BB962C8B-B14F-4D97-AF65-F5344CB8AC3E}">
        <p14:creationId xmlns:p14="http://schemas.microsoft.com/office/powerpoint/2010/main" val="1372809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Segoe UI Black" pitchFamily="34" charset="0"/>
          <a:ea typeface="Segoe UI Black"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itchFamily="34" charset="0"/>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60954" tIns="30477" rIns="60954" bIns="30477" rtlCol="0" anchor="ctr">
            <a:normAutofit/>
          </a:bodyPr>
          <a:lstStyle/>
          <a:p>
            <a:r>
              <a:rPr lang="en-US" dirty="0"/>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60954" tIns="30477" rIns="60954" bIns="3047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60954" tIns="30477" rIns="60954" bIns="30477" rtlCol="0" anchor="ctr"/>
          <a:lstStyle>
            <a:lvl1pPr algn="l">
              <a:defRPr sz="800">
                <a:solidFill>
                  <a:schemeClr val="tx1">
                    <a:tint val="75000"/>
                  </a:schemeClr>
                </a:solidFill>
              </a:defRPr>
            </a:lvl1pPr>
          </a:lstStyle>
          <a:p>
            <a:pPr defTabSz="609539"/>
            <a:fld id="{1D8BD707-D9CF-40AE-B4C6-C98DA3205C09}" type="datetimeFigureOut">
              <a:rPr lang="en-US" smtClean="0">
                <a:solidFill>
                  <a:prstClr val="black">
                    <a:tint val="75000"/>
                  </a:prstClr>
                </a:solidFill>
              </a:rPr>
              <a:pPr defTabSz="609539"/>
              <a:t>2/1/2024</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60954" tIns="30477" rIns="60954" bIns="30477" rtlCol="0" anchor="ctr"/>
          <a:lstStyle>
            <a:lvl1pPr algn="ctr">
              <a:defRPr sz="800">
                <a:solidFill>
                  <a:schemeClr val="tx1">
                    <a:tint val="75000"/>
                  </a:schemeClr>
                </a:solidFill>
              </a:defRPr>
            </a:lvl1pPr>
          </a:lstStyle>
          <a:p>
            <a:pPr defTabSz="609539"/>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60954" tIns="30477" rIns="60954" bIns="30477" rtlCol="0" anchor="ctr"/>
          <a:lstStyle>
            <a:lvl1pPr algn="r">
              <a:defRPr sz="800">
                <a:solidFill>
                  <a:schemeClr val="tx1">
                    <a:tint val="75000"/>
                  </a:schemeClr>
                </a:solidFill>
              </a:defRPr>
            </a:lvl1pPr>
          </a:lstStyle>
          <a:p>
            <a:pPr defTabSz="609539"/>
            <a:fld id="{B6F15528-21DE-4FAA-801E-634DDDAF4B2B}" type="slidenum">
              <a:rPr lang="en-US" smtClean="0">
                <a:solidFill>
                  <a:prstClr val="black">
                    <a:tint val="75000"/>
                  </a:prstClr>
                </a:solidFill>
              </a:rPr>
              <a:pPr defTabSz="609539"/>
              <a:t>‹#›</a:t>
            </a:fld>
            <a:endParaRPr lang="en-US">
              <a:solidFill>
                <a:prstClr val="black">
                  <a:tint val="75000"/>
                </a:prstClr>
              </a:solidFill>
            </a:endParaRPr>
          </a:p>
        </p:txBody>
      </p:sp>
      <p:pic>
        <p:nvPicPr>
          <p:cNvPr id="8" name="Εικόνα 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922000" y="5664200"/>
            <a:ext cx="768642" cy="771525"/>
          </a:xfrm>
          <a:prstGeom prst="rect">
            <a:avLst/>
          </a:prstGeom>
        </p:spPr>
      </p:pic>
      <p:pic>
        <p:nvPicPr>
          <p:cNvPr id="9" name="Εικόνα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99649" y="5968292"/>
            <a:ext cx="2649951" cy="543251"/>
          </a:xfrm>
          <a:prstGeom prst="rect">
            <a:avLst/>
          </a:prstGeom>
        </p:spPr>
      </p:pic>
    </p:spTree>
    <p:extLst>
      <p:ext uri="{BB962C8B-B14F-4D97-AF65-F5344CB8AC3E}">
        <p14:creationId xmlns:p14="http://schemas.microsoft.com/office/powerpoint/2010/main" val="30633493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609539" rtl="0" eaLnBrk="1" latinLnBrk="0" hangingPunct="1">
        <a:spcBef>
          <a:spcPct val="0"/>
        </a:spcBef>
        <a:buNone/>
        <a:defRPr sz="2900" kern="1200">
          <a:solidFill>
            <a:schemeClr val="tx1"/>
          </a:solidFill>
          <a:latin typeface="+mj-lt"/>
          <a:ea typeface="+mj-ea"/>
          <a:cs typeface="+mj-cs"/>
        </a:defRPr>
      </a:lvl1pPr>
    </p:titleStyle>
    <p:bodyStyle>
      <a:lvl1pPr marL="228577" indent="-228577" algn="l" defTabSz="609539" rtl="0" eaLnBrk="1" latinLnBrk="0" hangingPunct="1">
        <a:spcBef>
          <a:spcPct val="20000"/>
        </a:spcBef>
        <a:buFont typeface="Arial" pitchFamily="34" charset="0"/>
        <a:buChar char="•"/>
        <a:defRPr sz="2100" kern="1200">
          <a:solidFill>
            <a:schemeClr val="tx1"/>
          </a:solidFill>
          <a:latin typeface="+mn-lt"/>
          <a:ea typeface="+mn-ea"/>
          <a:cs typeface="+mn-cs"/>
        </a:defRPr>
      </a:lvl1pPr>
      <a:lvl2pPr marL="495250" indent="-190481" algn="l" defTabSz="609539" rtl="0" eaLnBrk="1" latinLnBrk="0" hangingPunct="1">
        <a:spcBef>
          <a:spcPct val="20000"/>
        </a:spcBef>
        <a:buFont typeface="Arial" pitchFamily="34" charset="0"/>
        <a:buChar char="–"/>
        <a:defRPr sz="1900" kern="1200">
          <a:solidFill>
            <a:schemeClr val="tx1"/>
          </a:solidFill>
          <a:latin typeface="+mn-lt"/>
          <a:ea typeface="+mn-ea"/>
          <a:cs typeface="+mn-cs"/>
        </a:defRPr>
      </a:lvl2pPr>
      <a:lvl3pPr marL="761924" indent="-152385" algn="l" defTabSz="609539"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693" indent="-152385" algn="l" defTabSz="609539"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1371463" indent="-152385" algn="l" defTabSz="609539"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1676232" indent="-152385" algn="l" defTabSz="609539" rtl="0" eaLnBrk="1" latinLnBrk="0" hangingPunct="1">
        <a:spcBef>
          <a:spcPct val="20000"/>
        </a:spcBef>
        <a:buFont typeface="Arial" pitchFamily="34" charset="0"/>
        <a:buChar char="•"/>
        <a:defRPr sz="1300" kern="1200">
          <a:solidFill>
            <a:schemeClr val="tx1"/>
          </a:solidFill>
          <a:latin typeface="+mn-lt"/>
          <a:ea typeface="+mn-ea"/>
          <a:cs typeface="+mn-cs"/>
        </a:defRPr>
      </a:lvl6pPr>
      <a:lvl7pPr marL="1981002" indent="-152385" algn="l" defTabSz="609539" rtl="0" eaLnBrk="1" latinLnBrk="0" hangingPunct="1">
        <a:spcBef>
          <a:spcPct val="20000"/>
        </a:spcBef>
        <a:buFont typeface="Arial" pitchFamily="34" charset="0"/>
        <a:buChar char="•"/>
        <a:defRPr sz="1300" kern="1200">
          <a:solidFill>
            <a:schemeClr val="tx1"/>
          </a:solidFill>
          <a:latin typeface="+mn-lt"/>
          <a:ea typeface="+mn-ea"/>
          <a:cs typeface="+mn-cs"/>
        </a:defRPr>
      </a:lvl7pPr>
      <a:lvl8pPr marL="2285771" indent="-152385" algn="l" defTabSz="609539" rtl="0" eaLnBrk="1" latinLnBrk="0" hangingPunct="1">
        <a:spcBef>
          <a:spcPct val="20000"/>
        </a:spcBef>
        <a:buFont typeface="Arial" pitchFamily="34" charset="0"/>
        <a:buChar char="•"/>
        <a:defRPr sz="1300" kern="1200">
          <a:solidFill>
            <a:schemeClr val="tx1"/>
          </a:solidFill>
          <a:latin typeface="+mn-lt"/>
          <a:ea typeface="+mn-ea"/>
          <a:cs typeface="+mn-cs"/>
        </a:defRPr>
      </a:lvl8pPr>
      <a:lvl9pPr marL="2590541" indent="-152385" algn="l" defTabSz="609539" rtl="0" eaLnBrk="1" latinLnBrk="0" hangingPunct="1">
        <a:spcBef>
          <a:spcPct val="20000"/>
        </a:spcBef>
        <a:buFont typeface="Arial" pitchFamily="34" charset="0"/>
        <a:buChar char="•"/>
        <a:defRPr sz="1300" kern="1200">
          <a:solidFill>
            <a:schemeClr val="tx1"/>
          </a:solidFill>
          <a:latin typeface="+mn-lt"/>
          <a:ea typeface="+mn-ea"/>
          <a:cs typeface="+mn-cs"/>
        </a:defRPr>
      </a:lvl9pPr>
    </p:bodyStyle>
    <p:other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8.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image" Target="../media/image7.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8.xml"/><Relationship Id="rId6" Type="http://schemas.openxmlformats.org/officeDocument/2006/relationships/image" Target="../media/image12.jpeg"/><Relationship Id="rId5" Type="http://schemas.openxmlformats.org/officeDocument/2006/relationships/image" Target="../media/image19.sv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print">
              <a:extLst>
                <a:ext uri="{28A0092B-C50C-407E-A947-70E740481C1C}">
                  <a14:useLocalDpi xmlns:a14="http://schemas.microsoft.com/office/drawing/2010/main"/>
                </a:ext>
              </a:extLst>
            </a:blip>
            <a:stretch>
              <a:fillRect/>
            </a:stretch>
          </a:blipFill>
        </p:spPr>
        <p:txBody>
          <a:bodyPr/>
          <a:lstStyle/>
          <a:p>
            <a:endParaRPr lang="el-GR"/>
          </a:p>
        </p:txBody>
      </p:sp>
      <p:grpSp>
        <p:nvGrpSpPr>
          <p:cNvPr id="3" name="Group 3"/>
          <p:cNvGrpSpPr/>
          <p:nvPr/>
        </p:nvGrpSpPr>
        <p:grpSpPr>
          <a:xfrm>
            <a:off x="8644467" y="-86784"/>
            <a:ext cx="3962400" cy="7031567"/>
            <a:chOff x="0" y="0"/>
            <a:chExt cx="1565393" cy="2777903"/>
          </a:xfrm>
        </p:grpSpPr>
        <p:sp>
          <p:nvSpPr>
            <p:cNvPr id="4" name="Freeform 4"/>
            <p:cNvSpPr/>
            <p:nvPr/>
          </p:nvSpPr>
          <p:spPr>
            <a:xfrm>
              <a:off x="0" y="0"/>
              <a:ext cx="1565393" cy="2777903"/>
            </a:xfrm>
            <a:custGeom>
              <a:avLst/>
              <a:gdLst/>
              <a:ahLst/>
              <a:cxnLst/>
              <a:rect l="l" t="t" r="r" b="b"/>
              <a:pathLst>
                <a:path w="1565393" h="2777903">
                  <a:moveTo>
                    <a:pt x="66431" y="0"/>
                  </a:moveTo>
                  <a:lnTo>
                    <a:pt x="1498962" y="0"/>
                  </a:lnTo>
                  <a:cubicBezTo>
                    <a:pt x="1535651" y="0"/>
                    <a:pt x="1565393" y="29742"/>
                    <a:pt x="1565393" y="66431"/>
                  </a:cubicBezTo>
                  <a:lnTo>
                    <a:pt x="1565393" y="2711472"/>
                  </a:lnTo>
                  <a:cubicBezTo>
                    <a:pt x="1565393" y="2729091"/>
                    <a:pt x="1558394" y="2745988"/>
                    <a:pt x="1545935" y="2758446"/>
                  </a:cubicBezTo>
                  <a:cubicBezTo>
                    <a:pt x="1533477" y="2770904"/>
                    <a:pt x="1516580" y="2777903"/>
                    <a:pt x="1498962" y="2777903"/>
                  </a:cubicBezTo>
                  <a:lnTo>
                    <a:pt x="66431" y="2777903"/>
                  </a:lnTo>
                  <a:cubicBezTo>
                    <a:pt x="29742" y="2777903"/>
                    <a:pt x="0" y="2748161"/>
                    <a:pt x="0" y="2711472"/>
                  </a:cubicBezTo>
                  <a:lnTo>
                    <a:pt x="0" y="66431"/>
                  </a:lnTo>
                  <a:cubicBezTo>
                    <a:pt x="0" y="48812"/>
                    <a:pt x="6999" y="31915"/>
                    <a:pt x="19457" y="19457"/>
                  </a:cubicBezTo>
                  <a:cubicBezTo>
                    <a:pt x="31915" y="6999"/>
                    <a:pt x="48812" y="0"/>
                    <a:pt x="66431" y="0"/>
                  </a:cubicBezTo>
                  <a:close/>
                </a:path>
              </a:pathLst>
            </a:custGeom>
            <a:gradFill rotWithShape="1">
              <a:gsLst>
                <a:gs pos="0">
                  <a:srgbClr val="000000">
                    <a:alpha val="100000"/>
                  </a:srgbClr>
                </a:gs>
                <a:gs pos="100000">
                  <a:srgbClr val="3533CD">
                    <a:alpha val="100000"/>
                  </a:srgbClr>
                </a:gs>
              </a:gsLst>
              <a:lin ang="0"/>
            </a:gradFill>
          </p:spPr>
          <p:txBody>
            <a:bodyPr/>
            <a:lstStyle/>
            <a:p>
              <a:endParaRPr lang="el-GR"/>
            </a:p>
          </p:txBody>
        </p:sp>
        <p:sp>
          <p:nvSpPr>
            <p:cNvPr id="5" name="TextBox 5"/>
            <p:cNvSpPr txBox="1"/>
            <p:nvPr/>
          </p:nvSpPr>
          <p:spPr>
            <a:xfrm>
              <a:off x="0" y="-47625"/>
              <a:ext cx="1565393" cy="2825528"/>
            </a:xfrm>
            <a:prstGeom prst="rect">
              <a:avLst/>
            </a:prstGeom>
          </p:spPr>
          <p:txBody>
            <a:bodyPr lIns="50800" tIns="50800" rIns="50800" bIns="50800" rtlCol="0" anchor="ctr"/>
            <a:lstStyle/>
            <a:p>
              <a:pPr algn="ctr">
                <a:lnSpc>
                  <a:spcPts val="1772"/>
                </a:lnSpc>
              </a:pPr>
              <a:endParaRPr/>
            </a:p>
          </p:txBody>
        </p:sp>
      </p:grpSp>
      <p:grpSp>
        <p:nvGrpSpPr>
          <p:cNvPr id="6" name="Group 6"/>
          <p:cNvGrpSpPr>
            <a:grpSpLocks noChangeAspect="1"/>
          </p:cNvGrpSpPr>
          <p:nvPr/>
        </p:nvGrpSpPr>
        <p:grpSpPr>
          <a:xfrm>
            <a:off x="6542217" y="734911"/>
            <a:ext cx="5409309" cy="5388179"/>
            <a:chOff x="0" y="0"/>
            <a:chExt cx="6502400" cy="6477000"/>
          </a:xfrm>
        </p:grpSpPr>
        <p:sp>
          <p:nvSpPr>
            <p:cNvPr id="7" name="Freeform 7"/>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dpi="0" rotWithShape="1">
              <a:blip r:embed="rId3">
                <a:extLst>
                  <a:ext uri="{28A0092B-C50C-407E-A947-70E740481C1C}">
                    <a14:useLocalDpi xmlns:a14="http://schemas.microsoft.com/office/drawing/2010/main" val="0"/>
                  </a:ext>
                </a:extLst>
              </a:blip>
              <a:srcRect/>
              <a:stretch>
                <a:fillRect/>
              </a:stretch>
            </a:blipFill>
          </p:spPr>
          <p:txBody>
            <a:bodyPr/>
            <a:lstStyle/>
            <a:p>
              <a:endParaRPr lang="el-GR"/>
            </a:p>
          </p:txBody>
        </p:sp>
        <p:sp>
          <p:nvSpPr>
            <p:cNvPr id="8" name="Freeform 8"/>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FFFFFF"/>
            </a:solidFill>
          </p:spPr>
          <p:txBody>
            <a:bodyPr/>
            <a:lstStyle/>
            <a:p>
              <a:endParaRPr lang="el-GR"/>
            </a:p>
          </p:txBody>
        </p:sp>
      </p:grpSp>
      <p:sp>
        <p:nvSpPr>
          <p:cNvPr id="9" name="Freeform 9"/>
          <p:cNvSpPr/>
          <p:nvPr/>
        </p:nvSpPr>
        <p:spPr>
          <a:xfrm>
            <a:off x="685800" y="1908025"/>
            <a:ext cx="907971" cy="911375"/>
          </a:xfrm>
          <a:custGeom>
            <a:avLst/>
            <a:gdLst/>
            <a:ahLst/>
            <a:cxnLst/>
            <a:rect l="l" t="t" r="r" b="b"/>
            <a:pathLst>
              <a:path w="1361956" h="1367063">
                <a:moveTo>
                  <a:pt x="0" y="0"/>
                </a:moveTo>
                <a:lnTo>
                  <a:pt x="1361956" y="0"/>
                </a:lnTo>
                <a:lnTo>
                  <a:pt x="1361956" y="1367063"/>
                </a:lnTo>
                <a:lnTo>
                  <a:pt x="0" y="1367063"/>
                </a:lnTo>
                <a:lnTo>
                  <a:pt x="0" y="0"/>
                </a:lnTo>
                <a:close/>
              </a:path>
            </a:pathLst>
          </a:custGeom>
          <a:blipFill>
            <a:blip r:embed="rId4"/>
            <a:stretch>
              <a:fillRect/>
            </a:stretch>
          </a:blipFill>
        </p:spPr>
        <p:txBody>
          <a:bodyPr/>
          <a:lstStyle/>
          <a:p>
            <a:endParaRPr lang="el-GR"/>
          </a:p>
        </p:txBody>
      </p:sp>
      <p:sp>
        <p:nvSpPr>
          <p:cNvPr id="10" name="Freeform 10"/>
          <p:cNvSpPr/>
          <p:nvPr/>
        </p:nvSpPr>
        <p:spPr>
          <a:xfrm>
            <a:off x="773773" y="5580705"/>
            <a:ext cx="1440259" cy="863424"/>
          </a:xfrm>
          <a:custGeom>
            <a:avLst/>
            <a:gdLst/>
            <a:ahLst/>
            <a:cxnLst/>
            <a:rect l="l" t="t" r="r" b="b"/>
            <a:pathLst>
              <a:path w="2160389" h="1295136">
                <a:moveTo>
                  <a:pt x="0" y="0"/>
                </a:moveTo>
                <a:lnTo>
                  <a:pt x="2160389" y="0"/>
                </a:lnTo>
                <a:lnTo>
                  <a:pt x="2160389" y="1295136"/>
                </a:lnTo>
                <a:lnTo>
                  <a:pt x="0" y="1295136"/>
                </a:lnTo>
                <a:lnTo>
                  <a:pt x="0" y="0"/>
                </a:lnTo>
                <a:close/>
              </a:path>
            </a:pathLst>
          </a:custGeom>
          <a:blipFill>
            <a:blip r:embed="rId5"/>
            <a:stretch>
              <a:fillRect/>
            </a:stretch>
          </a:blipFill>
        </p:spPr>
        <p:txBody>
          <a:bodyPr/>
          <a:lstStyle/>
          <a:p>
            <a:endParaRPr lang="el-GR"/>
          </a:p>
        </p:txBody>
      </p:sp>
      <p:sp>
        <p:nvSpPr>
          <p:cNvPr id="11" name="Freeform 11"/>
          <p:cNvSpPr/>
          <p:nvPr/>
        </p:nvSpPr>
        <p:spPr>
          <a:xfrm>
            <a:off x="5639849" y="5410200"/>
            <a:ext cx="760951" cy="956444"/>
          </a:xfrm>
          <a:custGeom>
            <a:avLst/>
            <a:gdLst/>
            <a:ahLst/>
            <a:cxnLst/>
            <a:rect l="l" t="t" r="r" b="b"/>
            <a:pathLst>
              <a:path w="1141427" h="1434666">
                <a:moveTo>
                  <a:pt x="0" y="0"/>
                </a:moveTo>
                <a:lnTo>
                  <a:pt x="1141426" y="0"/>
                </a:lnTo>
                <a:lnTo>
                  <a:pt x="1141426" y="1434667"/>
                </a:lnTo>
                <a:lnTo>
                  <a:pt x="0" y="1434667"/>
                </a:lnTo>
                <a:lnTo>
                  <a:pt x="0" y="0"/>
                </a:lnTo>
                <a:close/>
              </a:path>
            </a:pathLst>
          </a:custGeom>
          <a:blipFill>
            <a:blip r:embed="rId6"/>
            <a:stretch>
              <a:fillRect/>
            </a:stretch>
          </a:blipFill>
        </p:spPr>
        <p:txBody>
          <a:bodyPr/>
          <a:lstStyle/>
          <a:p>
            <a:endParaRPr lang="el-GR"/>
          </a:p>
        </p:txBody>
      </p:sp>
      <p:sp>
        <p:nvSpPr>
          <p:cNvPr id="12" name="TextBox 12"/>
          <p:cNvSpPr txBox="1"/>
          <p:nvPr/>
        </p:nvSpPr>
        <p:spPr>
          <a:xfrm>
            <a:off x="742173" y="3022600"/>
            <a:ext cx="5856417" cy="1025922"/>
          </a:xfrm>
          <a:prstGeom prst="rect">
            <a:avLst/>
          </a:prstGeom>
          <a:noFill/>
        </p:spPr>
        <p:txBody>
          <a:bodyPr lIns="0" tIns="0" rIns="0" bIns="0" rtlCol="0" anchor="t">
            <a:spAutoFit/>
          </a:bodyPr>
          <a:lstStyle/>
          <a:p>
            <a:pPr>
              <a:lnSpc>
                <a:spcPts val="2644"/>
              </a:lnSpc>
            </a:pPr>
            <a:r>
              <a:rPr lang="en-US" sz="2400" b="1" dirty="0">
                <a:solidFill>
                  <a:srgbClr val="004AAD"/>
                </a:solidFill>
                <a:latin typeface="Segoe UI Black" pitchFamily="34" charset="0"/>
                <a:ea typeface="Segoe UI Black" pitchFamily="34" charset="0"/>
              </a:rPr>
              <a:t>Επ</a:t>
            </a:r>
            <a:r>
              <a:rPr lang="en-US" sz="2400" b="1" dirty="0" err="1">
                <a:solidFill>
                  <a:srgbClr val="004AAD"/>
                </a:solidFill>
                <a:latin typeface="Segoe UI Black" pitchFamily="34" charset="0"/>
                <a:ea typeface="Segoe UI Black" pitchFamily="34" charset="0"/>
              </a:rPr>
              <a:t>ιχειρησι</a:t>
            </a:r>
            <a:r>
              <a:rPr lang="en-US" sz="2400" b="1" dirty="0">
                <a:solidFill>
                  <a:srgbClr val="004AAD"/>
                </a:solidFill>
                <a:latin typeface="Segoe UI Black" pitchFamily="34" charset="0"/>
                <a:ea typeface="Segoe UI Black" pitchFamily="34" charset="0"/>
              </a:rPr>
              <a:t>ακό Σχέδιο </a:t>
            </a:r>
          </a:p>
          <a:p>
            <a:pPr>
              <a:lnSpc>
                <a:spcPts val="2644"/>
              </a:lnSpc>
            </a:pPr>
            <a:r>
              <a:rPr lang="en-US" sz="2400" b="1" dirty="0" err="1">
                <a:solidFill>
                  <a:srgbClr val="004AAD"/>
                </a:solidFill>
                <a:latin typeface="Segoe UI Black" pitchFamily="34" charset="0"/>
                <a:ea typeface="Segoe UI Black" pitchFamily="34" charset="0"/>
              </a:rPr>
              <a:t>γι</a:t>
            </a:r>
            <a:r>
              <a:rPr lang="en-US" sz="2400" b="1" dirty="0">
                <a:solidFill>
                  <a:srgbClr val="004AAD"/>
                </a:solidFill>
                <a:latin typeface="Segoe UI Black" pitchFamily="34" charset="0"/>
                <a:ea typeface="Segoe UI Black" pitchFamily="34" charset="0"/>
              </a:rPr>
              <a:t>α την Περιφερειακή Στρατηγική </a:t>
            </a:r>
          </a:p>
          <a:p>
            <a:pPr>
              <a:lnSpc>
                <a:spcPts val="2644"/>
              </a:lnSpc>
            </a:pPr>
            <a:r>
              <a:rPr lang="en-US" sz="2400" b="1" dirty="0" err="1">
                <a:solidFill>
                  <a:srgbClr val="004AAD"/>
                </a:solidFill>
                <a:latin typeface="Segoe UI Black" pitchFamily="34" charset="0"/>
                <a:ea typeface="Segoe UI Black" pitchFamily="34" charset="0"/>
              </a:rPr>
              <a:t>Βιώσιμου</a:t>
            </a:r>
            <a:r>
              <a:rPr lang="en-US" sz="2400" b="1" dirty="0">
                <a:solidFill>
                  <a:srgbClr val="004AAD"/>
                </a:solidFill>
                <a:latin typeface="Segoe UI Black" pitchFamily="34" charset="0"/>
                <a:ea typeface="Segoe UI Black" pitchFamily="34" charset="0"/>
              </a:rPr>
              <a:t> </a:t>
            </a:r>
            <a:r>
              <a:rPr lang="en-US" sz="2400" b="1" dirty="0" err="1">
                <a:solidFill>
                  <a:srgbClr val="004AAD"/>
                </a:solidFill>
                <a:latin typeface="Segoe UI Black" pitchFamily="34" charset="0"/>
                <a:ea typeface="Segoe UI Black" pitchFamily="34" charset="0"/>
              </a:rPr>
              <a:t>Τουρισμού</a:t>
            </a:r>
            <a:r>
              <a:rPr lang="en-US" sz="2400" b="1" dirty="0">
                <a:solidFill>
                  <a:srgbClr val="004AAD"/>
                </a:solidFill>
                <a:latin typeface="Segoe UI Black" pitchFamily="34" charset="0"/>
                <a:ea typeface="Segoe UI Black" pitchFamily="34" charset="0"/>
              </a:rPr>
              <a:t> </a:t>
            </a:r>
            <a:r>
              <a:rPr lang="en-US" sz="2400" b="1" dirty="0" err="1">
                <a:solidFill>
                  <a:srgbClr val="004AAD"/>
                </a:solidFill>
                <a:latin typeface="Segoe UI Black" pitchFamily="34" charset="0"/>
                <a:ea typeface="Segoe UI Black" pitchFamily="34" charset="0"/>
              </a:rPr>
              <a:t>στην</a:t>
            </a:r>
            <a:r>
              <a:rPr lang="en-US" sz="2400" b="1" dirty="0">
                <a:solidFill>
                  <a:srgbClr val="004AAD"/>
                </a:solidFill>
                <a:latin typeface="Segoe UI Black" pitchFamily="34" charset="0"/>
                <a:ea typeface="Segoe UI Black" pitchFamily="34" charset="0"/>
              </a:rPr>
              <a:t> Π.Ι.Ν</a:t>
            </a:r>
          </a:p>
        </p:txBody>
      </p:sp>
      <p:sp>
        <p:nvSpPr>
          <p:cNvPr id="13" name="TextBox 13"/>
          <p:cNvSpPr txBox="1"/>
          <p:nvPr/>
        </p:nvSpPr>
        <p:spPr>
          <a:xfrm>
            <a:off x="773773" y="4140200"/>
            <a:ext cx="5008841" cy="1000274"/>
          </a:xfrm>
          <a:prstGeom prst="rect">
            <a:avLst/>
          </a:prstGeom>
        </p:spPr>
        <p:txBody>
          <a:bodyPr wrap="square" lIns="0" tIns="0" rIns="0" bIns="0" rtlCol="0" anchor="t">
            <a:spAutoFit/>
          </a:bodyPr>
          <a:lstStyle/>
          <a:p>
            <a:pPr>
              <a:lnSpc>
                <a:spcPts val="2644"/>
              </a:lnSpc>
            </a:pPr>
            <a:r>
              <a:rPr lang="el-GR" sz="1900" b="1" dirty="0">
                <a:latin typeface="Arial" pitchFamily="34" charset="0"/>
                <a:cs typeface="Arial" pitchFamily="34" charset="0"/>
              </a:rPr>
              <a:t>ΠΛΑΙΣΙΟ ΚΑΙ ΠΡΟΤΕΙΝΟΜΕΝΑ ΣΕΝΑΡΙΑ</a:t>
            </a:r>
            <a:endParaRPr lang="en-US" sz="1900" b="1" dirty="0">
              <a:latin typeface="Arial" pitchFamily="34" charset="0"/>
              <a:cs typeface="Arial" pitchFamily="34" charset="0"/>
            </a:endParaRPr>
          </a:p>
          <a:p>
            <a:pPr>
              <a:lnSpc>
                <a:spcPts val="2644"/>
              </a:lnSpc>
            </a:pPr>
            <a:r>
              <a:rPr lang="el-GR" sz="1300" dirty="0"/>
              <a:t>Ιωάννης </a:t>
            </a:r>
            <a:r>
              <a:rPr lang="el-GR" sz="1300" dirty="0" err="1"/>
              <a:t>Σπιλάνης</a:t>
            </a:r>
            <a:r>
              <a:rPr lang="el-GR" sz="1300" dirty="0"/>
              <a:t>, Ελένη Αλεξίου</a:t>
            </a:r>
          </a:p>
          <a:p>
            <a:pPr>
              <a:lnSpc>
                <a:spcPts val="2644"/>
              </a:lnSpc>
            </a:pPr>
            <a:endParaRPr lang="en-US" sz="2200" dirty="0">
              <a:solidFill>
                <a:srgbClr val="000000"/>
              </a:solidFill>
            </a:endParaRPr>
          </a:p>
        </p:txBody>
      </p:sp>
      <p:sp>
        <p:nvSpPr>
          <p:cNvPr id="14" name="TextBox 14"/>
          <p:cNvSpPr txBox="1"/>
          <p:nvPr/>
        </p:nvSpPr>
        <p:spPr>
          <a:xfrm>
            <a:off x="1474852" y="2232474"/>
            <a:ext cx="2843148" cy="512961"/>
          </a:xfrm>
          <a:prstGeom prst="rect">
            <a:avLst/>
          </a:prstGeom>
        </p:spPr>
        <p:txBody>
          <a:bodyPr wrap="square" lIns="0" tIns="0" rIns="0" bIns="0" rtlCol="0" anchor="t">
            <a:spAutoFit/>
          </a:bodyPr>
          <a:lstStyle/>
          <a:p>
            <a:pPr algn="r">
              <a:lnSpc>
                <a:spcPts val="2002"/>
              </a:lnSpc>
            </a:pPr>
            <a:r>
              <a:rPr lang="en-US" sz="1700" dirty="0">
                <a:solidFill>
                  <a:srgbClr val="000000"/>
                </a:solidFill>
                <a:latin typeface="Arial Unicode Bold"/>
              </a:rPr>
              <a:t> </a:t>
            </a:r>
            <a:r>
              <a:rPr lang="el-GR" sz="1700" dirty="0">
                <a:solidFill>
                  <a:srgbClr val="000000"/>
                </a:solidFill>
                <a:latin typeface="Segoe UI Black" pitchFamily="34" charset="0"/>
                <a:ea typeface="Segoe UI Black" pitchFamily="34" charset="0"/>
              </a:rPr>
              <a:t>Ερ</a:t>
            </a:r>
            <a:r>
              <a:rPr lang="en-US" sz="1700" b="1" dirty="0">
                <a:solidFill>
                  <a:srgbClr val="000000"/>
                </a:solidFill>
                <a:latin typeface="Segoe UI Black" pitchFamily="34" charset="0"/>
                <a:ea typeface="Segoe UI Black" pitchFamily="34" charset="0"/>
              </a:rPr>
              <a:t>γα</a:t>
            </a:r>
            <a:r>
              <a:rPr lang="en-US" sz="1700" b="1" dirty="0" err="1">
                <a:solidFill>
                  <a:srgbClr val="000000"/>
                </a:solidFill>
                <a:latin typeface="Segoe UI Black" pitchFamily="34" charset="0"/>
                <a:ea typeface="Segoe UI Black" pitchFamily="34" charset="0"/>
              </a:rPr>
              <a:t>στήριο</a:t>
            </a:r>
            <a:r>
              <a:rPr lang="en-US" sz="1700" b="1" dirty="0">
                <a:solidFill>
                  <a:srgbClr val="000000"/>
                </a:solidFill>
                <a:latin typeface="Segoe UI Black" pitchFamily="34" charset="0"/>
                <a:ea typeface="Segoe UI Black" pitchFamily="34" charset="0"/>
              </a:rPr>
              <a:t> Τοπικής &amp; Νησιωτικής Ανάπτυξης</a:t>
            </a:r>
          </a:p>
        </p:txBody>
      </p:sp>
    </p:spTree>
    <p:extLst>
      <p:ext uri="{BB962C8B-B14F-4D97-AF65-F5344CB8AC3E}">
        <p14:creationId xmlns:p14="http://schemas.microsoft.com/office/powerpoint/2010/main" val="3658640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12072" y="-563001"/>
            <a:ext cx="12192000" cy="7257668"/>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print">
              <a:extLst>
                <a:ext uri="{28A0092B-C50C-407E-A947-70E740481C1C}">
                  <a14:useLocalDpi xmlns:a14="http://schemas.microsoft.com/office/drawing/2010/main"/>
                </a:ext>
              </a:extLst>
            </a:blip>
            <a:stretch>
              <a:fillRect/>
            </a:stretch>
          </a:blipFill>
        </p:spPr>
        <p:txBody>
          <a:bodyPr/>
          <a:lstStyle/>
          <a:p>
            <a:endParaRPr lang="el-GR" sz="1200"/>
          </a:p>
        </p:txBody>
      </p:sp>
      <p:sp>
        <p:nvSpPr>
          <p:cNvPr id="5" name="Freeform 5"/>
          <p:cNvSpPr/>
          <p:nvPr/>
        </p:nvSpPr>
        <p:spPr>
          <a:xfrm>
            <a:off x="6196093" y="90816"/>
            <a:ext cx="8702148" cy="8702130"/>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008000"/>
          </a:solidFill>
        </p:spPr>
        <p:txBody>
          <a:bodyPr/>
          <a:lstStyle/>
          <a:p>
            <a:endParaRPr lang="el-GR" sz="1200"/>
          </a:p>
        </p:txBody>
      </p:sp>
      <p:sp>
        <p:nvSpPr>
          <p:cNvPr id="12" name="Freeform 3"/>
          <p:cNvSpPr/>
          <p:nvPr/>
        </p:nvSpPr>
        <p:spPr>
          <a:xfrm>
            <a:off x="609601" y="5929516"/>
            <a:ext cx="2627848" cy="459408"/>
          </a:xfrm>
          <a:custGeom>
            <a:avLst/>
            <a:gdLst/>
            <a:ahLst/>
            <a:cxnLst/>
            <a:rect l="l" t="t" r="r" b="b"/>
            <a:pathLst>
              <a:path w="4464541" h="915250">
                <a:moveTo>
                  <a:pt x="0" y="0"/>
                </a:moveTo>
                <a:lnTo>
                  <a:pt x="4464541" y="0"/>
                </a:lnTo>
                <a:lnTo>
                  <a:pt x="4464541" y="915251"/>
                </a:lnTo>
                <a:lnTo>
                  <a:pt x="0" y="915251"/>
                </a:lnTo>
                <a:lnTo>
                  <a:pt x="0" y="0"/>
                </a:lnTo>
                <a:close/>
              </a:path>
            </a:pathLst>
          </a:custGeom>
          <a:blipFill>
            <a:blip r:embed="rId3"/>
            <a:stretch>
              <a:fillRect/>
            </a:stretch>
          </a:blipFill>
        </p:spPr>
        <p:txBody>
          <a:bodyPr/>
          <a:lstStyle/>
          <a:p>
            <a:endParaRPr lang="el-GR" sz="1200"/>
          </a:p>
        </p:txBody>
      </p:sp>
      <p:sp>
        <p:nvSpPr>
          <p:cNvPr id="13" name="Freeform 13"/>
          <p:cNvSpPr/>
          <p:nvPr/>
        </p:nvSpPr>
        <p:spPr>
          <a:xfrm>
            <a:off x="12039600" y="5929516"/>
            <a:ext cx="728944" cy="731677"/>
          </a:xfrm>
          <a:custGeom>
            <a:avLst/>
            <a:gdLst/>
            <a:ahLst/>
            <a:cxnLst/>
            <a:rect l="l" t="t" r="r" b="b"/>
            <a:pathLst>
              <a:path w="1093416" h="1097516">
                <a:moveTo>
                  <a:pt x="0" y="0"/>
                </a:moveTo>
                <a:lnTo>
                  <a:pt x="1093416" y="0"/>
                </a:lnTo>
                <a:lnTo>
                  <a:pt x="1093416" y="1097516"/>
                </a:lnTo>
                <a:lnTo>
                  <a:pt x="0" y="1097516"/>
                </a:lnTo>
                <a:lnTo>
                  <a:pt x="0" y="0"/>
                </a:lnTo>
                <a:close/>
              </a:path>
            </a:pathLst>
          </a:custGeom>
          <a:blipFill>
            <a:blip r:embed="rId4"/>
            <a:stretch>
              <a:fillRect/>
            </a:stretch>
          </a:blipFill>
        </p:spPr>
        <p:txBody>
          <a:bodyPr/>
          <a:lstStyle/>
          <a:p>
            <a:endParaRPr lang="el-GR" sz="1200"/>
          </a:p>
        </p:txBody>
      </p:sp>
      <p:grpSp>
        <p:nvGrpSpPr>
          <p:cNvPr id="3" name="Group 3">
            <a:extLst>
              <a:ext uri="{FF2B5EF4-FFF2-40B4-BE49-F238E27FC236}">
                <a16:creationId xmlns:a16="http://schemas.microsoft.com/office/drawing/2014/main" id="{6B7C7AC3-99D4-FDA6-BA4B-B8D34E4F669A}"/>
              </a:ext>
            </a:extLst>
          </p:cNvPr>
          <p:cNvGrpSpPr>
            <a:grpSpLocks noChangeAspect="1"/>
          </p:cNvGrpSpPr>
          <p:nvPr/>
        </p:nvGrpSpPr>
        <p:grpSpPr>
          <a:xfrm>
            <a:off x="6064424" y="90816"/>
            <a:ext cx="8965486" cy="8702130"/>
            <a:chOff x="-23042" y="66269"/>
            <a:chExt cx="6542159" cy="6349987"/>
          </a:xfrm>
        </p:grpSpPr>
        <p:sp>
          <p:nvSpPr>
            <p:cNvPr id="4" name="Freeform 4">
              <a:extLst>
                <a:ext uri="{FF2B5EF4-FFF2-40B4-BE49-F238E27FC236}">
                  <a16:creationId xmlns:a16="http://schemas.microsoft.com/office/drawing/2014/main" id="{EBB58000-6927-9115-7D65-4EB5B171A6ED}"/>
                </a:ext>
              </a:extLst>
            </p:cNvPr>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5">
                <a:extLst>
                  <a:ext uri="{28A0092B-C50C-407E-A947-70E740481C1C}">
                    <a14:useLocalDpi xmlns:a14="http://schemas.microsoft.com/office/drawing/2010/main" val="0"/>
                  </a:ext>
                </a:extLst>
              </a:blip>
              <a:stretch>
                <a:fillRect/>
              </a:stretch>
            </a:blipFill>
          </p:spPr>
          <p:txBody>
            <a:bodyPr/>
            <a:lstStyle/>
            <a:p>
              <a:endParaRPr lang="en-US" sz="1200"/>
            </a:p>
          </p:txBody>
        </p:sp>
        <p:sp>
          <p:nvSpPr>
            <p:cNvPr id="6" name="Freeform 5">
              <a:extLst>
                <a:ext uri="{FF2B5EF4-FFF2-40B4-BE49-F238E27FC236}">
                  <a16:creationId xmlns:a16="http://schemas.microsoft.com/office/drawing/2014/main" id="{42D0267B-90C4-3618-798C-AB44FE7795D5}"/>
                </a:ext>
              </a:extLst>
            </p:cNvPr>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gradFill rotWithShape="1">
              <a:gsLst>
                <a:gs pos="0">
                  <a:srgbClr val="006600"/>
                </a:gs>
                <a:gs pos="100000">
                  <a:srgbClr val="3533CD">
                    <a:alpha val="100000"/>
                  </a:srgbClr>
                </a:gs>
              </a:gsLst>
              <a:lin ang="0"/>
            </a:gradFill>
          </p:spPr>
          <p:txBody>
            <a:bodyPr/>
            <a:lstStyle/>
            <a:p>
              <a:endParaRPr lang="el-GR" sz="1200"/>
            </a:p>
          </p:txBody>
        </p:sp>
      </p:grpSp>
      <p:sp>
        <p:nvSpPr>
          <p:cNvPr id="11" name="TextBox 8">
            <a:extLst>
              <a:ext uri="{FF2B5EF4-FFF2-40B4-BE49-F238E27FC236}">
                <a16:creationId xmlns:a16="http://schemas.microsoft.com/office/drawing/2014/main" id="{BA3B3E28-D3C7-4860-BC18-7EAE2FF99C91}"/>
              </a:ext>
            </a:extLst>
          </p:cNvPr>
          <p:cNvSpPr txBox="1"/>
          <p:nvPr/>
        </p:nvSpPr>
        <p:spPr>
          <a:xfrm>
            <a:off x="609601" y="874326"/>
            <a:ext cx="5255696" cy="5109347"/>
          </a:xfrm>
          <a:prstGeom prst="rect">
            <a:avLst/>
          </a:prstGeom>
        </p:spPr>
        <p:txBody>
          <a:bodyPr wrap="square" lIns="0" tIns="0" rIns="0" bIns="0" rtlCol="0" anchor="t">
            <a:spAutoFit/>
          </a:bodyPr>
          <a:lstStyle/>
          <a:p>
            <a:pPr marL="228611" indent="-228611">
              <a:lnSpc>
                <a:spcPct val="120000"/>
              </a:lnSpc>
              <a:spcBef>
                <a:spcPts val="600"/>
              </a:spcBef>
              <a:buFont typeface="Wingdings" pitchFamily="2" charset="2"/>
              <a:buChar char="Ø"/>
            </a:pPr>
            <a:r>
              <a:rPr lang="el-GR" dirty="0">
                <a:solidFill>
                  <a:srgbClr val="000000"/>
                </a:solidFill>
                <a:latin typeface="Arial" pitchFamily="34" charset="0"/>
                <a:cs typeface="Arial" pitchFamily="34" charset="0"/>
              </a:rPr>
              <a:t>Βελτίωση της διακυβέρνησης με τη δημιουργία </a:t>
            </a:r>
            <a:r>
              <a:rPr lang="en-US" dirty="0">
                <a:solidFill>
                  <a:srgbClr val="000000"/>
                </a:solidFill>
                <a:latin typeface="Arial" pitchFamily="34" charset="0"/>
                <a:cs typeface="Arial" pitchFamily="34" charset="0"/>
              </a:rPr>
              <a:t>DMMOs </a:t>
            </a:r>
            <a:r>
              <a:rPr lang="el-GR" dirty="0">
                <a:solidFill>
                  <a:srgbClr val="000000"/>
                </a:solidFill>
                <a:latin typeface="Arial" pitchFamily="34" charset="0"/>
                <a:cs typeface="Arial" pitchFamily="34" charset="0"/>
              </a:rPr>
              <a:t>και Παρατηρητηρίου Τουρισμού με τη συμμετοχή των εμπλεκόμενων στον τουρισμό – </a:t>
            </a:r>
            <a:r>
              <a:rPr lang="el-GR" dirty="0" err="1">
                <a:solidFill>
                  <a:srgbClr val="000000"/>
                </a:solidFill>
                <a:latin typeface="Arial" pitchFamily="34" charset="0"/>
                <a:cs typeface="Arial" pitchFamily="34" charset="0"/>
              </a:rPr>
              <a:t>Ετήσι</a:t>
            </a:r>
            <a:r>
              <a:rPr lang="fr-FR" dirty="0">
                <a:solidFill>
                  <a:srgbClr val="000000"/>
                </a:solidFill>
                <a:latin typeface="Arial" pitchFamily="34" charset="0"/>
                <a:cs typeface="Arial" pitchFamily="34" charset="0"/>
              </a:rPr>
              <a:t>o</a:t>
            </a:r>
            <a:r>
              <a:rPr lang="el-GR" dirty="0">
                <a:solidFill>
                  <a:srgbClr val="000000"/>
                </a:solidFill>
                <a:latin typeface="Arial" pitchFamily="34" charset="0"/>
                <a:cs typeface="Arial" pitchFamily="34" charset="0"/>
              </a:rPr>
              <a:t>ς απολογισμός/λογοδοσία &amp; σχεδιασμός με βάση δεδομένα – Μέτρηση ευημερίας κατοίκων και φέρουσας ικανότητας προορισμών</a:t>
            </a:r>
          </a:p>
          <a:p>
            <a:pPr marL="228611" indent="-228611">
              <a:lnSpc>
                <a:spcPct val="120000"/>
              </a:lnSpc>
              <a:spcBef>
                <a:spcPts val="600"/>
              </a:spcBef>
              <a:buFont typeface="Wingdings" pitchFamily="2" charset="2"/>
              <a:buChar char="Ø"/>
            </a:pPr>
            <a:r>
              <a:rPr lang="el-GR" dirty="0">
                <a:solidFill>
                  <a:srgbClr val="000000"/>
                </a:solidFill>
                <a:latin typeface="Arial" pitchFamily="34" charset="0"/>
                <a:cs typeface="Arial" pitchFamily="34" charset="0"/>
              </a:rPr>
              <a:t>Υποστήριξη των τουριστικών επιχειρήσεων για  ψηφιακή &amp; πράσινη μετάβαση – απόκτηση σημάτων οικολογικής ποιότητας </a:t>
            </a:r>
          </a:p>
          <a:p>
            <a:pPr marL="228611" indent="-228611">
              <a:lnSpc>
                <a:spcPct val="120000"/>
              </a:lnSpc>
              <a:spcBef>
                <a:spcPts val="600"/>
              </a:spcBef>
              <a:buFont typeface="Wingdings" pitchFamily="2" charset="2"/>
              <a:buChar char="Ø"/>
            </a:pPr>
            <a:r>
              <a:rPr lang="el-GR" dirty="0">
                <a:solidFill>
                  <a:srgbClr val="000000"/>
                </a:solidFill>
                <a:latin typeface="Arial" pitchFamily="34" charset="0"/>
                <a:cs typeface="Arial" pitchFamily="34" charset="0"/>
              </a:rPr>
              <a:t>Σχεδιασμός πράσινων υποδομών και αύξηση της κυκλικότητας στη χρήση των πόρων (ανάπτυξη δημόσιων βρυσών με πόσιμο νερό, μείωση χρήσης πλαστικών και υλικών μιας χρήσης, </a:t>
            </a:r>
            <a:r>
              <a:rPr lang="el-GR" dirty="0" err="1">
                <a:solidFill>
                  <a:srgbClr val="000000"/>
                </a:solidFill>
                <a:latin typeface="Arial" pitchFamily="34" charset="0"/>
                <a:cs typeface="Arial" pitchFamily="34" charset="0"/>
              </a:rPr>
              <a:t>επανάχρηση</a:t>
            </a:r>
            <a:r>
              <a:rPr lang="el-GR" dirty="0">
                <a:solidFill>
                  <a:srgbClr val="000000"/>
                </a:solidFill>
                <a:latin typeface="Arial" pitchFamily="34" charset="0"/>
                <a:cs typeface="Arial" pitchFamily="34" charset="0"/>
              </a:rPr>
              <a:t> υγρών αποβλήτων, μείωση των απορριμμάτων σε ΧΥΤΑ)</a:t>
            </a:r>
          </a:p>
        </p:txBody>
      </p:sp>
      <p:sp>
        <p:nvSpPr>
          <p:cNvPr id="14" name="TextBox 7"/>
          <p:cNvSpPr txBox="1"/>
          <p:nvPr/>
        </p:nvSpPr>
        <p:spPr>
          <a:xfrm>
            <a:off x="805562" y="341754"/>
            <a:ext cx="4228187" cy="491096"/>
          </a:xfrm>
          <a:prstGeom prst="rect">
            <a:avLst/>
          </a:prstGeom>
        </p:spPr>
        <p:txBody>
          <a:bodyPr lIns="0" tIns="0" rIns="0" bIns="0" rtlCol="0" anchor="t">
            <a:spAutoFit/>
          </a:bodyPr>
          <a:lstStyle/>
          <a:p>
            <a:pPr>
              <a:lnSpc>
                <a:spcPts val="4156"/>
              </a:lnSpc>
              <a:spcBef>
                <a:spcPct val="0"/>
              </a:spcBef>
            </a:pPr>
            <a:r>
              <a:rPr lang="el-GR" sz="3000" dirty="0">
                <a:solidFill>
                  <a:schemeClr val="accent6">
                    <a:lumMod val="50000"/>
                  </a:schemeClr>
                </a:solidFill>
                <a:latin typeface="Segoe UI Black" pitchFamily="34" charset="0"/>
                <a:ea typeface="Segoe UI Black" pitchFamily="34" charset="0"/>
              </a:rPr>
              <a:t>ΑΝΑΜΟΡΦΩΣΗ (1)</a:t>
            </a:r>
            <a:endParaRPr lang="en-US" sz="3000" dirty="0">
              <a:solidFill>
                <a:schemeClr val="accent6">
                  <a:lumMod val="50000"/>
                </a:schemeClr>
              </a:solidFill>
              <a:latin typeface="Segoe UI Black" pitchFamily="34" charset="0"/>
              <a:ea typeface="Segoe UI Black" pitchFamily="34" charset="0"/>
            </a:endParaRPr>
          </a:p>
        </p:txBody>
      </p:sp>
    </p:spTree>
    <p:extLst>
      <p:ext uri="{BB962C8B-B14F-4D97-AF65-F5344CB8AC3E}">
        <p14:creationId xmlns:p14="http://schemas.microsoft.com/office/powerpoint/2010/main" val="3659742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print">
              <a:extLst>
                <a:ext uri="{28A0092B-C50C-407E-A947-70E740481C1C}">
                  <a14:useLocalDpi xmlns:a14="http://schemas.microsoft.com/office/drawing/2010/main"/>
                </a:ext>
              </a:extLst>
            </a:blip>
            <a:stretch>
              <a:fillRect/>
            </a:stretch>
          </a:blipFill>
        </p:spPr>
        <p:txBody>
          <a:bodyPr/>
          <a:lstStyle/>
          <a:p>
            <a:endParaRPr lang="el-GR" sz="1200"/>
          </a:p>
        </p:txBody>
      </p:sp>
      <p:sp>
        <p:nvSpPr>
          <p:cNvPr id="5" name="Freeform 5"/>
          <p:cNvSpPr/>
          <p:nvPr/>
        </p:nvSpPr>
        <p:spPr>
          <a:xfrm>
            <a:off x="6196093" y="90816"/>
            <a:ext cx="8702148" cy="8702130"/>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008000"/>
          </a:solidFill>
        </p:spPr>
        <p:txBody>
          <a:bodyPr/>
          <a:lstStyle/>
          <a:p>
            <a:endParaRPr lang="el-GR" sz="1200"/>
          </a:p>
        </p:txBody>
      </p:sp>
      <p:sp>
        <p:nvSpPr>
          <p:cNvPr id="12" name="Freeform 3"/>
          <p:cNvSpPr/>
          <p:nvPr/>
        </p:nvSpPr>
        <p:spPr>
          <a:xfrm>
            <a:off x="609601" y="5929516"/>
            <a:ext cx="2627848" cy="459408"/>
          </a:xfrm>
          <a:custGeom>
            <a:avLst/>
            <a:gdLst/>
            <a:ahLst/>
            <a:cxnLst/>
            <a:rect l="l" t="t" r="r" b="b"/>
            <a:pathLst>
              <a:path w="4464541" h="915250">
                <a:moveTo>
                  <a:pt x="0" y="0"/>
                </a:moveTo>
                <a:lnTo>
                  <a:pt x="4464541" y="0"/>
                </a:lnTo>
                <a:lnTo>
                  <a:pt x="4464541" y="915251"/>
                </a:lnTo>
                <a:lnTo>
                  <a:pt x="0" y="915251"/>
                </a:lnTo>
                <a:lnTo>
                  <a:pt x="0" y="0"/>
                </a:lnTo>
                <a:close/>
              </a:path>
            </a:pathLst>
          </a:custGeom>
          <a:blipFill>
            <a:blip r:embed="rId3"/>
            <a:stretch>
              <a:fillRect/>
            </a:stretch>
          </a:blipFill>
        </p:spPr>
        <p:txBody>
          <a:bodyPr/>
          <a:lstStyle/>
          <a:p>
            <a:endParaRPr lang="el-GR" sz="1200"/>
          </a:p>
        </p:txBody>
      </p:sp>
      <p:sp>
        <p:nvSpPr>
          <p:cNvPr id="13" name="Freeform 13"/>
          <p:cNvSpPr/>
          <p:nvPr/>
        </p:nvSpPr>
        <p:spPr>
          <a:xfrm>
            <a:off x="12039600" y="5929516"/>
            <a:ext cx="728944" cy="731677"/>
          </a:xfrm>
          <a:custGeom>
            <a:avLst/>
            <a:gdLst/>
            <a:ahLst/>
            <a:cxnLst/>
            <a:rect l="l" t="t" r="r" b="b"/>
            <a:pathLst>
              <a:path w="1093416" h="1097516">
                <a:moveTo>
                  <a:pt x="0" y="0"/>
                </a:moveTo>
                <a:lnTo>
                  <a:pt x="1093416" y="0"/>
                </a:lnTo>
                <a:lnTo>
                  <a:pt x="1093416" y="1097516"/>
                </a:lnTo>
                <a:lnTo>
                  <a:pt x="0" y="1097516"/>
                </a:lnTo>
                <a:lnTo>
                  <a:pt x="0" y="0"/>
                </a:lnTo>
                <a:close/>
              </a:path>
            </a:pathLst>
          </a:custGeom>
          <a:blipFill>
            <a:blip r:embed="rId4"/>
            <a:stretch>
              <a:fillRect/>
            </a:stretch>
          </a:blipFill>
        </p:spPr>
        <p:txBody>
          <a:bodyPr/>
          <a:lstStyle/>
          <a:p>
            <a:endParaRPr lang="el-GR" sz="1200"/>
          </a:p>
        </p:txBody>
      </p:sp>
      <p:grpSp>
        <p:nvGrpSpPr>
          <p:cNvPr id="3" name="Group 3">
            <a:extLst>
              <a:ext uri="{FF2B5EF4-FFF2-40B4-BE49-F238E27FC236}">
                <a16:creationId xmlns:a16="http://schemas.microsoft.com/office/drawing/2014/main" id="{6B7C7AC3-99D4-FDA6-BA4B-B8D34E4F669A}"/>
              </a:ext>
            </a:extLst>
          </p:cNvPr>
          <p:cNvGrpSpPr>
            <a:grpSpLocks noChangeAspect="1"/>
          </p:cNvGrpSpPr>
          <p:nvPr/>
        </p:nvGrpSpPr>
        <p:grpSpPr>
          <a:xfrm>
            <a:off x="6064424" y="90816"/>
            <a:ext cx="8965486" cy="8702130"/>
            <a:chOff x="-23042" y="66269"/>
            <a:chExt cx="6542159" cy="6349987"/>
          </a:xfrm>
        </p:grpSpPr>
        <p:sp>
          <p:nvSpPr>
            <p:cNvPr id="4" name="Freeform 4">
              <a:extLst>
                <a:ext uri="{FF2B5EF4-FFF2-40B4-BE49-F238E27FC236}">
                  <a16:creationId xmlns:a16="http://schemas.microsoft.com/office/drawing/2014/main" id="{EBB58000-6927-9115-7D65-4EB5B171A6ED}"/>
                </a:ext>
              </a:extLst>
            </p:cNvPr>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5">
                <a:extLst>
                  <a:ext uri="{28A0092B-C50C-407E-A947-70E740481C1C}">
                    <a14:useLocalDpi xmlns:a14="http://schemas.microsoft.com/office/drawing/2010/main" val="0"/>
                  </a:ext>
                </a:extLst>
              </a:blip>
              <a:stretch>
                <a:fillRect/>
              </a:stretch>
            </a:blipFill>
          </p:spPr>
          <p:txBody>
            <a:bodyPr/>
            <a:lstStyle/>
            <a:p>
              <a:endParaRPr lang="en-US" sz="1200"/>
            </a:p>
          </p:txBody>
        </p:sp>
        <p:sp>
          <p:nvSpPr>
            <p:cNvPr id="6" name="Freeform 5">
              <a:extLst>
                <a:ext uri="{FF2B5EF4-FFF2-40B4-BE49-F238E27FC236}">
                  <a16:creationId xmlns:a16="http://schemas.microsoft.com/office/drawing/2014/main" id="{42D0267B-90C4-3618-798C-AB44FE7795D5}"/>
                </a:ext>
              </a:extLst>
            </p:cNvPr>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gradFill rotWithShape="1">
              <a:gsLst>
                <a:gs pos="0">
                  <a:srgbClr val="006600"/>
                </a:gs>
                <a:gs pos="100000">
                  <a:srgbClr val="3533CD">
                    <a:alpha val="100000"/>
                  </a:srgbClr>
                </a:gs>
              </a:gsLst>
              <a:lin ang="0"/>
            </a:gradFill>
          </p:spPr>
          <p:txBody>
            <a:bodyPr/>
            <a:lstStyle/>
            <a:p>
              <a:endParaRPr lang="el-GR" sz="1200"/>
            </a:p>
          </p:txBody>
        </p:sp>
      </p:grpSp>
      <p:sp>
        <p:nvSpPr>
          <p:cNvPr id="11" name="TextBox 8">
            <a:extLst>
              <a:ext uri="{FF2B5EF4-FFF2-40B4-BE49-F238E27FC236}">
                <a16:creationId xmlns:a16="http://schemas.microsoft.com/office/drawing/2014/main" id="{BA3B3E28-D3C7-4860-BC18-7EAE2FF99C91}"/>
              </a:ext>
            </a:extLst>
          </p:cNvPr>
          <p:cNvSpPr txBox="1"/>
          <p:nvPr/>
        </p:nvSpPr>
        <p:spPr>
          <a:xfrm>
            <a:off x="677060" y="1068680"/>
            <a:ext cx="5255696" cy="4752327"/>
          </a:xfrm>
          <a:prstGeom prst="rect">
            <a:avLst/>
          </a:prstGeom>
        </p:spPr>
        <p:txBody>
          <a:bodyPr wrap="square" lIns="0" tIns="0" rIns="0" bIns="0" rtlCol="0" anchor="t">
            <a:spAutoFit/>
          </a:bodyPr>
          <a:lstStyle/>
          <a:p>
            <a:pPr marL="228611" indent="-228611">
              <a:lnSpc>
                <a:spcPct val="120000"/>
              </a:lnSpc>
              <a:spcBef>
                <a:spcPts val="600"/>
              </a:spcBef>
              <a:buFont typeface="Wingdings" pitchFamily="2" charset="2"/>
              <a:buChar char="Ø"/>
            </a:pPr>
            <a:r>
              <a:rPr lang="el-GR" dirty="0">
                <a:solidFill>
                  <a:srgbClr val="000000"/>
                </a:solidFill>
                <a:latin typeface="Arial" pitchFamily="34" charset="0"/>
                <a:cs typeface="Arial" pitchFamily="34" charset="0"/>
              </a:rPr>
              <a:t>Βελτίωση της </a:t>
            </a:r>
            <a:r>
              <a:rPr lang="el-GR" dirty="0" err="1">
                <a:solidFill>
                  <a:srgbClr val="000000"/>
                </a:solidFill>
                <a:latin typeface="Arial" pitchFamily="34" charset="0"/>
                <a:cs typeface="Arial" pitchFamily="34" charset="0"/>
              </a:rPr>
              <a:t>προσπελασιμότητας</a:t>
            </a:r>
            <a:r>
              <a:rPr lang="el-GR" dirty="0">
                <a:solidFill>
                  <a:srgbClr val="000000"/>
                </a:solidFill>
                <a:latin typeface="Arial" pitchFamily="34" charset="0"/>
                <a:cs typeface="Arial" pitchFamily="34" charset="0"/>
              </a:rPr>
              <a:t> των προορισμών </a:t>
            </a:r>
          </a:p>
          <a:p>
            <a:pPr marL="228611" indent="-228611">
              <a:lnSpc>
                <a:spcPct val="120000"/>
              </a:lnSpc>
              <a:spcBef>
                <a:spcPts val="600"/>
              </a:spcBef>
              <a:buFont typeface="Wingdings" pitchFamily="2" charset="2"/>
              <a:buChar char="Ø"/>
            </a:pPr>
            <a:r>
              <a:rPr lang="el-GR" dirty="0">
                <a:solidFill>
                  <a:srgbClr val="000000"/>
                </a:solidFill>
                <a:latin typeface="Arial" pitchFamily="34" charset="0"/>
                <a:cs typeface="Arial" pitchFamily="34" charset="0"/>
              </a:rPr>
              <a:t>Κατασκευή ανθεκτικών υποδομών και </a:t>
            </a:r>
            <a:r>
              <a:rPr lang="el-GR" dirty="0" err="1">
                <a:solidFill>
                  <a:srgbClr val="000000"/>
                </a:solidFill>
                <a:latin typeface="Arial" pitchFamily="34" charset="0"/>
                <a:cs typeface="Arial" pitchFamily="34" charset="0"/>
              </a:rPr>
              <a:t>ανωδομών</a:t>
            </a:r>
            <a:r>
              <a:rPr lang="el-GR" dirty="0">
                <a:solidFill>
                  <a:srgbClr val="000000"/>
                </a:solidFill>
                <a:latin typeface="Arial" pitchFamily="34" charset="0"/>
                <a:cs typeface="Arial" pitchFamily="34" charset="0"/>
              </a:rPr>
              <a:t> – εγκαταστάσεων</a:t>
            </a:r>
          </a:p>
          <a:p>
            <a:pPr marL="228611" indent="-228611">
              <a:lnSpc>
                <a:spcPct val="120000"/>
              </a:lnSpc>
              <a:spcBef>
                <a:spcPts val="600"/>
              </a:spcBef>
              <a:buFont typeface="Wingdings" pitchFamily="2" charset="2"/>
              <a:buChar char="Ø"/>
            </a:pPr>
            <a:r>
              <a:rPr lang="el-GR" dirty="0">
                <a:solidFill>
                  <a:srgbClr val="000000"/>
                </a:solidFill>
                <a:latin typeface="Arial" pitchFamily="34" charset="0"/>
                <a:cs typeface="Arial" pitchFamily="34" charset="0"/>
              </a:rPr>
              <a:t>Υποστήριξη προορισμών για προσαρμογή στις νέες ανάγκες</a:t>
            </a:r>
          </a:p>
          <a:p>
            <a:pPr marL="228611" indent="-228611">
              <a:lnSpc>
                <a:spcPct val="120000"/>
              </a:lnSpc>
              <a:spcBef>
                <a:spcPts val="600"/>
              </a:spcBef>
              <a:buFont typeface="Wingdings" pitchFamily="2" charset="2"/>
              <a:buChar char="Ø"/>
            </a:pPr>
            <a:r>
              <a:rPr lang="el-GR" dirty="0">
                <a:solidFill>
                  <a:srgbClr val="000000"/>
                </a:solidFill>
                <a:latin typeface="Arial" pitchFamily="34" charset="0"/>
                <a:cs typeface="Arial" pitchFamily="34" charset="0"/>
              </a:rPr>
              <a:t>Εκπαίδευση &amp; διαρκή επιμόρφωση εργοδοτών και εργαζομένων </a:t>
            </a:r>
          </a:p>
          <a:p>
            <a:pPr marL="228611" indent="-228611">
              <a:lnSpc>
                <a:spcPct val="120000"/>
              </a:lnSpc>
              <a:spcBef>
                <a:spcPts val="600"/>
              </a:spcBef>
              <a:buFont typeface="Wingdings" pitchFamily="2" charset="2"/>
              <a:buChar char="Ø"/>
            </a:pPr>
            <a:r>
              <a:rPr lang="el-GR" dirty="0">
                <a:solidFill>
                  <a:srgbClr val="000000"/>
                </a:solidFill>
                <a:latin typeface="Arial" pitchFamily="34" charset="0"/>
                <a:cs typeface="Arial" pitchFamily="34" charset="0"/>
              </a:rPr>
              <a:t>Επιμήκυνση τουριστικής περιόδου</a:t>
            </a:r>
          </a:p>
          <a:p>
            <a:pPr marL="228611" indent="-228611">
              <a:lnSpc>
                <a:spcPct val="120000"/>
              </a:lnSpc>
              <a:spcBef>
                <a:spcPts val="600"/>
              </a:spcBef>
              <a:buFont typeface="Wingdings" pitchFamily="2" charset="2"/>
              <a:buChar char="Ø"/>
            </a:pPr>
            <a:r>
              <a:rPr lang="el-GR" dirty="0">
                <a:solidFill>
                  <a:srgbClr val="000000"/>
                </a:solidFill>
                <a:latin typeface="Arial" pitchFamily="34" charset="0"/>
                <a:cs typeface="Arial" pitchFamily="34" charset="0"/>
              </a:rPr>
              <a:t>Μείωση αποτυπώματος θαλάσσιου τουρισμού</a:t>
            </a:r>
          </a:p>
          <a:p>
            <a:pPr marL="228611" indent="-228611">
              <a:lnSpc>
                <a:spcPct val="120000"/>
              </a:lnSpc>
              <a:spcBef>
                <a:spcPts val="600"/>
              </a:spcBef>
              <a:buFont typeface="Wingdings" pitchFamily="2" charset="2"/>
              <a:buChar char="Ø"/>
            </a:pPr>
            <a:r>
              <a:rPr lang="el-GR" dirty="0">
                <a:solidFill>
                  <a:srgbClr val="000000"/>
                </a:solidFill>
                <a:latin typeface="Arial" pitchFamily="34" charset="0"/>
                <a:cs typeface="Arial" pitchFamily="34" charset="0"/>
              </a:rPr>
              <a:t>Αυστηρή τήρηση της νομοθεσίας σε όλα τα επίπεδα (δόμηση, εργατική νομοθεσία, κατάληψη δημόσιων χώρων, ηχορύπανση κλπ)</a:t>
            </a:r>
          </a:p>
        </p:txBody>
      </p:sp>
      <p:sp>
        <p:nvSpPr>
          <p:cNvPr id="14" name="TextBox 7"/>
          <p:cNvSpPr txBox="1"/>
          <p:nvPr/>
        </p:nvSpPr>
        <p:spPr>
          <a:xfrm>
            <a:off x="765805" y="469076"/>
            <a:ext cx="4228187" cy="491096"/>
          </a:xfrm>
          <a:prstGeom prst="rect">
            <a:avLst/>
          </a:prstGeom>
        </p:spPr>
        <p:txBody>
          <a:bodyPr lIns="0" tIns="0" rIns="0" bIns="0" rtlCol="0" anchor="t">
            <a:spAutoFit/>
          </a:bodyPr>
          <a:lstStyle/>
          <a:p>
            <a:pPr>
              <a:lnSpc>
                <a:spcPts val="4156"/>
              </a:lnSpc>
              <a:spcBef>
                <a:spcPct val="0"/>
              </a:spcBef>
            </a:pPr>
            <a:r>
              <a:rPr lang="el-GR" sz="3000" dirty="0">
                <a:solidFill>
                  <a:schemeClr val="accent6">
                    <a:lumMod val="50000"/>
                  </a:schemeClr>
                </a:solidFill>
                <a:latin typeface="Segoe UI Black" pitchFamily="34" charset="0"/>
                <a:ea typeface="Segoe UI Black" pitchFamily="34" charset="0"/>
              </a:rPr>
              <a:t>ΑΝΑΜΟΡΦΩΣΗ (2)</a:t>
            </a:r>
            <a:endParaRPr lang="en-US" sz="3000" dirty="0">
              <a:solidFill>
                <a:schemeClr val="accent6">
                  <a:lumMod val="50000"/>
                </a:schemeClr>
              </a:solidFill>
              <a:latin typeface="Segoe UI Black" pitchFamily="34" charset="0"/>
              <a:ea typeface="Segoe UI Black" pitchFamily="34" charset="0"/>
            </a:endParaRPr>
          </a:p>
        </p:txBody>
      </p:sp>
    </p:spTree>
    <p:extLst>
      <p:ext uri="{BB962C8B-B14F-4D97-AF65-F5344CB8AC3E}">
        <p14:creationId xmlns:p14="http://schemas.microsoft.com/office/powerpoint/2010/main" val="1823663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print">
              <a:extLst>
                <a:ext uri="{28A0092B-C50C-407E-A947-70E740481C1C}">
                  <a14:useLocalDpi xmlns:a14="http://schemas.microsoft.com/office/drawing/2010/main"/>
                </a:ext>
              </a:extLst>
            </a:blip>
            <a:stretch>
              <a:fillRect/>
            </a:stretch>
          </a:blipFill>
        </p:spPr>
        <p:txBody>
          <a:bodyPr/>
          <a:lstStyle/>
          <a:p>
            <a:endParaRPr lang="el-GR" sz="1200"/>
          </a:p>
        </p:txBody>
      </p:sp>
      <p:sp>
        <p:nvSpPr>
          <p:cNvPr id="5" name="Freeform 5"/>
          <p:cNvSpPr/>
          <p:nvPr/>
        </p:nvSpPr>
        <p:spPr>
          <a:xfrm>
            <a:off x="6196093" y="90816"/>
            <a:ext cx="8702148" cy="8702130"/>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chemeClr val="accent6">
              <a:lumMod val="75000"/>
            </a:schemeClr>
          </a:solidFill>
        </p:spPr>
        <p:txBody>
          <a:bodyPr/>
          <a:lstStyle/>
          <a:p>
            <a:endParaRPr lang="el-GR" sz="1200"/>
          </a:p>
        </p:txBody>
      </p:sp>
      <p:sp>
        <p:nvSpPr>
          <p:cNvPr id="12" name="Freeform 3"/>
          <p:cNvSpPr/>
          <p:nvPr/>
        </p:nvSpPr>
        <p:spPr>
          <a:xfrm>
            <a:off x="5475345" y="366475"/>
            <a:ext cx="2717576" cy="501542"/>
          </a:xfrm>
          <a:custGeom>
            <a:avLst/>
            <a:gdLst/>
            <a:ahLst/>
            <a:cxnLst/>
            <a:rect l="l" t="t" r="r" b="b"/>
            <a:pathLst>
              <a:path w="4464541" h="915250">
                <a:moveTo>
                  <a:pt x="0" y="0"/>
                </a:moveTo>
                <a:lnTo>
                  <a:pt x="4464541" y="0"/>
                </a:lnTo>
                <a:lnTo>
                  <a:pt x="4464541" y="915251"/>
                </a:lnTo>
                <a:lnTo>
                  <a:pt x="0" y="915251"/>
                </a:lnTo>
                <a:lnTo>
                  <a:pt x="0" y="0"/>
                </a:lnTo>
                <a:close/>
              </a:path>
            </a:pathLst>
          </a:custGeom>
          <a:blipFill>
            <a:blip r:embed="rId3"/>
            <a:stretch>
              <a:fillRect/>
            </a:stretch>
          </a:blipFill>
        </p:spPr>
        <p:txBody>
          <a:bodyPr/>
          <a:lstStyle/>
          <a:p>
            <a:endParaRPr lang="el-GR" sz="1200"/>
          </a:p>
        </p:txBody>
      </p:sp>
      <p:sp>
        <p:nvSpPr>
          <p:cNvPr id="13" name="Freeform 13"/>
          <p:cNvSpPr/>
          <p:nvPr/>
        </p:nvSpPr>
        <p:spPr>
          <a:xfrm>
            <a:off x="12039600" y="5929516"/>
            <a:ext cx="728944" cy="731677"/>
          </a:xfrm>
          <a:custGeom>
            <a:avLst/>
            <a:gdLst/>
            <a:ahLst/>
            <a:cxnLst/>
            <a:rect l="l" t="t" r="r" b="b"/>
            <a:pathLst>
              <a:path w="1093416" h="1097516">
                <a:moveTo>
                  <a:pt x="0" y="0"/>
                </a:moveTo>
                <a:lnTo>
                  <a:pt x="1093416" y="0"/>
                </a:lnTo>
                <a:lnTo>
                  <a:pt x="1093416" y="1097516"/>
                </a:lnTo>
                <a:lnTo>
                  <a:pt x="0" y="1097516"/>
                </a:lnTo>
                <a:lnTo>
                  <a:pt x="0" y="0"/>
                </a:lnTo>
                <a:close/>
              </a:path>
            </a:pathLst>
          </a:custGeom>
          <a:blipFill>
            <a:blip r:embed="rId4"/>
            <a:stretch>
              <a:fillRect/>
            </a:stretch>
          </a:blipFill>
        </p:spPr>
        <p:txBody>
          <a:bodyPr/>
          <a:lstStyle/>
          <a:p>
            <a:endParaRPr lang="el-GR" sz="1200"/>
          </a:p>
        </p:txBody>
      </p:sp>
      <p:grpSp>
        <p:nvGrpSpPr>
          <p:cNvPr id="3" name="Group 3">
            <a:extLst>
              <a:ext uri="{FF2B5EF4-FFF2-40B4-BE49-F238E27FC236}">
                <a16:creationId xmlns:a16="http://schemas.microsoft.com/office/drawing/2014/main" id="{104CFC2E-D064-FF56-B062-624D1BA78C8E}"/>
              </a:ext>
            </a:extLst>
          </p:cNvPr>
          <p:cNvGrpSpPr>
            <a:grpSpLocks noChangeAspect="1"/>
          </p:cNvGrpSpPr>
          <p:nvPr/>
        </p:nvGrpSpPr>
        <p:grpSpPr>
          <a:xfrm>
            <a:off x="6096000" y="90816"/>
            <a:ext cx="8965488" cy="8702130"/>
            <a:chOff x="0" y="66269"/>
            <a:chExt cx="6542159" cy="6349987"/>
          </a:xfrm>
        </p:grpSpPr>
        <p:sp>
          <p:nvSpPr>
            <p:cNvPr id="4" name="Freeform 4">
              <a:extLst>
                <a:ext uri="{FF2B5EF4-FFF2-40B4-BE49-F238E27FC236}">
                  <a16:creationId xmlns:a16="http://schemas.microsoft.com/office/drawing/2014/main" id="{02A56907-F979-B0F9-9DC4-A05E55C7C72D}"/>
                </a:ext>
              </a:extLst>
            </p:cNvPr>
            <p:cNvSpPr/>
            <p:nvPr/>
          </p:nvSpPr>
          <p:spPr>
            <a:xfrm flipH="1">
              <a:off x="0" y="119141"/>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dpi="0" rotWithShape="1">
              <a:blip r:embed="rId5">
                <a:extLst>
                  <a:ext uri="{28A0092B-C50C-407E-A947-70E740481C1C}">
                    <a14:useLocalDpi xmlns:a14="http://schemas.microsoft.com/office/drawing/2010/main" val="0"/>
                  </a:ext>
                </a:extLst>
              </a:blip>
              <a:srcRect/>
              <a:stretch>
                <a:fillRect/>
              </a:stretch>
            </a:blipFill>
          </p:spPr>
          <p:txBody>
            <a:bodyPr/>
            <a:lstStyle/>
            <a:p>
              <a:endParaRPr lang="el-GR" sz="1200"/>
            </a:p>
          </p:txBody>
        </p:sp>
        <p:sp>
          <p:nvSpPr>
            <p:cNvPr id="6" name="Freeform 5">
              <a:extLst>
                <a:ext uri="{FF2B5EF4-FFF2-40B4-BE49-F238E27FC236}">
                  <a16:creationId xmlns:a16="http://schemas.microsoft.com/office/drawing/2014/main" id="{C0CC4A4D-3B80-D263-D456-BB87AD24C4F4}"/>
                </a:ext>
              </a:extLst>
            </p:cNvPr>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E3A11D"/>
            </a:solidFill>
          </p:spPr>
          <p:txBody>
            <a:bodyPr/>
            <a:lstStyle/>
            <a:p>
              <a:endParaRPr lang="el-GR" sz="1200"/>
            </a:p>
          </p:txBody>
        </p:sp>
      </p:grpSp>
      <p:sp>
        <p:nvSpPr>
          <p:cNvPr id="11" name="TextBox 8">
            <a:extLst>
              <a:ext uri="{FF2B5EF4-FFF2-40B4-BE49-F238E27FC236}">
                <a16:creationId xmlns:a16="http://schemas.microsoft.com/office/drawing/2014/main" id="{275312A4-EB16-1AA1-C23D-FDE9BEE549AD}"/>
              </a:ext>
            </a:extLst>
          </p:cNvPr>
          <p:cNvSpPr txBox="1"/>
          <p:nvPr/>
        </p:nvSpPr>
        <p:spPr>
          <a:xfrm>
            <a:off x="165652" y="1348559"/>
            <a:ext cx="5806270" cy="5518690"/>
          </a:xfrm>
          <a:prstGeom prst="rect">
            <a:avLst/>
          </a:prstGeom>
        </p:spPr>
        <p:txBody>
          <a:bodyPr wrap="square" lIns="0" tIns="0" rIns="0" bIns="0" rtlCol="0" anchor="t">
            <a:spAutoFit/>
          </a:bodyPr>
          <a:lstStyle/>
          <a:p>
            <a:pPr marL="171450" indent="-171450">
              <a:lnSpc>
                <a:spcPct val="120000"/>
              </a:lnSpc>
              <a:spcBef>
                <a:spcPts val="600"/>
              </a:spcBef>
              <a:buFont typeface="Wingdings" pitchFamily="2" charset="2"/>
              <a:buChar char="Ø"/>
            </a:pPr>
            <a:r>
              <a:rPr lang="el-GR" dirty="0">
                <a:solidFill>
                  <a:srgbClr val="000000"/>
                </a:solidFill>
                <a:latin typeface="Arial" pitchFamily="34" charset="0"/>
                <a:cs typeface="Arial" pitchFamily="34" charset="0"/>
              </a:rPr>
              <a:t>Μέτρηση των αποτελεσμάτων και των επιπτώσεων του τουρισμού σε σχέση με </a:t>
            </a:r>
            <a:r>
              <a:rPr lang="el-GR" dirty="0" err="1">
                <a:solidFill>
                  <a:srgbClr val="000000"/>
                </a:solidFill>
                <a:latin typeface="Arial" pitchFamily="34" charset="0"/>
                <a:cs typeface="Arial" pitchFamily="34" charset="0"/>
              </a:rPr>
              <a:t>υπερτουρισμό</a:t>
            </a:r>
            <a:r>
              <a:rPr lang="el-GR" dirty="0">
                <a:solidFill>
                  <a:srgbClr val="000000"/>
                </a:solidFill>
                <a:latin typeface="Arial" pitchFamily="34" charset="0"/>
                <a:cs typeface="Arial" pitchFamily="34" charset="0"/>
              </a:rPr>
              <a:t> και υπέρβαση φέρουσας ικανότητας και επανασχεδιασμό τουρισμού  - Συμμετοχικός σχεδιασμός</a:t>
            </a:r>
          </a:p>
          <a:p>
            <a:pPr marL="171450" indent="-171450">
              <a:lnSpc>
                <a:spcPct val="120000"/>
              </a:lnSpc>
              <a:spcBef>
                <a:spcPts val="600"/>
              </a:spcBef>
              <a:buFont typeface="Wingdings" pitchFamily="2" charset="2"/>
              <a:buChar char="Ø"/>
            </a:pPr>
            <a:r>
              <a:rPr lang="el-GR" dirty="0">
                <a:solidFill>
                  <a:srgbClr val="000000"/>
                </a:solidFill>
                <a:latin typeface="Arial" pitchFamily="34" charset="0"/>
                <a:cs typeface="Arial" pitchFamily="34" charset="0"/>
              </a:rPr>
              <a:t>Κατάργηση χρηματοδοτήσεων νέων μονάδων – αναβάθμιση υπαρχουσών και </a:t>
            </a:r>
            <a:r>
              <a:rPr lang="el-GR" dirty="0" err="1">
                <a:solidFill>
                  <a:srgbClr val="000000"/>
                </a:solidFill>
                <a:latin typeface="Arial" pitchFamily="34" charset="0"/>
                <a:cs typeface="Arial" pitchFamily="34" charset="0"/>
              </a:rPr>
              <a:t>επανάχρηση</a:t>
            </a:r>
            <a:r>
              <a:rPr lang="el-GR" dirty="0">
                <a:solidFill>
                  <a:srgbClr val="000000"/>
                </a:solidFill>
                <a:latin typeface="Arial" pitchFamily="34" charset="0"/>
                <a:cs typeface="Arial" pitchFamily="34" charset="0"/>
              </a:rPr>
              <a:t> κτιρίων – Κατάργηση της εκτός οικισμού δόμησης – Κατάργηση των οργανωμένων υποδοχέων τουριστικών επενδύσεων</a:t>
            </a:r>
          </a:p>
          <a:p>
            <a:pPr marL="171450" indent="-171450">
              <a:lnSpc>
                <a:spcPct val="120000"/>
              </a:lnSpc>
              <a:spcBef>
                <a:spcPts val="600"/>
              </a:spcBef>
              <a:buFont typeface="Wingdings" pitchFamily="2" charset="2"/>
              <a:buChar char="Ø"/>
            </a:pPr>
            <a:r>
              <a:rPr lang="el-GR" dirty="0">
                <a:solidFill>
                  <a:srgbClr val="000000"/>
                </a:solidFill>
                <a:latin typeface="Arial" pitchFamily="34" charset="0"/>
                <a:cs typeface="Arial" pitchFamily="34" charset="0"/>
              </a:rPr>
              <a:t>Μείωση της εποχικότητας και βελτίωση της πληρότητας των μονάδων</a:t>
            </a:r>
          </a:p>
          <a:p>
            <a:pPr marL="171450" indent="-171450">
              <a:lnSpc>
                <a:spcPct val="120000"/>
              </a:lnSpc>
              <a:spcBef>
                <a:spcPts val="600"/>
              </a:spcBef>
              <a:buFont typeface="Wingdings" pitchFamily="2" charset="2"/>
              <a:buChar char="Ø"/>
            </a:pPr>
            <a:r>
              <a:rPr lang="el-GR" dirty="0">
                <a:solidFill>
                  <a:srgbClr val="000000"/>
                </a:solidFill>
                <a:latin typeface="Arial" pitchFamily="34" charset="0"/>
                <a:cs typeface="Arial" pitchFamily="34" charset="0"/>
              </a:rPr>
              <a:t>Ανάδειξη ταυτότητας του κάθε προορισμού με συντήρηση &amp; αξιοποίηση του πολιτιστικού, φυσικού και παραγωγικού κεφαλαίου - Διαφοροποίηση του τουριστικού προϊόντος με τουρισμό εμπειρίας με στόχο την ευεξία των επισκεπτών</a:t>
            </a:r>
            <a:endParaRPr lang="el-GR" sz="2000" dirty="0">
              <a:solidFill>
                <a:srgbClr val="000000"/>
              </a:solidFill>
              <a:latin typeface="Arial" pitchFamily="34" charset="0"/>
              <a:cs typeface="Arial" pitchFamily="34" charset="0"/>
            </a:endParaRPr>
          </a:p>
        </p:txBody>
      </p:sp>
      <p:sp>
        <p:nvSpPr>
          <p:cNvPr id="14" name="TextBox 7"/>
          <p:cNvSpPr txBox="1"/>
          <p:nvPr/>
        </p:nvSpPr>
        <p:spPr>
          <a:xfrm>
            <a:off x="685799" y="728679"/>
            <a:ext cx="4228187" cy="491096"/>
          </a:xfrm>
          <a:prstGeom prst="rect">
            <a:avLst/>
          </a:prstGeom>
          <a:noFill/>
        </p:spPr>
        <p:txBody>
          <a:bodyPr lIns="0" tIns="0" rIns="0" bIns="0" rtlCol="0" anchor="t">
            <a:spAutoFit/>
          </a:bodyPr>
          <a:lstStyle/>
          <a:p>
            <a:pPr>
              <a:lnSpc>
                <a:spcPts val="4156"/>
              </a:lnSpc>
              <a:spcBef>
                <a:spcPct val="0"/>
              </a:spcBef>
            </a:pPr>
            <a:r>
              <a:rPr lang="el-GR" sz="3000" dirty="0">
                <a:solidFill>
                  <a:srgbClr val="E3A11D"/>
                </a:solidFill>
                <a:latin typeface="Segoe UI Black" pitchFamily="34" charset="0"/>
                <a:ea typeface="Segoe UI Black" pitchFamily="34" charset="0"/>
              </a:rPr>
              <a:t>ΤΡΟΠΟΠΟΙΗΣΗ (1)</a:t>
            </a:r>
            <a:endParaRPr lang="en-US" sz="3000" dirty="0">
              <a:solidFill>
                <a:srgbClr val="E3A11D"/>
              </a:solidFill>
              <a:latin typeface="Segoe UI Black" pitchFamily="34" charset="0"/>
              <a:ea typeface="Segoe UI Black" pitchFamily="34" charset="0"/>
            </a:endParaRPr>
          </a:p>
        </p:txBody>
      </p:sp>
      <p:sp>
        <p:nvSpPr>
          <p:cNvPr id="15" name="Freeform 13"/>
          <p:cNvSpPr/>
          <p:nvPr/>
        </p:nvSpPr>
        <p:spPr>
          <a:xfrm>
            <a:off x="11055831" y="5850519"/>
            <a:ext cx="728944" cy="731677"/>
          </a:xfrm>
          <a:custGeom>
            <a:avLst/>
            <a:gdLst/>
            <a:ahLst/>
            <a:cxnLst/>
            <a:rect l="l" t="t" r="r" b="b"/>
            <a:pathLst>
              <a:path w="1093416" h="1097516">
                <a:moveTo>
                  <a:pt x="0" y="0"/>
                </a:moveTo>
                <a:lnTo>
                  <a:pt x="1093416" y="0"/>
                </a:lnTo>
                <a:lnTo>
                  <a:pt x="1093416" y="1097516"/>
                </a:lnTo>
                <a:lnTo>
                  <a:pt x="0" y="1097516"/>
                </a:lnTo>
                <a:lnTo>
                  <a:pt x="0" y="0"/>
                </a:lnTo>
                <a:close/>
              </a:path>
            </a:pathLst>
          </a:custGeom>
          <a:blipFill>
            <a:blip r:embed="rId4"/>
            <a:stretch>
              <a:fillRect/>
            </a:stretch>
          </a:blipFill>
        </p:spPr>
        <p:txBody>
          <a:bodyPr/>
          <a:lstStyle/>
          <a:p>
            <a:endParaRPr lang="el-GR"/>
          </a:p>
        </p:txBody>
      </p:sp>
    </p:spTree>
    <p:extLst>
      <p:ext uri="{BB962C8B-B14F-4D97-AF65-F5344CB8AC3E}">
        <p14:creationId xmlns:p14="http://schemas.microsoft.com/office/powerpoint/2010/main" val="2609452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print">
              <a:extLst>
                <a:ext uri="{28A0092B-C50C-407E-A947-70E740481C1C}">
                  <a14:useLocalDpi xmlns:a14="http://schemas.microsoft.com/office/drawing/2010/main"/>
                </a:ext>
              </a:extLst>
            </a:blip>
            <a:stretch>
              <a:fillRect/>
            </a:stretch>
          </a:blipFill>
        </p:spPr>
        <p:txBody>
          <a:bodyPr/>
          <a:lstStyle/>
          <a:p>
            <a:endParaRPr lang="el-GR" sz="1200"/>
          </a:p>
        </p:txBody>
      </p:sp>
      <p:sp>
        <p:nvSpPr>
          <p:cNvPr id="5" name="Freeform 5"/>
          <p:cNvSpPr/>
          <p:nvPr/>
        </p:nvSpPr>
        <p:spPr>
          <a:xfrm>
            <a:off x="6196093" y="90816"/>
            <a:ext cx="8702148" cy="8702130"/>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chemeClr val="accent6">
              <a:lumMod val="75000"/>
            </a:schemeClr>
          </a:solidFill>
        </p:spPr>
        <p:txBody>
          <a:bodyPr/>
          <a:lstStyle/>
          <a:p>
            <a:endParaRPr lang="el-GR" sz="1200"/>
          </a:p>
        </p:txBody>
      </p:sp>
      <p:sp>
        <p:nvSpPr>
          <p:cNvPr id="12" name="Freeform 3"/>
          <p:cNvSpPr/>
          <p:nvPr/>
        </p:nvSpPr>
        <p:spPr>
          <a:xfrm>
            <a:off x="609600" y="5929516"/>
            <a:ext cx="2717576" cy="501542"/>
          </a:xfrm>
          <a:custGeom>
            <a:avLst/>
            <a:gdLst/>
            <a:ahLst/>
            <a:cxnLst/>
            <a:rect l="l" t="t" r="r" b="b"/>
            <a:pathLst>
              <a:path w="4464541" h="915250">
                <a:moveTo>
                  <a:pt x="0" y="0"/>
                </a:moveTo>
                <a:lnTo>
                  <a:pt x="4464541" y="0"/>
                </a:lnTo>
                <a:lnTo>
                  <a:pt x="4464541" y="915251"/>
                </a:lnTo>
                <a:lnTo>
                  <a:pt x="0" y="915251"/>
                </a:lnTo>
                <a:lnTo>
                  <a:pt x="0" y="0"/>
                </a:lnTo>
                <a:close/>
              </a:path>
            </a:pathLst>
          </a:custGeom>
          <a:blipFill>
            <a:blip r:embed="rId3"/>
            <a:stretch>
              <a:fillRect/>
            </a:stretch>
          </a:blipFill>
        </p:spPr>
        <p:txBody>
          <a:bodyPr/>
          <a:lstStyle/>
          <a:p>
            <a:endParaRPr lang="el-GR" sz="1200"/>
          </a:p>
        </p:txBody>
      </p:sp>
      <p:sp>
        <p:nvSpPr>
          <p:cNvPr id="13" name="Freeform 13"/>
          <p:cNvSpPr/>
          <p:nvPr/>
        </p:nvSpPr>
        <p:spPr>
          <a:xfrm>
            <a:off x="12039600" y="5929516"/>
            <a:ext cx="728944" cy="731677"/>
          </a:xfrm>
          <a:custGeom>
            <a:avLst/>
            <a:gdLst/>
            <a:ahLst/>
            <a:cxnLst/>
            <a:rect l="l" t="t" r="r" b="b"/>
            <a:pathLst>
              <a:path w="1093416" h="1097516">
                <a:moveTo>
                  <a:pt x="0" y="0"/>
                </a:moveTo>
                <a:lnTo>
                  <a:pt x="1093416" y="0"/>
                </a:lnTo>
                <a:lnTo>
                  <a:pt x="1093416" y="1097516"/>
                </a:lnTo>
                <a:lnTo>
                  <a:pt x="0" y="1097516"/>
                </a:lnTo>
                <a:lnTo>
                  <a:pt x="0" y="0"/>
                </a:lnTo>
                <a:close/>
              </a:path>
            </a:pathLst>
          </a:custGeom>
          <a:blipFill>
            <a:blip r:embed="rId4"/>
            <a:stretch>
              <a:fillRect/>
            </a:stretch>
          </a:blipFill>
        </p:spPr>
        <p:txBody>
          <a:bodyPr/>
          <a:lstStyle/>
          <a:p>
            <a:endParaRPr lang="el-GR" sz="1200"/>
          </a:p>
        </p:txBody>
      </p:sp>
      <p:grpSp>
        <p:nvGrpSpPr>
          <p:cNvPr id="3" name="Group 3">
            <a:extLst>
              <a:ext uri="{FF2B5EF4-FFF2-40B4-BE49-F238E27FC236}">
                <a16:creationId xmlns:a16="http://schemas.microsoft.com/office/drawing/2014/main" id="{104CFC2E-D064-FF56-B062-624D1BA78C8E}"/>
              </a:ext>
            </a:extLst>
          </p:cNvPr>
          <p:cNvGrpSpPr>
            <a:grpSpLocks noChangeAspect="1"/>
          </p:cNvGrpSpPr>
          <p:nvPr/>
        </p:nvGrpSpPr>
        <p:grpSpPr>
          <a:xfrm>
            <a:off x="6096000" y="90816"/>
            <a:ext cx="8965488" cy="8702130"/>
            <a:chOff x="0" y="66269"/>
            <a:chExt cx="6542159" cy="6349987"/>
          </a:xfrm>
        </p:grpSpPr>
        <p:sp>
          <p:nvSpPr>
            <p:cNvPr id="4" name="Freeform 4">
              <a:extLst>
                <a:ext uri="{FF2B5EF4-FFF2-40B4-BE49-F238E27FC236}">
                  <a16:creationId xmlns:a16="http://schemas.microsoft.com/office/drawing/2014/main" id="{02A56907-F979-B0F9-9DC4-A05E55C7C72D}"/>
                </a:ext>
              </a:extLst>
            </p:cNvPr>
            <p:cNvSpPr/>
            <p:nvPr/>
          </p:nvSpPr>
          <p:spPr>
            <a:xfrm flipH="1">
              <a:off x="0" y="119141"/>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dpi="0" rotWithShape="1">
              <a:blip r:embed="rId5">
                <a:extLst>
                  <a:ext uri="{28A0092B-C50C-407E-A947-70E740481C1C}">
                    <a14:useLocalDpi xmlns:a14="http://schemas.microsoft.com/office/drawing/2010/main" val="0"/>
                  </a:ext>
                </a:extLst>
              </a:blip>
              <a:srcRect/>
              <a:stretch>
                <a:fillRect/>
              </a:stretch>
            </a:blipFill>
          </p:spPr>
          <p:txBody>
            <a:bodyPr/>
            <a:lstStyle/>
            <a:p>
              <a:endParaRPr lang="el-GR" sz="1200"/>
            </a:p>
          </p:txBody>
        </p:sp>
        <p:sp>
          <p:nvSpPr>
            <p:cNvPr id="6" name="Freeform 5">
              <a:extLst>
                <a:ext uri="{FF2B5EF4-FFF2-40B4-BE49-F238E27FC236}">
                  <a16:creationId xmlns:a16="http://schemas.microsoft.com/office/drawing/2014/main" id="{C0CC4A4D-3B80-D263-D456-BB87AD24C4F4}"/>
                </a:ext>
              </a:extLst>
            </p:cNvPr>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E3A11D"/>
            </a:solidFill>
          </p:spPr>
          <p:txBody>
            <a:bodyPr/>
            <a:lstStyle/>
            <a:p>
              <a:endParaRPr lang="el-GR" sz="1200"/>
            </a:p>
          </p:txBody>
        </p:sp>
      </p:grpSp>
      <p:sp>
        <p:nvSpPr>
          <p:cNvPr id="11" name="TextBox 8">
            <a:extLst>
              <a:ext uri="{FF2B5EF4-FFF2-40B4-BE49-F238E27FC236}">
                <a16:creationId xmlns:a16="http://schemas.microsoft.com/office/drawing/2014/main" id="{275312A4-EB16-1AA1-C23D-FDE9BEE549AD}"/>
              </a:ext>
            </a:extLst>
          </p:cNvPr>
          <p:cNvSpPr txBox="1"/>
          <p:nvPr/>
        </p:nvSpPr>
        <p:spPr>
          <a:xfrm>
            <a:off x="212035" y="1348559"/>
            <a:ext cx="5759887" cy="4010585"/>
          </a:xfrm>
          <a:prstGeom prst="rect">
            <a:avLst/>
          </a:prstGeom>
        </p:spPr>
        <p:txBody>
          <a:bodyPr wrap="square" lIns="0" tIns="0" rIns="0" bIns="0" rtlCol="0" anchor="t">
            <a:spAutoFit/>
          </a:bodyPr>
          <a:lstStyle/>
          <a:p>
            <a:pPr marL="171450" indent="-171450">
              <a:lnSpc>
                <a:spcPct val="120000"/>
              </a:lnSpc>
              <a:spcBef>
                <a:spcPts val="600"/>
              </a:spcBef>
              <a:buFont typeface="Wingdings" pitchFamily="2" charset="2"/>
              <a:buChar char="Ø"/>
            </a:pPr>
            <a:r>
              <a:rPr lang="el-GR" dirty="0">
                <a:solidFill>
                  <a:srgbClr val="000000"/>
                </a:solidFill>
                <a:latin typeface="Arial" pitchFamily="34" charset="0"/>
                <a:cs typeface="Arial" pitchFamily="34" charset="0"/>
              </a:rPr>
              <a:t>Εφαρμογή σχεδίων βιώσιμης κινητικότητας για επισκέπτες και μόνιμους κατοίκους</a:t>
            </a:r>
          </a:p>
          <a:p>
            <a:pPr marL="171450" indent="-171450">
              <a:lnSpc>
                <a:spcPct val="120000"/>
              </a:lnSpc>
              <a:spcBef>
                <a:spcPts val="600"/>
              </a:spcBef>
              <a:buFont typeface="Wingdings" pitchFamily="2" charset="2"/>
              <a:buChar char="Ø"/>
            </a:pPr>
            <a:r>
              <a:rPr lang="el-GR" dirty="0">
                <a:solidFill>
                  <a:srgbClr val="000000"/>
                </a:solidFill>
                <a:latin typeface="Arial" pitchFamily="34" charset="0"/>
                <a:cs typeface="Arial" pitchFamily="34" charset="0"/>
              </a:rPr>
              <a:t>Εφαρμογή πολιτικών για τη μείωση των οικονομικών διαρροών μέσω εισαγωγών</a:t>
            </a:r>
          </a:p>
          <a:p>
            <a:pPr marL="171450" indent="-171450">
              <a:lnSpc>
                <a:spcPct val="120000"/>
              </a:lnSpc>
              <a:spcBef>
                <a:spcPts val="600"/>
              </a:spcBef>
              <a:buFont typeface="Wingdings" pitchFamily="2" charset="2"/>
              <a:buChar char="Ø"/>
            </a:pPr>
            <a:r>
              <a:rPr lang="el-GR" dirty="0">
                <a:solidFill>
                  <a:srgbClr val="000000"/>
                </a:solidFill>
                <a:latin typeface="Arial" pitchFamily="34" charset="0"/>
                <a:cs typeface="Arial" pitchFamily="34" charset="0"/>
              </a:rPr>
              <a:t>Βελτίωση της εκπαίδευσης και των συνθηκών εργασίας των εργαζόμενων</a:t>
            </a:r>
          </a:p>
          <a:p>
            <a:pPr marL="171450" indent="-171450">
              <a:lnSpc>
                <a:spcPct val="120000"/>
              </a:lnSpc>
              <a:spcBef>
                <a:spcPts val="600"/>
              </a:spcBef>
              <a:buFont typeface="Wingdings" pitchFamily="2" charset="2"/>
              <a:buChar char="Ø"/>
            </a:pPr>
            <a:r>
              <a:rPr lang="el-GR" dirty="0">
                <a:solidFill>
                  <a:srgbClr val="000000"/>
                </a:solidFill>
                <a:latin typeface="Arial" pitchFamily="34" charset="0"/>
                <a:cs typeface="Arial" pitchFamily="34" charset="0"/>
              </a:rPr>
              <a:t>Καθιέρωση σήμανσης υπεύθυνων επιχειρήσεων</a:t>
            </a:r>
          </a:p>
          <a:p>
            <a:pPr marL="171450" indent="-171450">
              <a:lnSpc>
                <a:spcPct val="120000"/>
              </a:lnSpc>
              <a:spcBef>
                <a:spcPts val="600"/>
              </a:spcBef>
              <a:buFont typeface="Wingdings" pitchFamily="2" charset="2"/>
              <a:buChar char="Ø"/>
            </a:pPr>
            <a:r>
              <a:rPr lang="el-GR" dirty="0">
                <a:solidFill>
                  <a:srgbClr val="000000"/>
                </a:solidFill>
                <a:latin typeface="Arial" pitchFamily="34" charset="0"/>
                <a:cs typeface="Arial" pitchFamily="34" charset="0"/>
              </a:rPr>
              <a:t>Δράσεις για τη βελτίωση της ευζωίας των κατοίκων</a:t>
            </a:r>
          </a:p>
          <a:p>
            <a:pPr marL="171450" indent="-171450">
              <a:lnSpc>
                <a:spcPct val="120000"/>
              </a:lnSpc>
              <a:spcBef>
                <a:spcPts val="600"/>
              </a:spcBef>
              <a:buFont typeface="Wingdings" pitchFamily="2" charset="2"/>
              <a:buChar char="Ø"/>
            </a:pPr>
            <a:r>
              <a:rPr lang="el-GR" dirty="0">
                <a:solidFill>
                  <a:srgbClr val="000000"/>
                </a:solidFill>
                <a:latin typeface="Arial" pitchFamily="34" charset="0"/>
                <a:cs typeface="Arial" pitchFamily="34" charset="0"/>
              </a:rPr>
              <a:t>Υποστήριξη ανάπτυξης καινοτόμων παραγωγικών μονάδων για διαφοροποίηση από τη τουριστική μονοκαλλιέργεια.</a:t>
            </a:r>
          </a:p>
        </p:txBody>
      </p:sp>
      <p:sp>
        <p:nvSpPr>
          <p:cNvPr id="14" name="TextBox 7"/>
          <p:cNvSpPr txBox="1"/>
          <p:nvPr/>
        </p:nvSpPr>
        <p:spPr>
          <a:xfrm>
            <a:off x="685799" y="728679"/>
            <a:ext cx="4228187" cy="491096"/>
          </a:xfrm>
          <a:prstGeom prst="rect">
            <a:avLst/>
          </a:prstGeom>
          <a:noFill/>
        </p:spPr>
        <p:txBody>
          <a:bodyPr lIns="0" tIns="0" rIns="0" bIns="0" rtlCol="0" anchor="t">
            <a:spAutoFit/>
          </a:bodyPr>
          <a:lstStyle/>
          <a:p>
            <a:pPr>
              <a:lnSpc>
                <a:spcPts val="4156"/>
              </a:lnSpc>
              <a:spcBef>
                <a:spcPct val="0"/>
              </a:spcBef>
            </a:pPr>
            <a:r>
              <a:rPr lang="el-GR" sz="3000">
                <a:solidFill>
                  <a:srgbClr val="E3A11D"/>
                </a:solidFill>
                <a:latin typeface="Segoe UI Black" pitchFamily="34" charset="0"/>
                <a:ea typeface="Segoe UI Black" pitchFamily="34" charset="0"/>
              </a:rPr>
              <a:t>ΤΡΟΠΟΠΟΙΗΣΗ (2)</a:t>
            </a:r>
            <a:endParaRPr lang="en-US" sz="3000" dirty="0">
              <a:solidFill>
                <a:srgbClr val="E3A11D"/>
              </a:solidFill>
              <a:latin typeface="Segoe UI Black" pitchFamily="34" charset="0"/>
              <a:ea typeface="Segoe UI Black" pitchFamily="34" charset="0"/>
            </a:endParaRPr>
          </a:p>
        </p:txBody>
      </p:sp>
      <p:sp>
        <p:nvSpPr>
          <p:cNvPr id="15" name="Freeform 13"/>
          <p:cNvSpPr/>
          <p:nvPr/>
        </p:nvSpPr>
        <p:spPr>
          <a:xfrm>
            <a:off x="11055831" y="5850519"/>
            <a:ext cx="728944" cy="731677"/>
          </a:xfrm>
          <a:custGeom>
            <a:avLst/>
            <a:gdLst/>
            <a:ahLst/>
            <a:cxnLst/>
            <a:rect l="l" t="t" r="r" b="b"/>
            <a:pathLst>
              <a:path w="1093416" h="1097516">
                <a:moveTo>
                  <a:pt x="0" y="0"/>
                </a:moveTo>
                <a:lnTo>
                  <a:pt x="1093416" y="0"/>
                </a:lnTo>
                <a:lnTo>
                  <a:pt x="1093416" y="1097516"/>
                </a:lnTo>
                <a:lnTo>
                  <a:pt x="0" y="1097516"/>
                </a:lnTo>
                <a:lnTo>
                  <a:pt x="0" y="0"/>
                </a:lnTo>
                <a:close/>
              </a:path>
            </a:pathLst>
          </a:custGeom>
          <a:blipFill>
            <a:blip r:embed="rId4"/>
            <a:stretch>
              <a:fillRect/>
            </a:stretch>
          </a:blipFill>
        </p:spPr>
        <p:txBody>
          <a:bodyPr/>
          <a:lstStyle/>
          <a:p>
            <a:endParaRPr lang="el-GR"/>
          </a:p>
        </p:txBody>
      </p:sp>
    </p:spTree>
    <p:extLst>
      <p:ext uri="{BB962C8B-B14F-4D97-AF65-F5344CB8AC3E}">
        <p14:creationId xmlns:p14="http://schemas.microsoft.com/office/powerpoint/2010/main" val="895193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FDDB5E8-981A-4C0C-76B9-227C54E85029}"/>
              </a:ext>
            </a:extLst>
          </p:cNvPr>
          <p:cNvGraphicFramePr>
            <a:graphicFrameLocks noGrp="1"/>
          </p:cNvGraphicFramePr>
          <p:nvPr>
            <p:extLst>
              <p:ext uri="{D42A27DB-BD31-4B8C-83A1-F6EECF244321}">
                <p14:modId xmlns:p14="http://schemas.microsoft.com/office/powerpoint/2010/main" val="3364490668"/>
              </p:ext>
            </p:extLst>
          </p:nvPr>
        </p:nvGraphicFramePr>
        <p:xfrm>
          <a:off x="1" y="3"/>
          <a:ext cx="12191999" cy="6857997"/>
        </p:xfrm>
        <a:graphic>
          <a:graphicData uri="http://schemas.openxmlformats.org/drawingml/2006/table">
            <a:tbl>
              <a:tblPr firstRow="1" firstCol="1" bandRow="1">
                <a:tableStyleId>{5C22544A-7EE6-4342-B048-85BDC9FD1C3A}</a:tableStyleId>
              </a:tblPr>
              <a:tblGrid>
                <a:gridCol w="759009">
                  <a:extLst>
                    <a:ext uri="{9D8B030D-6E8A-4147-A177-3AD203B41FA5}">
                      <a16:colId xmlns:a16="http://schemas.microsoft.com/office/drawing/2014/main" val="4145124866"/>
                    </a:ext>
                  </a:extLst>
                </a:gridCol>
                <a:gridCol w="759798">
                  <a:extLst>
                    <a:ext uri="{9D8B030D-6E8A-4147-A177-3AD203B41FA5}">
                      <a16:colId xmlns:a16="http://schemas.microsoft.com/office/drawing/2014/main" val="108654458"/>
                    </a:ext>
                  </a:extLst>
                </a:gridCol>
                <a:gridCol w="10673192">
                  <a:extLst>
                    <a:ext uri="{9D8B030D-6E8A-4147-A177-3AD203B41FA5}">
                      <a16:colId xmlns:a16="http://schemas.microsoft.com/office/drawing/2014/main" val="4156252083"/>
                    </a:ext>
                  </a:extLst>
                </a:gridCol>
              </a:tblGrid>
              <a:tr h="371405">
                <a:tc gridSpan="2">
                  <a:txBody>
                    <a:bodyPr/>
                    <a:lstStyle/>
                    <a:p>
                      <a:pPr algn="ctr">
                        <a:lnSpc>
                          <a:spcPct val="115000"/>
                        </a:lnSpc>
                      </a:pPr>
                      <a:r>
                        <a:rPr lang="el-GR" sz="1100" kern="100" spc="300" dirty="0">
                          <a:effectLst/>
                          <a:latin typeface="Segoe UI Black" pitchFamily="34" charset="0"/>
                          <a:ea typeface="Segoe UI Black" pitchFamily="34" charset="0"/>
                          <a:cs typeface="Trebuchet MS" panose="020B0603020202020204" pitchFamily="34" charset="0"/>
                        </a:rPr>
                        <a:t>ΣΕΝΑΡΙΑ</a:t>
                      </a:r>
                    </a:p>
                  </a:txBody>
                  <a:tcPr marL="54865" marR="54865" marT="0" marB="0" anchor="ctr"/>
                </a:tc>
                <a:tc hMerge="1">
                  <a:txBody>
                    <a:bodyPr/>
                    <a:lstStyle/>
                    <a:p>
                      <a:endParaRPr lang="el-GR"/>
                    </a:p>
                  </a:txBody>
                  <a:tcPr/>
                </a:tc>
                <a:tc>
                  <a:txBody>
                    <a:bodyPr/>
                    <a:lstStyle/>
                    <a:p>
                      <a:pPr algn="ctr">
                        <a:lnSpc>
                          <a:spcPct val="115000"/>
                        </a:lnSpc>
                      </a:pPr>
                      <a:r>
                        <a:rPr lang="el-GR" sz="1200" kern="100" spc="300" dirty="0">
                          <a:effectLst/>
                          <a:latin typeface="Segoe UI Black" pitchFamily="34" charset="0"/>
                          <a:ea typeface="Segoe UI Black" pitchFamily="34" charset="0"/>
                          <a:cs typeface="Trebuchet MS" panose="020B0603020202020204" pitchFamily="34" charset="0"/>
                        </a:rPr>
                        <a:t>ΣΤΟΧΟΙ</a:t>
                      </a:r>
                    </a:p>
                  </a:txBody>
                  <a:tcPr marL="54865" marR="54865" marT="0" marB="0" anchor="ctr"/>
                </a:tc>
                <a:extLst>
                  <a:ext uri="{0D108BD9-81ED-4DB2-BD59-A6C34878D82A}">
                    <a16:rowId xmlns:a16="http://schemas.microsoft.com/office/drawing/2014/main" val="1384771004"/>
                  </a:ext>
                </a:extLst>
              </a:tr>
              <a:tr h="465890">
                <a:tc>
                  <a:txBody>
                    <a:bodyPr/>
                    <a:lstStyle/>
                    <a:p>
                      <a:pPr algn="ctr">
                        <a:lnSpc>
                          <a:spcPct val="115000"/>
                        </a:lnSpc>
                      </a:pPr>
                      <a:r>
                        <a:rPr lang="el-GR" sz="1200" b="1" kern="100" dirty="0">
                          <a:effectLst/>
                          <a:latin typeface="Arial" pitchFamily="34" charset="0"/>
                          <a:cs typeface="Arial" pitchFamily="34" charset="0"/>
                        </a:rPr>
                        <a:t>1</a:t>
                      </a:r>
                      <a:endParaRPr lang="el-GR" sz="1200" b="1" kern="100" dirty="0">
                        <a:effectLst/>
                        <a:latin typeface="Arial" pitchFamily="34" charset="0"/>
                        <a:ea typeface="Trebuchet MS" panose="020B0603020202020204" pitchFamily="34" charset="0"/>
                        <a:cs typeface="Arial" pitchFamily="34" charset="0"/>
                      </a:endParaRPr>
                    </a:p>
                  </a:txBody>
                  <a:tcPr marL="54865" marR="54865" marT="0" marB="0" anchor="ctr"/>
                </a:tc>
                <a:tc>
                  <a:txBody>
                    <a:bodyPr/>
                    <a:lstStyle/>
                    <a:p>
                      <a:pPr algn="ctr">
                        <a:lnSpc>
                          <a:spcPct val="115000"/>
                        </a:lnSpc>
                      </a:pPr>
                      <a:r>
                        <a:rPr lang="el-GR" sz="1100" b="1" kern="100" dirty="0">
                          <a:effectLst/>
                          <a:latin typeface="Arial" pitchFamily="34" charset="0"/>
                          <a:cs typeface="Arial" pitchFamily="34" charset="0"/>
                        </a:rPr>
                        <a:t> 3</a:t>
                      </a:r>
                      <a:endParaRPr lang="el-GR" sz="1100" b="1" kern="100" dirty="0">
                        <a:effectLst/>
                        <a:latin typeface="Arial" pitchFamily="34" charset="0"/>
                        <a:ea typeface="Trebuchet MS" panose="020B0603020202020204" pitchFamily="34" charset="0"/>
                        <a:cs typeface="Arial" pitchFamily="34" charset="0"/>
                      </a:endParaRPr>
                    </a:p>
                  </a:txBody>
                  <a:tcPr marL="54865" marR="54865" marT="0" marB="0" anchor="ctr"/>
                </a:tc>
                <a:tc>
                  <a:txBody>
                    <a:bodyPr/>
                    <a:lstStyle/>
                    <a:p>
                      <a:pPr marL="180000" algn="l">
                        <a:lnSpc>
                          <a:spcPct val="115000"/>
                        </a:lnSpc>
                      </a:pPr>
                      <a:r>
                        <a:rPr lang="el-GR" sz="1100" b="1" kern="100" dirty="0">
                          <a:effectLst/>
                          <a:latin typeface="Arial" pitchFamily="34" charset="0"/>
                          <a:cs typeface="Arial" pitchFamily="34" charset="0"/>
                        </a:rPr>
                        <a:t>Διαφοροποίηση παραγόμενου τουριστικού προϊόντος με αξιοποίηση των τοπικών πόρων (ενίσχυση τοπικότητας)</a:t>
                      </a:r>
                      <a:endParaRPr lang="el-GR" sz="1100" b="1" kern="100" dirty="0">
                        <a:effectLst/>
                        <a:latin typeface="Arial" pitchFamily="34" charset="0"/>
                        <a:ea typeface="Trebuchet MS" panose="020B0603020202020204" pitchFamily="34" charset="0"/>
                        <a:cs typeface="Arial" pitchFamily="34" charset="0"/>
                      </a:endParaRPr>
                    </a:p>
                  </a:txBody>
                  <a:tcPr marL="54865" marR="54865" marT="0" marB="0" anchor="ctr"/>
                </a:tc>
                <a:extLst>
                  <a:ext uri="{0D108BD9-81ED-4DB2-BD59-A6C34878D82A}">
                    <a16:rowId xmlns:a16="http://schemas.microsoft.com/office/drawing/2014/main" val="2075581941"/>
                  </a:ext>
                </a:extLst>
              </a:tr>
              <a:tr h="306608">
                <a:tc>
                  <a:txBody>
                    <a:bodyPr/>
                    <a:lstStyle/>
                    <a:p>
                      <a:pPr algn="ctr">
                        <a:lnSpc>
                          <a:spcPct val="115000"/>
                        </a:lnSpc>
                      </a:pPr>
                      <a:r>
                        <a:rPr lang="el-GR" sz="1200" b="1" kern="100" dirty="0">
                          <a:effectLst/>
                          <a:latin typeface="Arial" pitchFamily="34" charset="0"/>
                          <a:cs typeface="Arial" pitchFamily="34" charset="0"/>
                        </a:rPr>
                        <a:t>2</a:t>
                      </a:r>
                      <a:endParaRPr lang="el-GR" sz="1200" b="1" kern="100" dirty="0">
                        <a:effectLst/>
                        <a:latin typeface="Arial" pitchFamily="34" charset="0"/>
                        <a:ea typeface="Trebuchet MS" panose="020B0603020202020204" pitchFamily="34" charset="0"/>
                        <a:cs typeface="Arial" pitchFamily="34" charset="0"/>
                      </a:endParaRPr>
                    </a:p>
                  </a:txBody>
                  <a:tcPr marL="54865" marR="54865" marT="0" marB="0" anchor="ctr"/>
                </a:tc>
                <a:tc>
                  <a:txBody>
                    <a:bodyPr/>
                    <a:lstStyle/>
                    <a:p>
                      <a:pPr algn="ctr">
                        <a:lnSpc>
                          <a:spcPct val="115000"/>
                        </a:lnSpc>
                      </a:pPr>
                      <a:r>
                        <a:rPr lang="el-GR" sz="1100" b="1" kern="100" dirty="0">
                          <a:effectLst/>
                          <a:latin typeface="Arial" pitchFamily="34" charset="0"/>
                          <a:cs typeface="Arial" pitchFamily="34" charset="0"/>
                        </a:rPr>
                        <a:t> 1</a:t>
                      </a:r>
                      <a:endParaRPr lang="el-GR" sz="1100" b="1" kern="100" dirty="0">
                        <a:effectLst/>
                        <a:latin typeface="Arial" pitchFamily="34" charset="0"/>
                        <a:ea typeface="Trebuchet MS" panose="020B0603020202020204" pitchFamily="34" charset="0"/>
                        <a:cs typeface="Arial" pitchFamily="34" charset="0"/>
                      </a:endParaRPr>
                    </a:p>
                  </a:txBody>
                  <a:tcPr marL="54865" marR="54865" marT="0" marB="0" anchor="ctr"/>
                </a:tc>
                <a:tc>
                  <a:txBody>
                    <a:bodyPr/>
                    <a:lstStyle/>
                    <a:p>
                      <a:pPr marL="180000" algn="l">
                        <a:lnSpc>
                          <a:spcPct val="115000"/>
                        </a:lnSpc>
                      </a:pPr>
                      <a:r>
                        <a:rPr lang="el-GR" sz="1100" b="1" kern="100" dirty="0">
                          <a:effectLst/>
                          <a:latin typeface="Arial" pitchFamily="34" charset="0"/>
                          <a:cs typeface="Arial" pitchFamily="34" charset="0"/>
                        </a:rPr>
                        <a:t>Αύξηση των κερδών των επιχειρήσεων</a:t>
                      </a:r>
                      <a:endParaRPr lang="el-GR" sz="1100" b="1" kern="100" dirty="0">
                        <a:effectLst/>
                        <a:latin typeface="Arial" pitchFamily="34" charset="0"/>
                        <a:ea typeface="Trebuchet MS" panose="020B0603020202020204" pitchFamily="34" charset="0"/>
                        <a:cs typeface="Arial" pitchFamily="34" charset="0"/>
                      </a:endParaRPr>
                    </a:p>
                  </a:txBody>
                  <a:tcPr marL="54865" marR="54865" marT="0" marB="0" anchor="ctr"/>
                </a:tc>
                <a:extLst>
                  <a:ext uri="{0D108BD9-81ED-4DB2-BD59-A6C34878D82A}">
                    <a16:rowId xmlns:a16="http://schemas.microsoft.com/office/drawing/2014/main" val="1088785819"/>
                  </a:ext>
                </a:extLst>
              </a:tr>
              <a:tr h="306608">
                <a:tc>
                  <a:txBody>
                    <a:bodyPr/>
                    <a:lstStyle/>
                    <a:p>
                      <a:pPr algn="ctr">
                        <a:lnSpc>
                          <a:spcPct val="115000"/>
                        </a:lnSpc>
                      </a:pPr>
                      <a:r>
                        <a:rPr lang="el-GR" sz="1200" b="1" kern="100" dirty="0">
                          <a:effectLst/>
                          <a:latin typeface="Arial" pitchFamily="34" charset="0"/>
                          <a:cs typeface="Arial" pitchFamily="34" charset="0"/>
                        </a:rPr>
                        <a:t>3</a:t>
                      </a:r>
                      <a:endParaRPr lang="el-GR" sz="1200" b="1" kern="100" dirty="0">
                        <a:effectLst/>
                        <a:latin typeface="Arial" pitchFamily="34" charset="0"/>
                        <a:ea typeface="Trebuchet MS" panose="020B0603020202020204" pitchFamily="34" charset="0"/>
                        <a:cs typeface="Arial" pitchFamily="34" charset="0"/>
                      </a:endParaRPr>
                    </a:p>
                  </a:txBody>
                  <a:tcPr marL="54865" marR="54865" marT="0" marB="0" anchor="ctr"/>
                </a:tc>
                <a:tc>
                  <a:txBody>
                    <a:bodyPr/>
                    <a:lstStyle/>
                    <a:p>
                      <a:pPr algn="ctr">
                        <a:lnSpc>
                          <a:spcPct val="115000"/>
                        </a:lnSpc>
                      </a:pPr>
                      <a:r>
                        <a:rPr lang="el-GR" sz="1100" b="1" kern="100" dirty="0">
                          <a:effectLst/>
                          <a:latin typeface="Arial" pitchFamily="34" charset="0"/>
                          <a:cs typeface="Arial" pitchFamily="34" charset="0"/>
                        </a:rPr>
                        <a:t> 3</a:t>
                      </a:r>
                      <a:endParaRPr lang="el-GR" sz="1100" b="1" kern="100" dirty="0">
                        <a:effectLst/>
                        <a:latin typeface="Arial" pitchFamily="34" charset="0"/>
                        <a:ea typeface="Trebuchet MS" panose="020B0603020202020204" pitchFamily="34" charset="0"/>
                        <a:cs typeface="Arial" pitchFamily="34" charset="0"/>
                      </a:endParaRPr>
                    </a:p>
                  </a:txBody>
                  <a:tcPr marL="54865" marR="54865" marT="0" marB="0" anchor="ctr"/>
                </a:tc>
                <a:tc>
                  <a:txBody>
                    <a:bodyPr/>
                    <a:lstStyle/>
                    <a:p>
                      <a:pPr marL="180000" algn="l">
                        <a:lnSpc>
                          <a:spcPct val="115000"/>
                        </a:lnSpc>
                      </a:pPr>
                      <a:r>
                        <a:rPr lang="el-GR" sz="1100" b="1" kern="100" dirty="0">
                          <a:effectLst/>
                          <a:latin typeface="Arial" pitchFamily="34" charset="0"/>
                          <a:cs typeface="Arial" pitchFamily="34" charset="0"/>
                        </a:rPr>
                        <a:t>Βελτίωση των οικονομικών αποτελεσμάτων για το σύνολο της τοπικής κοινωνίας</a:t>
                      </a:r>
                      <a:endParaRPr lang="el-GR" sz="1100" b="1" kern="100" dirty="0">
                        <a:effectLst/>
                        <a:latin typeface="Arial" pitchFamily="34" charset="0"/>
                        <a:ea typeface="Trebuchet MS" panose="020B0603020202020204" pitchFamily="34" charset="0"/>
                        <a:cs typeface="Arial" pitchFamily="34" charset="0"/>
                      </a:endParaRPr>
                    </a:p>
                  </a:txBody>
                  <a:tcPr marL="54865" marR="54865" marT="0" marB="0" anchor="ctr"/>
                </a:tc>
                <a:extLst>
                  <a:ext uri="{0D108BD9-81ED-4DB2-BD59-A6C34878D82A}">
                    <a16:rowId xmlns:a16="http://schemas.microsoft.com/office/drawing/2014/main" val="1027812090"/>
                  </a:ext>
                </a:extLst>
              </a:tr>
              <a:tr h="306608">
                <a:tc>
                  <a:txBody>
                    <a:bodyPr/>
                    <a:lstStyle/>
                    <a:p>
                      <a:pPr algn="ctr">
                        <a:lnSpc>
                          <a:spcPct val="115000"/>
                        </a:lnSpc>
                      </a:pPr>
                      <a:r>
                        <a:rPr lang="el-GR" sz="1200" b="1" kern="100" dirty="0">
                          <a:effectLst/>
                          <a:latin typeface="Arial" pitchFamily="34" charset="0"/>
                          <a:cs typeface="Arial" pitchFamily="34" charset="0"/>
                        </a:rPr>
                        <a:t>4</a:t>
                      </a:r>
                      <a:endParaRPr lang="el-GR" sz="1200" b="1" kern="100" dirty="0">
                        <a:effectLst/>
                        <a:latin typeface="Arial" pitchFamily="34" charset="0"/>
                        <a:ea typeface="Trebuchet MS" panose="020B0603020202020204" pitchFamily="34" charset="0"/>
                        <a:cs typeface="Arial" pitchFamily="34" charset="0"/>
                      </a:endParaRPr>
                    </a:p>
                  </a:txBody>
                  <a:tcPr marL="54865" marR="54865" marT="0" marB="0" anchor="ctr"/>
                </a:tc>
                <a:tc>
                  <a:txBody>
                    <a:bodyPr/>
                    <a:lstStyle/>
                    <a:p>
                      <a:pPr algn="ctr">
                        <a:lnSpc>
                          <a:spcPct val="115000"/>
                        </a:lnSpc>
                      </a:pPr>
                      <a:r>
                        <a:rPr lang="el-GR" sz="1100" b="1" kern="100" dirty="0">
                          <a:effectLst/>
                          <a:latin typeface="Arial" pitchFamily="34" charset="0"/>
                          <a:cs typeface="Arial" pitchFamily="34" charset="0"/>
                        </a:rPr>
                        <a:t> 3</a:t>
                      </a:r>
                      <a:endParaRPr lang="el-GR" sz="1100" b="1" kern="100" dirty="0">
                        <a:effectLst/>
                        <a:latin typeface="Arial" pitchFamily="34" charset="0"/>
                        <a:ea typeface="Trebuchet MS" panose="020B0603020202020204" pitchFamily="34" charset="0"/>
                        <a:cs typeface="Arial" pitchFamily="34" charset="0"/>
                      </a:endParaRPr>
                    </a:p>
                  </a:txBody>
                  <a:tcPr marL="54865" marR="54865" marT="0" marB="0" anchor="ctr"/>
                </a:tc>
                <a:tc>
                  <a:txBody>
                    <a:bodyPr/>
                    <a:lstStyle/>
                    <a:p>
                      <a:pPr marL="180000" algn="l">
                        <a:lnSpc>
                          <a:spcPct val="115000"/>
                        </a:lnSpc>
                      </a:pPr>
                      <a:r>
                        <a:rPr lang="el-GR" sz="1100" b="1" kern="100" dirty="0">
                          <a:effectLst/>
                          <a:latin typeface="Arial" pitchFamily="34" charset="0"/>
                          <a:cs typeface="Arial" pitchFamily="34" charset="0"/>
                        </a:rPr>
                        <a:t>Βελτίωση της ποιότητας ζωής της κοινωνίας</a:t>
                      </a:r>
                      <a:endParaRPr lang="el-GR" sz="1100" b="1" kern="100" dirty="0">
                        <a:effectLst/>
                        <a:latin typeface="Arial" pitchFamily="34" charset="0"/>
                        <a:ea typeface="Trebuchet MS" panose="020B0603020202020204" pitchFamily="34" charset="0"/>
                        <a:cs typeface="Arial" pitchFamily="34" charset="0"/>
                      </a:endParaRPr>
                    </a:p>
                  </a:txBody>
                  <a:tcPr marL="54865" marR="54865" marT="0" marB="0" anchor="ctr"/>
                </a:tc>
                <a:extLst>
                  <a:ext uri="{0D108BD9-81ED-4DB2-BD59-A6C34878D82A}">
                    <a16:rowId xmlns:a16="http://schemas.microsoft.com/office/drawing/2014/main" val="1502138822"/>
                  </a:ext>
                </a:extLst>
              </a:tr>
              <a:tr h="306608">
                <a:tc>
                  <a:txBody>
                    <a:bodyPr/>
                    <a:lstStyle/>
                    <a:p>
                      <a:pPr algn="ctr">
                        <a:lnSpc>
                          <a:spcPct val="115000"/>
                        </a:lnSpc>
                      </a:pPr>
                      <a:r>
                        <a:rPr lang="el-GR" sz="1200" b="1" kern="100" dirty="0">
                          <a:effectLst/>
                          <a:latin typeface="Arial" pitchFamily="34" charset="0"/>
                          <a:cs typeface="Arial" pitchFamily="34" charset="0"/>
                        </a:rPr>
                        <a:t>5</a:t>
                      </a:r>
                      <a:endParaRPr lang="el-GR" sz="1200" b="1" kern="100" dirty="0">
                        <a:effectLst/>
                        <a:latin typeface="Arial" pitchFamily="34" charset="0"/>
                        <a:ea typeface="Trebuchet MS" panose="020B0603020202020204" pitchFamily="34" charset="0"/>
                        <a:cs typeface="Arial" pitchFamily="34" charset="0"/>
                      </a:endParaRPr>
                    </a:p>
                  </a:txBody>
                  <a:tcPr marL="54865" marR="54865" marT="0" marB="0" anchor="ctr"/>
                </a:tc>
                <a:tc>
                  <a:txBody>
                    <a:bodyPr/>
                    <a:lstStyle/>
                    <a:p>
                      <a:pPr algn="ctr">
                        <a:lnSpc>
                          <a:spcPct val="115000"/>
                        </a:lnSpc>
                      </a:pPr>
                      <a:r>
                        <a:rPr lang="el-GR" sz="1100" b="1" kern="100" dirty="0">
                          <a:effectLst/>
                          <a:latin typeface="Arial" pitchFamily="34" charset="0"/>
                          <a:cs typeface="Arial" pitchFamily="34" charset="0"/>
                        </a:rPr>
                        <a:t> 3</a:t>
                      </a:r>
                      <a:endParaRPr lang="el-GR" sz="1100" b="1" kern="100" dirty="0">
                        <a:effectLst/>
                        <a:latin typeface="Arial" pitchFamily="34" charset="0"/>
                        <a:ea typeface="Trebuchet MS" panose="020B0603020202020204" pitchFamily="34" charset="0"/>
                        <a:cs typeface="Arial" pitchFamily="34" charset="0"/>
                      </a:endParaRPr>
                    </a:p>
                  </a:txBody>
                  <a:tcPr marL="54865" marR="54865" marT="0" marB="0" anchor="ctr"/>
                </a:tc>
                <a:tc>
                  <a:txBody>
                    <a:bodyPr/>
                    <a:lstStyle/>
                    <a:p>
                      <a:pPr marL="180000" algn="l">
                        <a:lnSpc>
                          <a:spcPct val="115000"/>
                        </a:lnSpc>
                      </a:pPr>
                      <a:r>
                        <a:rPr lang="el-GR" sz="1100" b="1" kern="100" dirty="0">
                          <a:effectLst/>
                          <a:latin typeface="Arial" pitchFamily="34" charset="0"/>
                          <a:cs typeface="Arial" pitchFamily="34" charset="0"/>
                        </a:rPr>
                        <a:t>Βελτίωση των συνθηκών εργασίας των εργαζόμενων στον τουρισμό</a:t>
                      </a:r>
                      <a:endParaRPr lang="el-GR" sz="1100" b="1" kern="100" dirty="0">
                        <a:effectLst/>
                        <a:latin typeface="Arial" pitchFamily="34" charset="0"/>
                        <a:ea typeface="Trebuchet MS" panose="020B0603020202020204" pitchFamily="34" charset="0"/>
                        <a:cs typeface="Arial" pitchFamily="34" charset="0"/>
                      </a:endParaRPr>
                    </a:p>
                  </a:txBody>
                  <a:tcPr marL="54865" marR="54865" marT="0" marB="0" anchor="ctr"/>
                </a:tc>
                <a:extLst>
                  <a:ext uri="{0D108BD9-81ED-4DB2-BD59-A6C34878D82A}">
                    <a16:rowId xmlns:a16="http://schemas.microsoft.com/office/drawing/2014/main" val="1550761115"/>
                  </a:ext>
                </a:extLst>
              </a:tr>
              <a:tr h="465890">
                <a:tc>
                  <a:txBody>
                    <a:bodyPr/>
                    <a:lstStyle/>
                    <a:p>
                      <a:pPr algn="ctr">
                        <a:lnSpc>
                          <a:spcPct val="115000"/>
                        </a:lnSpc>
                      </a:pPr>
                      <a:r>
                        <a:rPr lang="el-GR" sz="1200" b="1" kern="100" dirty="0">
                          <a:effectLst/>
                          <a:latin typeface="Arial" pitchFamily="34" charset="0"/>
                          <a:cs typeface="Arial" pitchFamily="34" charset="0"/>
                        </a:rPr>
                        <a:t>6</a:t>
                      </a:r>
                      <a:endParaRPr lang="el-GR" sz="1200" b="1" kern="100" dirty="0">
                        <a:effectLst/>
                        <a:latin typeface="Arial" pitchFamily="34" charset="0"/>
                        <a:ea typeface="Trebuchet MS" panose="020B0603020202020204" pitchFamily="34" charset="0"/>
                        <a:cs typeface="Arial" pitchFamily="34" charset="0"/>
                      </a:endParaRPr>
                    </a:p>
                  </a:txBody>
                  <a:tcPr marL="54865" marR="54865" marT="0" marB="0" anchor="ctr"/>
                </a:tc>
                <a:tc>
                  <a:txBody>
                    <a:bodyPr/>
                    <a:lstStyle/>
                    <a:p>
                      <a:pPr algn="ctr">
                        <a:lnSpc>
                          <a:spcPct val="115000"/>
                        </a:lnSpc>
                      </a:pPr>
                      <a:r>
                        <a:rPr lang="el-GR" sz="1100" b="1" kern="100" dirty="0">
                          <a:effectLst/>
                          <a:latin typeface="Arial" pitchFamily="34" charset="0"/>
                          <a:cs typeface="Arial" pitchFamily="34" charset="0"/>
                        </a:rPr>
                        <a:t> 2</a:t>
                      </a:r>
                      <a:endParaRPr lang="el-GR" sz="1100" b="1" kern="100" dirty="0">
                        <a:effectLst/>
                        <a:latin typeface="Arial" pitchFamily="34" charset="0"/>
                        <a:ea typeface="Trebuchet MS" panose="020B0603020202020204" pitchFamily="34" charset="0"/>
                        <a:cs typeface="Arial" pitchFamily="34" charset="0"/>
                      </a:endParaRPr>
                    </a:p>
                  </a:txBody>
                  <a:tcPr marL="54865" marR="54865" marT="0" marB="0" anchor="ctr"/>
                </a:tc>
                <a:tc>
                  <a:txBody>
                    <a:bodyPr/>
                    <a:lstStyle/>
                    <a:p>
                      <a:pPr marL="180000" algn="l">
                        <a:lnSpc>
                          <a:spcPct val="115000"/>
                        </a:lnSpc>
                      </a:pPr>
                      <a:r>
                        <a:rPr lang="el-GR" sz="1100" b="1" kern="100" dirty="0">
                          <a:effectLst/>
                          <a:latin typeface="Arial" pitchFamily="34" charset="0"/>
                          <a:cs typeface="Arial" pitchFamily="34" charset="0"/>
                        </a:rPr>
                        <a:t>Απασχόληση εκπαιδευμένου προσωπικού που να μπορεί να ανταπεξέλθει στις σύγχρονες προκλήσεις</a:t>
                      </a:r>
                      <a:endParaRPr lang="el-GR" sz="1100" b="1" kern="100" dirty="0">
                        <a:effectLst/>
                        <a:latin typeface="Arial" pitchFamily="34" charset="0"/>
                        <a:ea typeface="Trebuchet MS" panose="020B0603020202020204" pitchFamily="34" charset="0"/>
                        <a:cs typeface="Arial" pitchFamily="34" charset="0"/>
                      </a:endParaRPr>
                    </a:p>
                  </a:txBody>
                  <a:tcPr marL="54865" marR="54865" marT="0" marB="0" anchor="ctr"/>
                </a:tc>
                <a:extLst>
                  <a:ext uri="{0D108BD9-81ED-4DB2-BD59-A6C34878D82A}">
                    <a16:rowId xmlns:a16="http://schemas.microsoft.com/office/drawing/2014/main" val="1884581848"/>
                  </a:ext>
                </a:extLst>
              </a:tr>
              <a:tr h="465890">
                <a:tc>
                  <a:txBody>
                    <a:bodyPr/>
                    <a:lstStyle/>
                    <a:p>
                      <a:pPr algn="ctr">
                        <a:lnSpc>
                          <a:spcPct val="115000"/>
                        </a:lnSpc>
                      </a:pPr>
                      <a:r>
                        <a:rPr lang="el-GR" sz="1200" b="1" kern="100" dirty="0">
                          <a:effectLst/>
                          <a:latin typeface="Arial" pitchFamily="34" charset="0"/>
                          <a:cs typeface="Arial" pitchFamily="34" charset="0"/>
                        </a:rPr>
                        <a:t>7</a:t>
                      </a:r>
                      <a:endParaRPr lang="el-GR" sz="1200" b="1" kern="100" dirty="0">
                        <a:effectLst/>
                        <a:latin typeface="Arial" pitchFamily="34" charset="0"/>
                        <a:ea typeface="Trebuchet MS" panose="020B0603020202020204" pitchFamily="34" charset="0"/>
                        <a:cs typeface="Arial" pitchFamily="34" charset="0"/>
                      </a:endParaRPr>
                    </a:p>
                  </a:txBody>
                  <a:tcPr marL="54865" marR="54865" marT="0" marB="0" anchor="ctr"/>
                </a:tc>
                <a:tc>
                  <a:txBody>
                    <a:bodyPr/>
                    <a:lstStyle/>
                    <a:p>
                      <a:pPr algn="ctr">
                        <a:lnSpc>
                          <a:spcPct val="115000"/>
                        </a:lnSpc>
                      </a:pPr>
                      <a:r>
                        <a:rPr lang="el-GR" sz="1100" b="1" kern="100" dirty="0">
                          <a:effectLst/>
                          <a:latin typeface="Arial" pitchFamily="34" charset="0"/>
                          <a:cs typeface="Arial" pitchFamily="34" charset="0"/>
                        </a:rPr>
                        <a:t> 3</a:t>
                      </a:r>
                      <a:endParaRPr lang="el-GR" sz="1100" b="1" kern="100" dirty="0">
                        <a:effectLst/>
                        <a:latin typeface="Arial" pitchFamily="34" charset="0"/>
                        <a:ea typeface="Trebuchet MS" panose="020B0603020202020204" pitchFamily="34" charset="0"/>
                        <a:cs typeface="Arial" pitchFamily="34" charset="0"/>
                      </a:endParaRPr>
                    </a:p>
                  </a:txBody>
                  <a:tcPr marL="54865" marR="54865" marT="0" marB="0" anchor="ctr"/>
                </a:tc>
                <a:tc>
                  <a:txBody>
                    <a:bodyPr/>
                    <a:lstStyle/>
                    <a:p>
                      <a:pPr marL="180000" algn="l">
                        <a:lnSpc>
                          <a:spcPct val="115000"/>
                        </a:lnSpc>
                      </a:pPr>
                      <a:r>
                        <a:rPr lang="el-GR" sz="1100" b="1" kern="100" dirty="0">
                          <a:effectLst/>
                          <a:latin typeface="Arial" pitchFamily="34" charset="0"/>
                          <a:cs typeface="Arial" pitchFamily="34" charset="0"/>
                        </a:rPr>
                        <a:t>Περιορισμός δημιουργίας νέων τουριστικών μονάδων και αναβάθμιση όσων υπάρχουν ήδη</a:t>
                      </a:r>
                      <a:endParaRPr lang="el-GR" sz="1100" b="1" kern="100" dirty="0">
                        <a:effectLst/>
                        <a:latin typeface="Arial" pitchFamily="34" charset="0"/>
                        <a:ea typeface="Trebuchet MS" panose="020B0603020202020204" pitchFamily="34" charset="0"/>
                        <a:cs typeface="Arial" pitchFamily="34" charset="0"/>
                      </a:endParaRPr>
                    </a:p>
                  </a:txBody>
                  <a:tcPr marL="54865" marR="54865" marT="0" marB="0" anchor="ctr"/>
                </a:tc>
                <a:extLst>
                  <a:ext uri="{0D108BD9-81ED-4DB2-BD59-A6C34878D82A}">
                    <a16:rowId xmlns:a16="http://schemas.microsoft.com/office/drawing/2014/main" val="2163389978"/>
                  </a:ext>
                </a:extLst>
              </a:tr>
              <a:tr h="465890">
                <a:tc>
                  <a:txBody>
                    <a:bodyPr/>
                    <a:lstStyle/>
                    <a:p>
                      <a:pPr algn="ctr">
                        <a:lnSpc>
                          <a:spcPct val="115000"/>
                        </a:lnSpc>
                      </a:pPr>
                      <a:r>
                        <a:rPr lang="el-GR" sz="1200" b="1" kern="100" dirty="0">
                          <a:effectLst/>
                          <a:latin typeface="Arial" pitchFamily="34" charset="0"/>
                          <a:cs typeface="Arial" pitchFamily="34" charset="0"/>
                        </a:rPr>
                        <a:t>8</a:t>
                      </a:r>
                      <a:endParaRPr lang="el-GR" sz="1200" b="1" kern="100" dirty="0">
                        <a:effectLst/>
                        <a:latin typeface="Arial" pitchFamily="34" charset="0"/>
                        <a:ea typeface="Trebuchet MS" panose="020B0603020202020204" pitchFamily="34" charset="0"/>
                        <a:cs typeface="Arial" pitchFamily="34" charset="0"/>
                      </a:endParaRPr>
                    </a:p>
                  </a:txBody>
                  <a:tcPr marL="54865" marR="54865" marT="0" marB="0" anchor="ctr"/>
                </a:tc>
                <a:tc>
                  <a:txBody>
                    <a:bodyPr/>
                    <a:lstStyle/>
                    <a:p>
                      <a:pPr algn="ctr">
                        <a:lnSpc>
                          <a:spcPct val="115000"/>
                        </a:lnSpc>
                      </a:pPr>
                      <a:r>
                        <a:rPr lang="el-GR" sz="1100" b="1" kern="100" dirty="0">
                          <a:effectLst/>
                          <a:latin typeface="Arial" pitchFamily="34" charset="0"/>
                          <a:cs typeface="Arial" pitchFamily="34" charset="0"/>
                        </a:rPr>
                        <a:t> 3</a:t>
                      </a:r>
                      <a:endParaRPr lang="el-GR" sz="1100" b="1" kern="100" dirty="0">
                        <a:effectLst/>
                        <a:latin typeface="Arial" pitchFamily="34" charset="0"/>
                        <a:ea typeface="Trebuchet MS" panose="020B0603020202020204" pitchFamily="34" charset="0"/>
                        <a:cs typeface="Arial" pitchFamily="34" charset="0"/>
                      </a:endParaRPr>
                    </a:p>
                  </a:txBody>
                  <a:tcPr marL="54865" marR="54865" marT="0" marB="0" anchor="ctr"/>
                </a:tc>
                <a:tc>
                  <a:txBody>
                    <a:bodyPr/>
                    <a:lstStyle/>
                    <a:p>
                      <a:pPr marL="180000" algn="l">
                        <a:lnSpc>
                          <a:spcPct val="115000"/>
                        </a:lnSpc>
                      </a:pPr>
                      <a:r>
                        <a:rPr lang="el-GR" sz="1100" b="1" kern="100" dirty="0">
                          <a:effectLst/>
                          <a:latin typeface="Arial" pitchFamily="34" charset="0"/>
                          <a:cs typeface="Arial" pitchFamily="34" charset="0"/>
                        </a:rPr>
                        <a:t>Περιορισμός των ιδιωτικών μισθώσεων βραχείας διάρκειας  για μείωση των κοινωνικών προβλημάτων που δημιουργούν</a:t>
                      </a:r>
                      <a:endParaRPr lang="el-GR" sz="1100" b="1" kern="100" dirty="0">
                        <a:effectLst/>
                        <a:latin typeface="Arial" pitchFamily="34" charset="0"/>
                        <a:ea typeface="Trebuchet MS" panose="020B0603020202020204" pitchFamily="34" charset="0"/>
                        <a:cs typeface="Arial" pitchFamily="34" charset="0"/>
                      </a:endParaRPr>
                    </a:p>
                  </a:txBody>
                  <a:tcPr marL="54865" marR="54865" marT="0" marB="0" anchor="ctr"/>
                </a:tc>
                <a:extLst>
                  <a:ext uri="{0D108BD9-81ED-4DB2-BD59-A6C34878D82A}">
                    <a16:rowId xmlns:a16="http://schemas.microsoft.com/office/drawing/2014/main" val="3627641069"/>
                  </a:ext>
                </a:extLst>
              </a:tr>
              <a:tr h="306608">
                <a:tc>
                  <a:txBody>
                    <a:bodyPr/>
                    <a:lstStyle/>
                    <a:p>
                      <a:pPr algn="ctr">
                        <a:lnSpc>
                          <a:spcPct val="115000"/>
                        </a:lnSpc>
                      </a:pPr>
                      <a:r>
                        <a:rPr lang="el-GR" sz="1200" b="1" kern="100" dirty="0">
                          <a:effectLst/>
                          <a:latin typeface="Arial" pitchFamily="34" charset="0"/>
                          <a:cs typeface="Arial" pitchFamily="34" charset="0"/>
                        </a:rPr>
                        <a:t>9</a:t>
                      </a:r>
                      <a:endParaRPr lang="el-GR" sz="1200" b="1" kern="100" dirty="0">
                        <a:effectLst/>
                        <a:latin typeface="Arial" pitchFamily="34" charset="0"/>
                        <a:ea typeface="Trebuchet MS" panose="020B0603020202020204" pitchFamily="34" charset="0"/>
                        <a:cs typeface="Arial" pitchFamily="34" charset="0"/>
                      </a:endParaRPr>
                    </a:p>
                  </a:txBody>
                  <a:tcPr marL="54865" marR="54865" marT="0" marB="0" anchor="ctr"/>
                </a:tc>
                <a:tc>
                  <a:txBody>
                    <a:bodyPr/>
                    <a:lstStyle/>
                    <a:p>
                      <a:pPr algn="ctr">
                        <a:lnSpc>
                          <a:spcPct val="115000"/>
                        </a:lnSpc>
                      </a:pPr>
                      <a:r>
                        <a:rPr lang="el-GR" sz="1100" b="1" kern="100" dirty="0">
                          <a:effectLst/>
                          <a:latin typeface="Arial" pitchFamily="34" charset="0"/>
                          <a:cs typeface="Arial" pitchFamily="34" charset="0"/>
                        </a:rPr>
                        <a:t> 2</a:t>
                      </a:r>
                      <a:endParaRPr lang="el-GR" sz="1100" b="1" kern="100" dirty="0">
                        <a:effectLst/>
                        <a:latin typeface="Arial" pitchFamily="34" charset="0"/>
                        <a:ea typeface="Trebuchet MS" panose="020B0603020202020204" pitchFamily="34" charset="0"/>
                        <a:cs typeface="Arial" pitchFamily="34" charset="0"/>
                      </a:endParaRPr>
                    </a:p>
                  </a:txBody>
                  <a:tcPr marL="54865" marR="54865" marT="0" marB="0" anchor="ctr"/>
                </a:tc>
                <a:tc>
                  <a:txBody>
                    <a:bodyPr/>
                    <a:lstStyle/>
                    <a:p>
                      <a:pPr marL="180000" algn="l">
                        <a:lnSpc>
                          <a:spcPct val="115000"/>
                        </a:lnSpc>
                      </a:pPr>
                      <a:r>
                        <a:rPr lang="el-GR" sz="1100" b="1" kern="100" dirty="0">
                          <a:effectLst/>
                          <a:latin typeface="Arial" pitchFamily="34" charset="0"/>
                          <a:cs typeface="Arial" pitchFamily="34" charset="0"/>
                        </a:rPr>
                        <a:t>Πιστοποίηση του προορισμού ως βιώσιμου/αειφόρου</a:t>
                      </a:r>
                      <a:endParaRPr lang="el-GR" sz="1100" b="1" kern="100" dirty="0">
                        <a:effectLst/>
                        <a:latin typeface="Arial" pitchFamily="34" charset="0"/>
                        <a:ea typeface="Trebuchet MS" panose="020B0603020202020204" pitchFamily="34" charset="0"/>
                        <a:cs typeface="Arial" pitchFamily="34" charset="0"/>
                      </a:endParaRPr>
                    </a:p>
                  </a:txBody>
                  <a:tcPr marL="54865" marR="54865" marT="0" marB="0" anchor="ctr"/>
                </a:tc>
                <a:extLst>
                  <a:ext uri="{0D108BD9-81ED-4DB2-BD59-A6C34878D82A}">
                    <a16:rowId xmlns:a16="http://schemas.microsoft.com/office/drawing/2014/main" val="2436346810"/>
                  </a:ext>
                </a:extLst>
              </a:tr>
              <a:tr h="465890">
                <a:tc>
                  <a:txBody>
                    <a:bodyPr/>
                    <a:lstStyle/>
                    <a:p>
                      <a:pPr algn="ctr">
                        <a:lnSpc>
                          <a:spcPct val="115000"/>
                        </a:lnSpc>
                      </a:pPr>
                      <a:r>
                        <a:rPr lang="el-GR" sz="1200" b="1" kern="100" dirty="0">
                          <a:effectLst/>
                          <a:latin typeface="Arial" pitchFamily="34" charset="0"/>
                          <a:cs typeface="Arial" pitchFamily="34" charset="0"/>
                        </a:rPr>
                        <a:t>10</a:t>
                      </a:r>
                      <a:endParaRPr lang="el-GR" sz="1200" b="1" kern="100" dirty="0">
                        <a:effectLst/>
                        <a:latin typeface="Arial" pitchFamily="34" charset="0"/>
                        <a:ea typeface="Trebuchet MS" panose="020B0603020202020204" pitchFamily="34" charset="0"/>
                        <a:cs typeface="Arial" pitchFamily="34" charset="0"/>
                      </a:endParaRPr>
                    </a:p>
                  </a:txBody>
                  <a:tcPr marL="54865" marR="54865" marT="0" marB="0" anchor="ctr"/>
                </a:tc>
                <a:tc>
                  <a:txBody>
                    <a:bodyPr/>
                    <a:lstStyle/>
                    <a:p>
                      <a:pPr algn="ctr">
                        <a:lnSpc>
                          <a:spcPct val="115000"/>
                        </a:lnSpc>
                      </a:pPr>
                      <a:r>
                        <a:rPr lang="el-GR" sz="1100" b="1" kern="100" dirty="0">
                          <a:effectLst/>
                          <a:latin typeface="Arial" pitchFamily="34" charset="0"/>
                          <a:cs typeface="Arial" pitchFamily="34" charset="0"/>
                        </a:rPr>
                        <a:t> 2</a:t>
                      </a:r>
                      <a:endParaRPr lang="el-GR" sz="1100" b="1" kern="100" dirty="0">
                        <a:effectLst/>
                        <a:latin typeface="Arial" pitchFamily="34" charset="0"/>
                        <a:ea typeface="Trebuchet MS" panose="020B0603020202020204" pitchFamily="34" charset="0"/>
                        <a:cs typeface="Arial" pitchFamily="34" charset="0"/>
                      </a:endParaRPr>
                    </a:p>
                  </a:txBody>
                  <a:tcPr marL="54865" marR="54865" marT="0" marB="0" anchor="ctr"/>
                </a:tc>
                <a:tc>
                  <a:txBody>
                    <a:bodyPr/>
                    <a:lstStyle/>
                    <a:p>
                      <a:pPr marL="180000" algn="l">
                        <a:lnSpc>
                          <a:spcPct val="115000"/>
                        </a:lnSpc>
                      </a:pPr>
                      <a:r>
                        <a:rPr lang="el-GR" sz="1100" b="1" kern="100" dirty="0">
                          <a:effectLst/>
                          <a:latin typeface="Arial" pitchFamily="34" charset="0"/>
                          <a:cs typeface="Arial" pitchFamily="34" charset="0"/>
                        </a:rPr>
                        <a:t>Βελτίωση του συστήματος λήψης και υλοποίησης αποφάσεων στον τουρισμό (τουριστική </a:t>
                      </a:r>
                      <a:r>
                        <a:rPr lang="el-GR" sz="1100" b="1" kern="100" dirty="0" err="1">
                          <a:effectLst/>
                          <a:latin typeface="Arial" pitchFamily="34" charset="0"/>
                          <a:cs typeface="Arial" pitchFamily="34" charset="0"/>
                        </a:rPr>
                        <a:t>διακυβρνηση</a:t>
                      </a:r>
                      <a:r>
                        <a:rPr lang="el-GR" sz="1100" b="1" kern="100" dirty="0">
                          <a:effectLst/>
                          <a:latin typeface="Arial" pitchFamily="34" charset="0"/>
                          <a:cs typeface="Arial" pitchFamily="34" charset="0"/>
                        </a:rPr>
                        <a:t>) </a:t>
                      </a:r>
                      <a:endParaRPr lang="el-GR" sz="1100" b="1" kern="100" dirty="0">
                        <a:effectLst/>
                        <a:latin typeface="Arial" pitchFamily="34" charset="0"/>
                        <a:ea typeface="Trebuchet MS" panose="020B0603020202020204" pitchFamily="34" charset="0"/>
                        <a:cs typeface="Arial" pitchFamily="34" charset="0"/>
                      </a:endParaRPr>
                    </a:p>
                  </a:txBody>
                  <a:tcPr marL="54865" marR="54865" marT="0" marB="0" anchor="ctr"/>
                </a:tc>
                <a:extLst>
                  <a:ext uri="{0D108BD9-81ED-4DB2-BD59-A6C34878D82A}">
                    <a16:rowId xmlns:a16="http://schemas.microsoft.com/office/drawing/2014/main" val="3543854014"/>
                  </a:ext>
                </a:extLst>
              </a:tr>
              <a:tr h="306608">
                <a:tc>
                  <a:txBody>
                    <a:bodyPr/>
                    <a:lstStyle/>
                    <a:p>
                      <a:pPr algn="ctr">
                        <a:lnSpc>
                          <a:spcPct val="115000"/>
                        </a:lnSpc>
                      </a:pPr>
                      <a:r>
                        <a:rPr lang="el-GR" sz="1200" b="1" kern="100" dirty="0">
                          <a:effectLst/>
                          <a:latin typeface="Arial" pitchFamily="34" charset="0"/>
                          <a:cs typeface="Arial" pitchFamily="34" charset="0"/>
                        </a:rPr>
                        <a:t>11</a:t>
                      </a:r>
                      <a:endParaRPr lang="el-GR" sz="1200" b="1" kern="100" dirty="0">
                        <a:effectLst/>
                        <a:latin typeface="Arial" pitchFamily="34" charset="0"/>
                        <a:ea typeface="Trebuchet MS" panose="020B0603020202020204" pitchFamily="34" charset="0"/>
                        <a:cs typeface="Arial" pitchFamily="34" charset="0"/>
                      </a:endParaRPr>
                    </a:p>
                  </a:txBody>
                  <a:tcPr marL="54865" marR="54865" marT="0" marB="0" anchor="ctr"/>
                </a:tc>
                <a:tc>
                  <a:txBody>
                    <a:bodyPr/>
                    <a:lstStyle/>
                    <a:p>
                      <a:pPr algn="ctr">
                        <a:lnSpc>
                          <a:spcPct val="115000"/>
                        </a:lnSpc>
                      </a:pPr>
                      <a:r>
                        <a:rPr lang="el-GR" sz="1100" b="1" kern="100" dirty="0">
                          <a:effectLst/>
                          <a:latin typeface="Arial" pitchFamily="34" charset="0"/>
                          <a:cs typeface="Arial" pitchFamily="34" charset="0"/>
                        </a:rPr>
                        <a:t> 1</a:t>
                      </a:r>
                      <a:endParaRPr lang="el-GR" sz="1100" b="1" kern="100" dirty="0">
                        <a:effectLst/>
                        <a:latin typeface="Arial" pitchFamily="34" charset="0"/>
                        <a:ea typeface="Trebuchet MS" panose="020B0603020202020204" pitchFamily="34" charset="0"/>
                        <a:cs typeface="Arial" pitchFamily="34" charset="0"/>
                      </a:endParaRPr>
                    </a:p>
                  </a:txBody>
                  <a:tcPr marL="54865" marR="54865" marT="0" marB="0" anchor="ctr"/>
                </a:tc>
                <a:tc>
                  <a:txBody>
                    <a:bodyPr/>
                    <a:lstStyle/>
                    <a:p>
                      <a:pPr marL="180000" algn="l">
                        <a:lnSpc>
                          <a:spcPct val="115000"/>
                        </a:lnSpc>
                      </a:pPr>
                      <a:r>
                        <a:rPr lang="el-GR" sz="1100" b="1" kern="100" dirty="0">
                          <a:effectLst/>
                          <a:latin typeface="Arial" pitchFamily="34" charset="0"/>
                          <a:cs typeface="Arial" pitchFamily="34" charset="0"/>
                        </a:rPr>
                        <a:t>Δημιουργία νέων τουριστικών μονάδων μόνο ανώτερης κατηγορίας</a:t>
                      </a:r>
                      <a:endParaRPr lang="el-GR" sz="1100" b="1" kern="100" dirty="0">
                        <a:effectLst/>
                        <a:latin typeface="Arial" pitchFamily="34" charset="0"/>
                        <a:ea typeface="Trebuchet MS" panose="020B0603020202020204" pitchFamily="34" charset="0"/>
                        <a:cs typeface="Arial" pitchFamily="34" charset="0"/>
                      </a:endParaRPr>
                    </a:p>
                  </a:txBody>
                  <a:tcPr marL="54865" marR="54865" marT="0" marB="0" anchor="ctr"/>
                </a:tc>
                <a:extLst>
                  <a:ext uri="{0D108BD9-81ED-4DB2-BD59-A6C34878D82A}">
                    <a16:rowId xmlns:a16="http://schemas.microsoft.com/office/drawing/2014/main" val="163011526"/>
                  </a:ext>
                </a:extLst>
              </a:tr>
              <a:tr h="306608">
                <a:tc>
                  <a:txBody>
                    <a:bodyPr/>
                    <a:lstStyle/>
                    <a:p>
                      <a:pPr algn="ctr">
                        <a:lnSpc>
                          <a:spcPct val="115000"/>
                        </a:lnSpc>
                      </a:pPr>
                      <a:r>
                        <a:rPr lang="el-GR" sz="1200" b="1" kern="100" dirty="0">
                          <a:effectLst/>
                          <a:latin typeface="Arial" pitchFamily="34" charset="0"/>
                          <a:cs typeface="Arial" pitchFamily="34" charset="0"/>
                        </a:rPr>
                        <a:t>12</a:t>
                      </a:r>
                      <a:endParaRPr lang="el-GR" sz="1200" b="1" kern="100" dirty="0">
                        <a:effectLst/>
                        <a:latin typeface="Arial" pitchFamily="34" charset="0"/>
                        <a:ea typeface="Trebuchet MS" panose="020B0603020202020204" pitchFamily="34" charset="0"/>
                        <a:cs typeface="Arial" pitchFamily="34" charset="0"/>
                      </a:endParaRPr>
                    </a:p>
                  </a:txBody>
                  <a:tcPr marL="54865" marR="54865" marT="0" marB="0" anchor="ctr"/>
                </a:tc>
                <a:tc>
                  <a:txBody>
                    <a:bodyPr/>
                    <a:lstStyle/>
                    <a:p>
                      <a:pPr algn="ctr">
                        <a:lnSpc>
                          <a:spcPct val="115000"/>
                        </a:lnSpc>
                      </a:pPr>
                      <a:r>
                        <a:rPr lang="el-GR" sz="1100" b="1" kern="100" dirty="0">
                          <a:effectLst/>
                          <a:latin typeface="Arial" pitchFamily="34" charset="0"/>
                          <a:cs typeface="Arial" pitchFamily="34" charset="0"/>
                        </a:rPr>
                        <a:t> 2</a:t>
                      </a:r>
                      <a:endParaRPr lang="el-GR" sz="1100" b="1" kern="100" dirty="0">
                        <a:effectLst/>
                        <a:latin typeface="Arial" pitchFamily="34" charset="0"/>
                        <a:ea typeface="Trebuchet MS" panose="020B0603020202020204" pitchFamily="34" charset="0"/>
                        <a:cs typeface="Arial" pitchFamily="34" charset="0"/>
                      </a:endParaRPr>
                    </a:p>
                  </a:txBody>
                  <a:tcPr marL="54865" marR="54865" marT="0" marB="0" anchor="ctr"/>
                </a:tc>
                <a:tc>
                  <a:txBody>
                    <a:bodyPr/>
                    <a:lstStyle/>
                    <a:p>
                      <a:pPr marL="180000" algn="l">
                        <a:lnSpc>
                          <a:spcPct val="115000"/>
                        </a:lnSpc>
                      </a:pPr>
                      <a:r>
                        <a:rPr lang="el-GR" sz="1100" b="1" kern="100" dirty="0">
                          <a:effectLst/>
                          <a:latin typeface="Arial" pitchFamily="34" charset="0"/>
                          <a:cs typeface="Arial" pitchFamily="34" charset="0"/>
                        </a:rPr>
                        <a:t>Επεξεργασία στρατηγικής για το βιώσιμο τουρισμό </a:t>
                      </a:r>
                      <a:endParaRPr lang="el-GR" sz="1100" b="1" kern="100" dirty="0">
                        <a:effectLst/>
                        <a:latin typeface="Arial" pitchFamily="34" charset="0"/>
                        <a:ea typeface="Trebuchet MS" panose="020B0603020202020204" pitchFamily="34" charset="0"/>
                        <a:cs typeface="Arial" pitchFamily="34" charset="0"/>
                      </a:endParaRPr>
                    </a:p>
                  </a:txBody>
                  <a:tcPr marL="54865" marR="54865" marT="0" marB="0" anchor="ctr"/>
                </a:tc>
                <a:extLst>
                  <a:ext uri="{0D108BD9-81ED-4DB2-BD59-A6C34878D82A}">
                    <a16:rowId xmlns:a16="http://schemas.microsoft.com/office/drawing/2014/main" val="2451742897"/>
                  </a:ext>
                </a:extLst>
              </a:tr>
              <a:tr h="306608">
                <a:tc>
                  <a:txBody>
                    <a:bodyPr/>
                    <a:lstStyle/>
                    <a:p>
                      <a:pPr algn="ctr">
                        <a:lnSpc>
                          <a:spcPct val="115000"/>
                        </a:lnSpc>
                      </a:pPr>
                      <a:r>
                        <a:rPr lang="el-GR" sz="1200" b="1" kern="100" dirty="0">
                          <a:effectLst/>
                          <a:latin typeface="Arial" pitchFamily="34" charset="0"/>
                          <a:cs typeface="Arial" pitchFamily="34" charset="0"/>
                        </a:rPr>
                        <a:t>13</a:t>
                      </a:r>
                      <a:endParaRPr lang="el-GR" sz="1200" b="1" kern="100" dirty="0">
                        <a:effectLst/>
                        <a:latin typeface="Arial" pitchFamily="34" charset="0"/>
                        <a:ea typeface="Trebuchet MS" panose="020B0603020202020204" pitchFamily="34" charset="0"/>
                        <a:cs typeface="Arial" pitchFamily="34" charset="0"/>
                      </a:endParaRPr>
                    </a:p>
                  </a:txBody>
                  <a:tcPr marL="54865" marR="54865" marT="0" marB="0" anchor="ctr"/>
                </a:tc>
                <a:tc>
                  <a:txBody>
                    <a:bodyPr/>
                    <a:lstStyle/>
                    <a:p>
                      <a:pPr algn="ctr">
                        <a:lnSpc>
                          <a:spcPct val="115000"/>
                        </a:lnSpc>
                      </a:pPr>
                      <a:r>
                        <a:rPr lang="el-GR" sz="1100" b="1" kern="100" dirty="0">
                          <a:effectLst/>
                          <a:latin typeface="Arial" pitchFamily="34" charset="0"/>
                          <a:cs typeface="Arial" pitchFamily="34" charset="0"/>
                        </a:rPr>
                        <a:t> 2</a:t>
                      </a:r>
                      <a:endParaRPr lang="el-GR" sz="1100" b="1" kern="100" dirty="0">
                        <a:effectLst/>
                        <a:latin typeface="Arial" pitchFamily="34" charset="0"/>
                        <a:ea typeface="Trebuchet MS" panose="020B0603020202020204" pitchFamily="34" charset="0"/>
                        <a:cs typeface="Arial" pitchFamily="34" charset="0"/>
                      </a:endParaRPr>
                    </a:p>
                  </a:txBody>
                  <a:tcPr marL="54865" marR="54865" marT="0" marB="0" anchor="ctr"/>
                </a:tc>
                <a:tc>
                  <a:txBody>
                    <a:bodyPr/>
                    <a:lstStyle/>
                    <a:p>
                      <a:pPr marL="180000" algn="l">
                        <a:lnSpc>
                          <a:spcPct val="115000"/>
                        </a:lnSpc>
                      </a:pPr>
                      <a:r>
                        <a:rPr lang="el-GR" sz="1100" b="1" kern="100" dirty="0">
                          <a:effectLst/>
                          <a:latin typeface="Arial" pitchFamily="34" charset="0"/>
                          <a:cs typeface="Arial" pitchFamily="34" charset="0"/>
                        </a:rPr>
                        <a:t>Ενίσχυση της ανθεκτικότητας του προορισμού και προσαρμογή στη κλιματική αλλαγή </a:t>
                      </a:r>
                      <a:endParaRPr lang="el-GR" sz="1100" b="1" kern="100" dirty="0">
                        <a:effectLst/>
                        <a:latin typeface="Arial" pitchFamily="34" charset="0"/>
                        <a:ea typeface="Trebuchet MS" panose="020B0603020202020204" pitchFamily="34" charset="0"/>
                        <a:cs typeface="Arial" pitchFamily="34" charset="0"/>
                      </a:endParaRPr>
                    </a:p>
                  </a:txBody>
                  <a:tcPr marL="54865" marR="54865" marT="0" marB="0" anchor="ctr"/>
                </a:tc>
                <a:extLst>
                  <a:ext uri="{0D108BD9-81ED-4DB2-BD59-A6C34878D82A}">
                    <a16:rowId xmlns:a16="http://schemas.microsoft.com/office/drawing/2014/main" val="2653476607"/>
                  </a:ext>
                </a:extLst>
              </a:tr>
              <a:tr h="465890">
                <a:tc>
                  <a:txBody>
                    <a:bodyPr/>
                    <a:lstStyle/>
                    <a:p>
                      <a:pPr algn="ctr">
                        <a:lnSpc>
                          <a:spcPct val="115000"/>
                        </a:lnSpc>
                      </a:pPr>
                      <a:r>
                        <a:rPr lang="el-GR" sz="1200" b="1" kern="100" dirty="0">
                          <a:effectLst/>
                          <a:latin typeface="Arial" pitchFamily="34" charset="0"/>
                          <a:cs typeface="Arial" pitchFamily="34" charset="0"/>
                        </a:rPr>
                        <a:t>14</a:t>
                      </a:r>
                      <a:endParaRPr lang="el-GR" sz="1200" b="1" kern="100" dirty="0">
                        <a:effectLst/>
                        <a:latin typeface="Arial" pitchFamily="34" charset="0"/>
                        <a:ea typeface="Trebuchet MS" panose="020B0603020202020204" pitchFamily="34" charset="0"/>
                        <a:cs typeface="Arial" pitchFamily="34" charset="0"/>
                      </a:endParaRPr>
                    </a:p>
                  </a:txBody>
                  <a:tcPr marL="54865" marR="54865" marT="0" marB="0" anchor="ctr"/>
                </a:tc>
                <a:tc>
                  <a:txBody>
                    <a:bodyPr/>
                    <a:lstStyle/>
                    <a:p>
                      <a:pPr algn="ctr">
                        <a:lnSpc>
                          <a:spcPct val="115000"/>
                        </a:lnSpc>
                      </a:pPr>
                      <a:r>
                        <a:rPr lang="el-GR" sz="1100" b="1" kern="100" dirty="0">
                          <a:effectLst/>
                          <a:latin typeface="Arial" pitchFamily="34" charset="0"/>
                          <a:cs typeface="Arial" pitchFamily="34" charset="0"/>
                        </a:rPr>
                        <a:t> 2</a:t>
                      </a:r>
                      <a:endParaRPr lang="el-GR" sz="1100" b="1" kern="100" dirty="0">
                        <a:effectLst/>
                        <a:latin typeface="Arial" pitchFamily="34" charset="0"/>
                        <a:ea typeface="Trebuchet MS" panose="020B0603020202020204" pitchFamily="34" charset="0"/>
                        <a:cs typeface="Arial" pitchFamily="34" charset="0"/>
                      </a:endParaRPr>
                    </a:p>
                  </a:txBody>
                  <a:tcPr marL="54865" marR="54865" marT="0" marB="0" anchor="ctr"/>
                </a:tc>
                <a:tc>
                  <a:txBody>
                    <a:bodyPr/>
                    <a:lstStyle/>
                    <a:p>
                      <a:pPr marL="180000" algn="l">
                        <a:lnSpc>
                          <a:spcPct val="115000"/>
                        </a:lnSpc>
                      </a:pPr>
                      <a:r>
                        <a:rPr lang="el-GR" sz="1100" b="1" kern="100" dirty="0">
                          <a:effectLst/>
                          <a:latin typeface="Arial" pitchFamily="34" charset="0"/>
                          <a:cs typeface="Arial" pitchFamily="34" charset="0"/>
                        </a:rPr>
                        <a:t>Επεξεργασία σχεδίου μείωσης κινδύνου, διαχείρισης κρίσεων και έκτακτης ανάγκης για τον τουρισμό στον προορισμό</a:t>
                      </a:r>
                      <a:endParaRPr lang="el-GR" sz="1100" b="1" kern="100" dirty="0">
                        <a:effectLst/>
                        <a:latin typeface="Arial" pitchFamily="34" charset="0"/>
                        <a:ea typeface="Trebuchet MS" panose="020B0603020202020204" pitchFamily="34" charset="0"/>
                        <a:cs typeface="Arial" pitchFamily="34" charset="0"/>
                      </a:endParaRPr>
                    </a:p>
                  </a:txBody>
                  <a:tcPr marL="54865" marR="54865" marT="0" marB="0" anchor="ctr"/>
                </a:tc>
                <a:extLst>
                  <a:ext uri="{0D108BD9-81ED-4DB2-BD59-A6C34878D82A}">
                    <a16:rowId xmlns:a16="http://schemas.microsoft.com/office/drawing/2014/main" val="4134816310"/>
                  </a:ext>
                </a:extLst>
              </a:tr>
              <a:tr h="465890">
                <a:tc>
                  <a:txBody>
                    <a:bodyPr/>
                    <a:lstStyle/>
                    <a:p>
                      <a:pPr algn="ctr">
                        <a:lnSpc>
                          <a:spcPct val="115000"/>
                        </a:lnSpc>
                      </a:pPr>
                      <a:r>
                        <a:rPr lang="el-GR" sz="1200" b="1" kern="100" dirty="0">
                          <a:effectLst/>
                          <a:latin typeface="Arial" pitchFamily="34" charset="0"/>
                          <a:cs typeface="Arial" pitchFamily="34" charset="0"/>
                        </a:rPr>
                        <a:t>17</a:t>
                      </a:r>
                      <a:endParaRPr lang="el-GR" sz="1200" b="1" kern="100" dirty="0">
                        <a:effectLst/>
                        <a:latin typeface="Arial" pitchFamily="34" charset="0"/>
                        <a:ea typeface="Trebuchet MS" panose="020B0603020202020204" pitchFamily="34" charset="0"/>
                        <a:cs typeface="Arial" pitchFamily="34" charset="0"/>
                      </a:endParaRPr>
                    </a:p>
                  </a:txBody>
                  <a:tcPr marL="54865" marR="54865" marT="0" marB="0" anchor="ctr"/>
                </a:tc>
                <a:tc>
                  <a:txBody>
                    <a:bodyPr/>
                    <a:lstStyle/>
                    <a:p>
                      <a:pPr algn="ctr">
                        <a:lnSpc>
                          <a:spcPct val="115000"/>
                        </a:lnSpc>
                      </a:pPr>
                      <a:r>
                        <a:rPr lang="el-GR" sz="1100" b="1" kern="100" dirty="0">
                          <a:effectLst/>
                          <a:latin typeface="Arial" pitchFamily="34" charset="0"/>
                          <a:cs typeface="Arial" pitchFamily="34" charset="0"/>
                        </a:rPr>
                        <a:t> 2</a:t>
                      </a:r>
                      <a:endParaRPr lang="el-GR" sz="1100" b="1" kern="100" dirty="0">
                        <a:effectLst/>
                        <a:latin typeface="Arial" pitchFamily="34" charset="0"/>
                        <a:ea typeface="Trebuchet MS" panose="020B0603020202020204" pitchFamily="34" charset="0"/>
                        <a:cs typeface="Arial" pitchFamily="34" charset="0"/>
                      </a:endParaRPr>
                    </a:p>
                  </a:txBody>
                  <a:tcPr marL="54865" marR="54865" marT="0" marB="0" anchor="ctr"/>
                </a:tc>
                <a:tc>
                  <a:txBody>
                    <a:bodyPr/>
                    <a:lstStyle/>
                    <a:p>
                      <a:pPr marL="180000" algn="l">
                        <a:lnSpc>
                          <a:spcPct val="115000"/>
                        </a:lnSpc>
                      </a:pPr>
                      <a:r>
                        <a:rPr lang="el-GR" sz="1100" b="1" kern="100" dirty="0">
                          <a:effectLst/>
                          <a:latin typeface="Arial" pitchFamily="34" charset="0"/>
                          <a:cs typeface="Arial" pitchFamily="34" charset="0"/>
                        </a:rPr>
                        <a:t>Βελτίωση της </a:t>
                      </a:r>
                      <a:r>
                        <a:rPr lang="el-GR" sz="1100" b="1" kern="100" dirty="0" err="1">
                          <a:effectLst/>
                          <a:latin typeface="Arial" pitchFamily="34" charset="0"/>
                          <a:cs typeface="Arial" pitchFamily="34" charset="0"/>
                        </a:rPr>
                        <a:t>προσπελασιμότητας</a:t>
                      </a:r>
                      <a:r>
                        <a:rPr lang="el-GR" sz="1100" b="1" kern="100" dirty="0">
                          <a:effectLst/>
                          <a:latin typeface="Arial" pitchFamily="34" charset="0"/>
                          <a:cs typeface="Arial" pitchFamily="34" charset="0"/>
                        </a:rPr>
                        <a:t> των ατόμων με δυσκολία μετακίνησης μέσα στον προορισμό</a:t>
                      </a:r>
                      <a:endParaRPr lang="el-GR" sz="1100" b="1" kern="100" dirty="0">
                        <a:effectLst/>
                        <a:latin typeface="Arial" pitchFamily="34" charset="0"/>
                        <a:ea typeface="Trebuchet MS" panose="020B0603020202020204" pitchFamily="34" charset="0"/>
                        <a:cs typeface="Arial" pitchFamily="34" charset="0"/>
                      </a:endParaRPr>
                    </a:p>
                  </a:txBody>
                  <a:tcPr marL="54865" marR="54865" marT="0" marB="0" anchor="ctr"/>
                </a:tc>
                <a:extLst>
                  <a:ext uri="{0D108BD9-81ED-4DB2-BD59-A6C34878D82A}">
                    <a16:rowId xmlns:a16="http://schemas.microsoft.com/office/drawing/2014/main" val="4063607330"/>
                  </a:ext>
                </a:extLst>
              </a:tr>
              <a:tr h="306608">
                <a:tc>
                  <a:txBody>
                    <a:bodyPr/>
                    <a:lstStyle/>
                    <a:p>
                      <a:pPr algn="ctr">
                        <a:lnSpc>
                          <a:spcPct val="115000"/>
                        </a:lnSpc>
                      </a:pPr>
                      <a:r>
                        <a:rPr lang="el-GR" sz="1200" b="1" kern="100" dirty="0">
                          <a:effectLst/>
                          <a:latin typeface="Arial" pitchFamily="34" charset="0"/>
                          <a:cs typeface="Arial" pitchFamily="34" charset="0"/>
                        </a:rPr>
                        <a:t>16</a:t>
                      </a:r>
                      <a:endParaRPr lang="el-GR" sz="1200" b="1" kern="100" dirty="0">
                        <a:effectLst/>
                        <a:latin typeface="Arial" pitchFamily="34" charset="0"/>
                        <a:ea typeface="Trebuchet MS" panose="020B0603020202020204" pitchFamily="34" charset="0"/>
                        <a:cs typeface="Arial" pitchFamily="34" charset="0"/>
                      </a:endParaRPr>
                    </a:p>
                  </a:txBody>
                  <a:tcPr marL="54865" marR="54865" marT="0" marB="0" anchor="ctr"/>
                </a:tc>
                <a:tc>
                  <a:txBody>
                    <a:bodyPr/>
                    <a:lstStyle/>
                    <a:p>
                      <a:pPr algn="ctr">
                        <a:lnSpc>
                          <a:spcPct val="115000"/>
                        </a:lnSpc>
                      </a:pPr>
                      <a:r>
                        <a:rPr lang="el-GR" sz="1100" b="1" kern="100" dirty="0">
                          <a:effectLst/>
                          <a:latin typeface="Arial" pitchFamily="34" charset="0"/>
                          <a:cs typeface="Arial" pitchFamily="34" charset="0"/>
                        </a:rPr>
                        <a:t> 3</a:t>
                      </a:r>
                      <a:endParaRPr lang="el-GR" sz="1100" b="1" kern="100" dirty="0">
                        <a:effectLst/>
                        <a:latin typeface="Arial" pitchFamily="34" charset="0"/>
                        <a:ea typeface="Trebuchet MS" panose="020B0603020202020204" pitchFamily="34" charset="0"/>
                        <a:cs typeface="Arial" pitchFamily="34" charset="0"/>
                      </a:endParaRPr>
                    </a:p>
                  </a:txBody>
                  <a:tcPr marL="54865" marR="54865" marT="0" marB="0" anchor="ctr"/>
                </a:tc>
                <a:tc>
                  <a:txBody>
                    <a:bodyPr/>
                    <a:lstStyle/>
                    <a:p>
                      <a:pPr marL="180000" algn="l">
                        <a:lnSpc>
                          <a:spcPct val="115000"/>
                        </a:lnSpc>
                      </a:pPr>
                      <a:r>
                        <a:rPr lang="el-GR" sz="1100" b="1" kern="100" dirty="0">
                          <a:effectLst/>
                          <a:latin typeface="Arial" pitchFamily="34" charset="0"/>
                          <a:cs typeface="Arial" pitchFamily="34" charset="0"/>
                        </a:rPr>
                        <a:t>Εκπόνηση Χάρτας βιώσιμου τουρισμού σε βιώσιμο προορισμό</a:t>
                      </a:r>
                      <a:endParaRPr lang="el-GR" sz="1100" b="1" kern="100" dirty="0">
                        <a:effectLst/>
                        <a:latin typeface="Arial" pitchFamily="34" charset="0"/>
                        <a:ea typeface="Trebuchet MS" panose="020B0603020202020204" pitchFamily="34" charset="0"/>
                        <a:cs typeface="Arial" pitchFamily="34" charset="0"/>
                      </a:endParaRPr>
                    </a:p>
                  </a:txBody>
                  <a:tcPr marL="54865" marR="54865" marT="0" marB="0" anchor="ctr"/>
                </a:tc>
                <a:extLst>
                  <a:ext uri="{0D108BD9-81ED-4DB2-BD59-A6C34878D82A}">
                    <a16:rowId xmlns:a16="http://schemas.microsoft.com/office/drawing/2014/main" val="1703260012"/>
                  </a:ext>
                </a:extLst>
              </a:tr>
              <a:tr h="465890">
                <a:tc>
                  <a:txBody>
                    <a:bodyPr/>
                    <a:lstStyle/>
                    <a:p>
                      <a:pPr algn="ctr">
                        <a:lnSpc>
                          <a:spcPct val="115000"/>
                        </a:lnSpc>
                      </a:pPr>
                      <a:r>
                        <a:rPr lang="el-GR" sz="1200" b="1" kern="100" dirty="0">
                          <a:effectLst/>
                          <a:latin typeface="Arial" pitchFamily="34" charset="0"/>
                          <a:cs typeface="Arial" pitchFamily="34" charset="0"/>
                        </a:rPr>
                        <a:t>17</a:t>
                      </a:r>
                      <a:endParaRPr lang="el-GR" sz="1200" b="1" kern="100" dirty="0">
                        <a:effectLst/>
                        <a:latin typeface="Arial" pitchFamily="34" charset="0"/>
                        <a:ea typeface="Trebuchet MS" panose="020B0603020202020204" pitchFamily="34" charset="0"/>
                        <a:cs typeface="Arial" pitchFamily="34" charset="0"/>
                      </a:endParaRPr>
                    </a:p>
                  </a:txBody>
                  <a:tcPr marL="54865" marR="54865" marT="0" marB="0" anchor="ctr"/>
                </a:tc>
                <a:tc>
                  <a:txBody>
                    <a:bodyPr/>
                    <a:lstStyle/>
                    <a:p>
                      <a:pPr algn="ctr">
                        <a:lnSpc>
                          <a:spcPct val="115000"/>
                        </a:lnSpc>
                      </a:pPr>
                      <a:r>
                        <a:rPr lang="el-GR" sz="1100" b="1" kern="100" dirty="0">
                          <a:effectLst/>
                          <a:latin typeface="Arial" pitchFamily="34" charset="0"/>
                          <a:cs typeface="Arial" pitchFamily="34" charset="0"/>
                        </a:rPr>
                        <a:t> 3</a:t>
                      </a:r>
                      <a:endParaRPr lang="el-GR" sz="1100" b="1" kern="100" dirty="0">
                        <a:effectLst/>
                        <a:latin typeface="Arial" pitchFamily="34" charset="0"/>
                        <a:ea typeface="Trebuchet MS" panose="020B0603020202020204" pitchFamily="34" charset="0"/>
                        <a:cs typeface="Arial" pitchFamily="34" charset="0"/>
                      </a:endParaRPr>
                    </a:p>
                  </a:txBody>
                  <a:tcPr marL="54865" marR="54865" marT="0" marB="0" anchor="ctr"/>
                </a:tc>
                <a:tc>
                  <a:txBody>
                    <a:bodyPr/>
                    <a:lstStyle/>
                    <a:p>
                      <a:pPr marL="180000" algn="l">
                        <a:lnSpc>
                          <a:spcPct val="115000"/>
                        </a:lnSpc>
                      </a:pPr>
                      <a:r>
                        <a:rPr lang="el-GR" sz="1100" b="1" kern="100" dirty="0">
                          <a:effectLst/>
                          <a:latin typeface="Arial" pitchFamily="34" charset="0"/>
                          <a:cs typeface="Arial" pitchFamily="34" charset="0"/>
                        </a:rPr>
                        <a:t>Περιορισμός δημιουργίας τουριστικών υποδοχέων μεγάλης έκτασης (πχ. σύνθετα τουριστικά καταλύματα)</a:t>
                      </a:r>
                      <a:endParaRPr lang="el-GR" sz="1100" b="1" kern="100" dirty="0">
                        <a:effectLst/>
                        <a:latin typeface="Arial" pitchFamily="34" charset="0"/>
                        <a:ea typeface="Trebuchet MS" panose="020B0603020202020204" pitchFamily="34" charset="0"/>
                        <a:cs typeface="Arial" pitchFamily="34" charset="0"/>
                      </a:endParaRPr>
                    </a:p>
                  </a:txBody>
                  <a:tcPr marL="54865" marR="54865" marT="0" marB="0" anchor="ctr"/>
                </a:tc>
                <a:extLst>
                  <a:ext uri="{0D108BD9-81ED-4DB2-BD59-A6C34878D82A}">
                    <a16:rowId xmlns:a16="http://schemas.microsoft.com/office/drawing/2014/main" val="3827857005"/>
                  </a:ext>
                </a:extLst>
              </a:tr>
            </a:tbl>
          </a:graphicData>
        </a:graphic>
      </p:graphicFrame>
    </p:spTree>
    <p:extLst>
      <p:ext uri="{BB962C8B-B14F-4D97-AF65-F5344CB8AC3E}">
        <p14:creationId xmlns:p14="http://schemas.microsoft.com/office/powerpoint/2010/main" val="2019663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C69A65E-B153-3517-B0BC-1E54367F7C8A}"/>
              </a:ext>
            </a:extLst>
          </p:cNvPr>
          <p:cNvGraphicFramePr>
            <a:graphicFrameLocks noGrp="1"/>
          </p:cNvGraphicFramePr>
          <p:nvPr>
            <p:extLst>
              <p:ext uri="{D42A27DB-BD31-4B8C-83A1-F6EECF244321}">
                <p14:modId xmlns:p14="http://schemas.microsoft.com/office/powerpoint/2010/main" val="2702042840"/>
              </p:ext>
            </p:extLst>
          </p:nvPr>
        </p:nvGraphicFramePr>
        <p:xfrm>
          <a:off x="0" y="-24276"/>
          <a:ext cx="12235156" cy="6882267"/>
        </p:xfrm>
        <a:graphic>
          <a:graphicData uri="http://schemas.openxmlformats.org/drawingml/2006/table">
            <a:tbl>
              <a:tblPr firstRow="1" firstCol="1" bandRow="1">
                <a:tableStyleId>{5C22544A-7EE6-4342-B048-85BDC9FD1C3A}</a:tableStyleId>
              </a:tblPr>
              <a:tblGrid>
                <a:gridCol w="690387">
                  <a:extLst>
                    <a:ext uri="{9D8B030D-6E8A-4147-A177-3AD203B41FA5}">
                      <a16:colId xmlns:a16="http://schemas.microsoft.com/office/drawing/2014/main" val="3844116853"/>
                    </a:ext>
                  </a:extLst>
                </a:gridCol>
                <a:gridCol w="767093">
                  <a:extLst>
                    <a:ext uri="{9D8B030D-6E8A-4147-A177-3AD203B41FA5}">
                      <a16:colId xmlns:a16="http://schemas.microsoft.com/office/drawing/2014/main" val="1929690307"/>
                    </a:ext>
                  </a:extLst>
                </a:gridCol>
                <a:gridCol w="10777676">
                  <a:extLst>
                    <a:ext uri="{9D8B030D-6E8A-4147-A177-3AD203B41FA5}">
                      <a16:colId xmlns:a16="http://schemas.microsoft.com/office/drawing/2014/main" val="2783456739"/>
                    </a:ext>
                  </a:extLst>
                </a:gridCol>
              </a:tblGrid>
              <a:tr h="240328">
                <a:tc gridSpan="2">
                  <a:txBody>
                    <a:bodyPr/>
                    <a:lstStyle/>
                    <a:p>
                      <a:pPr algn="ctr">
                        <a:lnSpc>
                          <a:spcPct val="115000"/>
                        </a:lnSpc>
                      </a:pPr>
                      <a:r>
                        <a:rPr lang="el-GR" sz="1200" kern="100" spc="300" dirty="0">
                          <a:effectLst/>
                          <a:latin typeface="Segoe UI Black" pitchFamily="34" charset="0"/>
                          <a:ea typeface="Segoe UI Black" pitchFamily="34" charset="0"/>
                          <a:cs typeface="Trebuchet MS" panose="020B0603020202020204" pitchFamily="34" charset="0"/>
                        </a:rPr>
                        <a:t>ΣΕΝΑΡΙΟ</a:t>
                      </a:r>
                    </a:p>
                  </a:txBody>
                  <a:tcPr marL="40540" marR="40540" marT="0" marB="0" anchor="ctr"/>
                </a:tc>
                <a:tc hMerge="1">
                  <a:txBody>
                    <a:bodyPr/>
                    <a:lstStyle/>
                    <a:p>
                      <a:pPr algn="ctr">
                        <a:lnSpc>
                          <a:spcPct val="115000"/>
                        </a:lnSpc>
                      </a:pPr>
                      <a:endParaRPr lang="el-GR" sz="1200" kern="1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40540" marR="40540" marT="0" marB="0"/>
                </a:tc>
                <a:tc>
                  <a:txBody>
                    <a:bodyPr/>
                    <a:lstStyle/>
                    <a:p>
                      <a:pPr algn="ctr">
                        <a:lnSpc>
                          <a:spcPct val="115000"/>
                        </a:lnSpc>
                      </a:pPr>
                      <a:r>
                        <a:rPr lang="el-GR" sz="1200" kern="100" spc="300" dirty="0">
                          <a:effectLst/>
                          <a:latin typeface="Segoe UI Black" pitchFamily="34" charset="0"/>
                          <a:ea typeface="Segoe UI Black" pitchFamily="34" charset="0"/>
                        </a:rPr>
                        <a:t>ΔΡΑΣΕΙΣ - ΠΑΡΕΜΒΑΣΕΙΣ</a:t>
                      </a:r>
                      <a:endParaRPr lang="el-GR" sz="1200" kern="100" spc="300" dirty="0">
                        <a:effectLst/>
                        <a:latin typeface="Segoe UI Black" pitchFamily="34" charset="0"/>
                        <a:ea typeface="Segoe UI Black" pitchFamily="34" charset="0"/>
                        <a:cs typeface="Trebuchet MS" panose="020B0603020202020204" pitchFamily="34" charset="0"/>
                      </a:endParaRPr>
                    </a:p>
                  </a:txBody>
                  <a:tcPr marL="40540" marR="40540" marT="0" marB="0" anchor="ctr"/>
                </a:tc>
                <a:extLst>
                  <a:ext uri="{0D108BD9-81ED-4DB2-BD59-A6C34878D82A}">
                    <a16:rowId xmlns:a16="http://schemas.microsoft.com/office/drawing/2014/main" val="3228378826"/>
                  </a:ext>
                </a:extLst>
              </a:tr>
              <a:tr h="307624">
                <a:tc>
                  <a:txBody>
                    <a:bodyPr/>
                    <a:lstStyle/>
                    <a:p>
                      <a:pPr marL="0" algn="ctr">
                        <a:lnSpc>
                          <a:spcPct val="115000"/>
                        </a:lnSpc>
                      </a:pPr>
                      <a:r>
                        <a:rPr lang="el-GR" sz="1200" b="1" kern="100" dirty="0">
                          <a:effectLst/>
                          <a:latin typeface="Arial" pitchFamily="34" charset="0"/>
                          <a:cs typeface="Arial" pitchFamily="34" charset="0"/>
                        </a:rPr>
                        <a:t>1</a:t>
                      </a:r>
                      <a:endParaRPr lang="el-GR" sz="1200" b="1" kern="100" dirty="0">
                        <a:effectLst/>
                        <a:latin typeface="Arial" pitchFamily="34" charset="0"/>
                        <a:ea typeface="Trebuchet MS" panose="020B0603020202020204" pitchFamily="34" charset="0"/>
                        <a:cs typeface="Arial" pitchFamily="34" charset="0"/>
                      </a:endParaRPr>
                    </a:p>
                  </a:txBody>
                  <a:tcPr marL="40540" marR="40540" marT="0" marB="0" anchor="ctr"/>
                </a:tc>
                <a:tc>
                  <a:txBody>
                    <a:bodyPr/>
                    <a:lstStyle/>
                    <a:p>
                      <a:pPr marL="0" algn="ctr">
                        <a:lnSpc>
                          <a:spcPct val="115000"/>
                        </a:lnSpc>
                      </a:pPr>
                      <a:r>
                        <a:rPr lang="el-GR" sz="1100" b="1" kern="100" dirty="0">
                          <a:effectLst/>
                          <a:latin typeface="Arial" pitchFamily="34" charset="0"/>
                          <a:cs typeface="Arial" pitchFamily="34" charset="0"/>
                        </a:rPr>
                        <a:t> 3</a:t>
                      </a:r>
                      <a:endParaRPr lang="el-GR" sz="1100" b="1" kern="100" dirty="0">
                        <a:effectLst/>
                        <a:latin typeface="Arial" pitchFamily="34" charset="0"/>
                        <a:ea typeface="Trebuchet MS" panose="020B0603020202020204" pitchFamily="34" charset="0"/>
                        <a:cs typeface="Arial" pitchFamily="34" charset="0"/>
                      </a:endParaRPr>
                    </a:p>
                  </a:txBody>
                  <a:tcPr marL="40540" marR="40540" marT="0" marB="0" anchor="ctr"/>
                </a:tc>
                <a:tc>
                  <a:txBody>
                    <a:bodyPr/>
                    <a:lstStyle/>
                    <a:p>
                      <a:pPr marL="180000">
                        <a:lnSpc>
                          <a:spcPct val="115000"/>
                        </a:lnSpc>
                      </a:pPr>
                      <a:r>
                        <a:rPr lang="el-GR" sz="1100" b="1" kern="100" dirty="0">
                          <a:effectLst/>
                          <a:latin typeface="Arial" pitchFamily="34" charset="0"/>
                          <a:cs typeface="Arial" pitchFamily="34" charset="0"/>
                        </a:rPr>
                        <a:t>Κατάργηση πλαστικών μιας χρήσης και αντικατάσταση τους από «ενοικιαζόμενα» ή αγοραζόμενα σκεύη πολλαπλών χρήσεων</a:t>
                      </a:r>
                      <a:endParaRPr lang="el-GR" sz="1100" b="1" kern="100" dirty="0">
                        <a:effectLst/>
                        <a:latin typeface="Arial" pitchFamily="34" charset="0"/>
                        <a:ea typeface="Trebuchet MS" panose="020B0603020202020204" pitchFamily="34" charset="0"/>
                        <a:cs typeface="Arial" pitchFamily="34" charset="0"/>
                      </a:endParaRPr>
                    </a:p>
                  </a:txBody>
                  <a:tcPr marL="40540" marR="40540" marT="0" marB="0" anchor="ctr"/>
                </a:tc>
                <a:extLst>
                  <a:ext uri="{0D108BD9-81ED-4DB2-BD59-A6C34878D82A}">
                    <a16:rowId xmlns:a16="http://schemas.microsoft.com/office/drawing/2014/main" val="45442180"/>
                  </a:ext>
                </a:extLst>
              </a:tr>
              <a:tr h="256552">
                <a:tc>
                  <a:txBody>
                    <a:bodyPr/>
                    <a:lstStyle/>
                    <a:p>
                      <a:pPr marL="0" algn="ctr">
                        <a:lnSpc>
                          <a:spcPct val="115000"/>
                        </a:lnSpc>
                      </a:pPr>
                      <a:r>
                        <a:rPr lang="el-GR" sz="1200" b="1" kern="100" dirty="0">
                          <a:effectLst/>
                          <a:latin typeface="Arial" pitchFamily="34" charset="0"/>
                          <a:cs typeface="Arial" pitchFamily="34" charset="0"/>
                        </a:rPr>
                        <a:t>2</a:t>
                      </a:r>
                      <a:endParaRPr lang="el-GR" sz="1200" b="1" kern="100" dirty="0">
                        <a:effectLst/>
                        <a:latin typeface="Arial" pitchFamily="34" charset="0"/>
                        <a:ea typeface="Trebuchet MS" panose="020B0603020202020204" pitchFamily="34" charset="0"/>
                        <a:cs typeface="Arial" pitchFamily="34" charset="0"/>
                      </a:endParaRPr>
                    </a:p>
                  </a:txBody>
                  <a:tcPr marL="40540" marR="40540" marT="0" marB="0" anchor="ctr"/>
                </a:tc>
                <a:tc>
                  <a:txBody>
                    <a:bodyPr/>
                    <a:lstStyle/>
                    <a:p>
                      <a:pPr marL="0" algn="ctr">
                        <a:lnSpc>
                          <a:spcPct val="115000"/>
                        </a:lnSpc>
                      </a:pPr>
                      <a:r>
                        <a:rPr lang="el-GR" sz="1100" b="1" kern="100" dirty="0">
                          <a:effectLst/>
                          <a:latin typeface="Arial" pitchFamily="34" charset="0"/>
                          <a:cs typeface="Arial" pitchFamily="34" charset="0"/>
                        </a:rPr>
                        <a:t> 3</a:t>
                      </a:r>
                      <a:endParaRPr lang="el-GR" sz="1100" b="1" kern="100" dirty="0">
                        <a:effectLst/>
                        <a:latin typeface="Arial" pitchFamily="34" charset="0"/>
                        <a:ea typeface="Trebuchet MS" panose="020B0603020202020204" pitchFamily="34" charset="0"/>
                        <a:cs typeface="Arial" pitchFamily="34" charset="0"/>
                      </a:endParaRPr>
                    </a:p>
                  </a:txBody>
                  <a:tcPr marL="40540" marR="40540" marT="0" marB="0" anchor="ctr"/>
                </a:tc>
                <a:tc>
                  <a:txBody>
                    <a:bodyPr/>
                    <a:lstStyle/>
                    <a:p>
                      <a:pPr marL="180000">
                        <a:lnSpc>
                          <a:spcPct val="115000"/>
                        </a:lnSpc>
                      </a:pPr>
                      <a:r>
                        <a:rPr lang="el-GR" sz="1100" b="1" kern="100" dirty="0">
                          <a:effectLst/>
                          <a:latin typeface="Arial" pitchFamily="34" charset="0"/>
                          <a:cs typeface="Arial" pitchFamily="34" charset="0"/>
                        </a:rPr>
                        <a:t>Ανάπτυξη συστήματος αυτόματων πωλητών νερού</a:t>
                      </a:r>
                      <a:endParaRPr lang="el-GR" sz="1100" b="1" kern="100" dirty="0">
                        <a:effectLst/>
                        <a:latin typeface="Arial" pitchFamily="34" charset="0"/>
                        <a:ea typeface="Trebuchet MS" panose="020B0603020202020204" pitchFamily="34" charset="0"/>
                        <a:cs typeface="Arial" pitchFamily="34" charset="0"/>
                      </a:endParaRPr>
                    </a:p>
                  </a:txBody>
                  <a:tcPr marL="40540" marR="40540" marT="0" marB="0" anchor="ctr"/>
                </a:tc>
                <a:extLst>
                  <a:ext uri="{0D108BD9-81ED-4DB2-BD59-A6C34878D82A}">
                    <a16:rowId xmlns:a16="http://schemas.microsoft.com/office/drawing/2014/main" val="1200354313"/>
                  </a:ext>
                </a:extLst>
              </a:tr>
              <a:tr h="307624">
                <a:tc>
                  <a:txBody>
                    <a:bodyPr/>
                    <a:lstStyle/>
                    <a:p>
                      <a:pPr marL="0" algn="ctr">
                        <a:lnSpc>
                          <a:spcPct val="115000"/>
                        </a:lnSpc>
                      </a:pPr>
                      <a:r>
                        <a:rPr lang="el-GR" sz="1200" b="1" kern="100" dirty="0">
                          <a:effectLst/>
                          <a:latin typeface="Arial" pitchFamily="34" charset="0"/>
                          <a:cs typeface="Arial" pitchFamily="34" charset="0"/>
                        </a:rPr>
                        <a:t>3</a:t>
                      </a:r>
                      <a:endParaRPr lang="el-GR" sz="1200" b="1" kern="100" dirty="0">
                        <a:effectLst/>
                        <a:latin typeface="Arial" pitchFamily="34" charset="0"/>
                        <a:ea typeface="Trebuchet MS" panose="020B0603020202020204" pitchFamily="34" charset="0"/>
                        <a:cs typeface="Arial" pitchFamily="34" charset="0"/>
                      </a:endParaRPr>
                    </a:p>
                  </a:txBody>
                  <a:tcPr marL="40540" marR="40540" marT="0" marB="0" anchor="ctr"/>
                </a:tc>
                <a:tc>
                  <a:txBody>
                    <a:bodyPr/>
                    <a:lstStyle/>
                    <a:p>
                      <a:pPr marL="0" algn="ctr">
                        <a:lnSpc>
                          <a:spcPct val="115000"/>
                        </a:lnSpc>
                      </a:pPr>
                      <a:r>
                        <a:rPr lang="el-GR" sz="1100" b="1" kern="100" dirty="0">
                          <a:effectLst/>
                          <a:latin typeface="Arial" pitchFamily="34" charset="0"/>
                          <a:cs typeface="Arial" pitchFamily="34" charset="0"/>
                        </a:rPr>
                        <a:t> 3</a:t>
                      </a:r>
                      <a:endParaRPr lang="el-GR" sz="1100" b="1" kern="100" dirty="0">
                        <a:effectLst/>
                        <a:latin typeface="Arial" pitchFamily="34" charset="0"/>
                        <a:ea typeface="Trebuchet MS" panose="020B0603020202020204" pitchFamily="34" charset="0"/>
                        <a:cs typeface="Arial" pitchFamily="34" charset="0"/>
                      </a:endParaRPr>
                    </a:p>
                  </a:txBody>
                  <a:tcPr marL="40540" marR="40540" marT="0" marB="0" anchor="ctr"/>
                </a:tc>
                <a:tc>
                  <a:txBody>
                    <a:bodyPr/>
                    <a:lstStyle/>
                    <a:p>
                      <a:pPr marL="180000">
                        <a:lnSpc>
                          <a:spcPct val="115000"/>
                        </a:lnSpc>
                      </a:pPr>
                      <a:r>
                        <a:rPr lang="el-GR" sz="1100" b="1" kern="100" dirty="0">
                          <a:effectLst/>
                          <a:latin typeface="Arial" pitchFamily="34" charset="0"/>
                          <a:cs typeface="Arial" pitchFamily="34" charset="0"/>
                        </a:rPr>
                        <a:t>Περιορισμό των ΙΧ και αύξηση των μαζικών μέσων μεταφοράς και των ήπιων τρόπων μετακίνησης (ηλεκτρικά ποδήλατα &amp; πατίνια, περπάτημα </a:t>
                      </a:r>
                      <a:r>
                        <a:rPr lang="el-GR" sz="1100" b="1" kern="100" dirty="0" err="1">
                          <a:effectLst/>
                          <a:latin typeface="Arial" pitchFamily="34" charset="0"/>
                          <a:cs typeface="Arial" pitchFamily="34" charset="0"/>
                        </a:rPr>
                        <a:t>κλπ</a:t>
                      </a:r>
                      <a:r>
                        <a:rPr lang="el-GR" sz="1100" b="1" kern="100" dirty="0">
                          <a:effectLst/>
                          <a:latin typeface="Arial" pitchFamily="34" charset="0"/>
                          <a:cs typeface="Arial" pitchFamily="34" charset="0"/>
                        </a:rPr>
                        <a:t>)</a:t>
                      </a:r>
                      <a:endParaRPr lang="el-GR" sz="1100" b="1" kern="100" dirty="0">
                        <a:effectLst/>
                        <a:latin typeface="Arial" pitchFamily="34" charset="0"/>
                        <a:ea typeface="Trebuchet MS" panose="020B0603020202020204" pitchFamily="34" charset="0"/>
                        <a:cs typeface="Arial" pitchFamily="34" charset="0"/>
                      </a:endParaRPr>
                    </a:p>
                  </a:txBody>
                  <a:tcPr marL="40540" marR="40540" marT="0" marB="0" anchor="ctr"/>
                </a:tc>
                <a:extLst>
                  <a:ext uri="{0D108BD9-81ED-4DB2-BD59-A6C34878D82A}">
                    <a16:rowId xmlns:a16="http://schemas.microsoft.com/office/drawing/2014/main" val="144830923"/>
                  </a:ext>
                </a:extLst>
              </a:tr>
              <a:tr h="256552">
                <a:tc>
                  <a:txBody>
                    <a:bodyPr/>
                    <a:lstStyle/>
                    <a:p>
                      <a:pPr marL="0" algn="ctr">
                        <a:lnSpc>
                          <a:spcPct val="115000"/>
                        </a:lnSpc>
                      </a:pPr>
                      <a:r>
                        <a:rPr lang="el-GR" sz="1200" b="1" kern="100" dirty="0">
                          <a:effectLst/>
                          <a:latin typeface="Arial" pitchFamily="34" charset="0"/>
                          <a:cs typeface="Arial" pitchFamily="34" charset="0"/>
                        </a:rPr>
                        <a:t>4</a:t>
                      </a:r>
                      <a:endParaRPr lang="el-GR" sz="1200" b="1" kern="100" dirty="0">
                        <a:effectLst/>
                        <a:latin typeface="Arial" pitchFamily="34" charset="0"/>
                        <a:ea typeface="Trebuchet MS" panose="020B0603020202020204" pitchFamily="34" charset="0"/>
                        <a:cs typeface="Arial" pitchFamily="34" charset="0"/>
                      </a:endParaRPr>
                    </a:p>
                  </a:txBody>
                  <a:tcPr marL="40540" marR="40540" marT="0" marB="0" anchor="ctr"/>
                </a:tc>
                <a:tc>
                  <a:txBody>
                    <a:bodyPr/>
                    <a:lstStyle/>
                    <a:p>
                      <a:pPr marL="0" algn="ctr">
                        <a:lnSpc>
                          <a:spcPct val="115000"/>
                        </a:lnSpc>
                      </a:pPr>
                      <a:r>
                        <a:rPr lang="el-GR" sz="1100" b="1" kern="100" dirty="0">
                          <a:effectLst/>
                          <a:latin typeface="Arial" pitchFamily="34" charset="0"/>
                          <a:cs typeface="Arial" pitchFamily="34" charset="0"/>
                        </a:rPr>
                        <a:t> 2</a:t>
                      </a:r>
                      <a:endParaRPr lang="el-GR" sz="1100" b="1" kern="100" dirty="0">
                        <a:effectLst/>
                        <a:latin typeface="Arial" pitchFamily="34" charset="0"/>
                        <a:ea typeface="Trebuchet MS" panose="020B0603020202020204" pitchFamily="34" charset="0"/>
                        <a:cs typeface="Arial" pitchFamily="34" charset="0"/>
                      </a:endParaRPr>
                    </a:p>
                  </a:txBody>
                  <a:tcPr marL="40540" marR="40540" marT="0" marB="0" anchor="ctr"/>
                </a:tc>
                <a:tc>
                  <a:txBody>
                    <a:bodyPr/>
                    <a:lstStyle/>
                    <a:p>
                      <a:pPr marL="180000">
                        <a:lnSpc>
                          <a:spcPct val="115000"/>
                        </a:lnSpc>
                      </a:pPr>
                      <a:r>
                        <a:rPr lang="el-GR" sz="1100" b="1" kern="100" dirty="0">
                          <a:effectLst/>
                          <a:latin typeface="Arial" pitchFamily="34" charset="0"/>
                          <a:cs typeface="Arial" pitchFamily="34" charset="0"/>
                        </a:rPr>
                        <a:t>Ενίσχυση της ανακύκλωσης με το σύστημα της άμεσης ανταπόδοσης επιστροφής χρημάτων</a:t>
                      </a:r>
                      <a:endParaRPr lang="el-GR" sz="1100" b="1" kern="100" dirty="0">
                        <a:effectLst/>
                        <a:latin typeface="Arial" pitchFamily="34" charset="0"/>
                        <a:ea typeface="Trebuchet MS" panose="020B0603020202020204" pitchFamily="34" charset="0"/>
                        <a:cs typeface="Arial" pitchFamily="34" charset="0"/>
                      </a:endParaRPr>
                    </a:p>
                  </a:txBody>
                  <a:tcPr marL="40540" marR="40540" marT="0" marB="0" anchor="ctr"/>
                </a:tc>
                <a:extLst>
                  <a:ext uri="{0D108BD9-81ED-4DB2-BD59-A6C34878D82A}">
                    <a16:rowId xmlns:a16="http://schemas.microsoft.com/office/drawing/2014/main" val="1857714651"/>
                  </a:ext>
                </a:extLst>
              </a:tr>
              <a:tr h="256552">
                <a:tc>
                  <a:txBody>
                    <a:bodyPr/>
                    <a:lstStyle/>
                    <a:p>
                      <a:pPr marL="0" algn="ctr">
                        <a:lnSpc>
                          <a:spcPct val="115000"/>
                        </a:lnSpc>
                      </a:pPr>
                      <a:r>
                        <a:rPr lang="el-GR" sz="1200" b="1" kern="100" dirty="0">
                          <a:effectLst/>
                          <a:latin typeface="Arial" pitchFamily="34" charset="0"/>
                          <a:cs typeface="Arial" pitchFamily="34" charset="0"/>
                        </a:rPr>
                        <a:t>5</a:t>
                      </a:r>
                      <a:endParaRPr lang="el-GR" sz="1200" b="1" kern="100" dirty="0">
                        <a:effectLst/>
                        <a:latin typeface="Arial" pitchFamily="34" charset="0"/>
                        <a:ea typeface="Trebuchet MS" panose="020B0603020202020204" pitchFamily="34" charset="0"/>
                        <a:cs typeface="Arial" pitchFamily="34" charset="0"/>
                      </a:endParaRPr>
                    </a:p>
                  </a:txBody>
                  <a:tcPr marL="40540" marR="40540" marT="0" marB="0" anchor="ctr"/>
                </a:tc>
                <a:tc>
                  <a:txBody>
                    <a:bodyPr/>
                    <a:lstStyle/>
                    <a:p>
                      <a:pPr marL="0" algn="ctr">
                        <a:lnSpc>
                          <a:spcPct val="115000"/>
                        </a:lnSpc>
                      </a:pPr>
                      <a:r>
                        <a:rPr lang="el-GR" sz="1100" b="1" kern="100" dirty="0">
                          <a:effectLst/>
                          <a:latin typeface="Arial" pitchFamily="34" charset="0"/>
                          <a:cs typeface="Arial" pitchFamily="34" charset="0"/>
                        </a:rPr>
                        <a:t> 2</a:t>
                      </a:r>
                      <a:endParaRPr lang="el-GR" sz="1100" b="1" kern="100" dirty="0">
                        <a:effectLst/>
                        <a:latin typeface="Arial" pitchFamily="34" charset="0"/>
                        <a:ea typeface="Trebuchet MS" panose="020B0603020202020204" pitchFamily="34" charset="0"/>
                        <a:cs typeface="Arial" pitchFamily="34" charset="0"/>
                      </a:endParaRPr>
                    </a:p>
                  </a:txBody>
                  <a:tcPr marL="40540" marR="40540" marT="0" marB="0" anchor="ctr"/>
                </a:tc>
                <a:tc>
                  <a:txBody>
                    <a:bodyPr/>
                    <a:lstStyle/>
                    <a:p>
                      <a:pPr marL="180000">
                        <a:lnSpc>
                          <a:spcPct val="115000"/>
                        </a:lnSpc>
                      </a:pPr>
                      <a:r>
                        <a:rPr lang="el-GR" sz="1100" b="1" kern="100" dirty="0">
                          <a:effectLst/>
                          <a:latin typeface="Arial" pitchFamily="34" charset="0"/>
                          <a:cs typeface="Arial" pitchFamily="34" charset="0"/>
                        </a:rPr>
                        <a:t>Ενίσχυση των προγραμμάτων κατάρτισης και </a:t>
                      </a:r>
                      <a:r>
                        <a:rPr lang="el-GR" sz="1100" b="1" kern="100" dirty="0" err="1">
                          <a:effectLst/>
                          <a:latin typeface="Arial" pitchFamily="34" charset="0"/>
                          <a:cs typeface="Arial" pitchFamily="34" charset="0"/>
                        </a:rPr>
                        <a:t>επανακατάρτισης</a:t>
                      </a:r>
                      <a:r>
                        <a:rPr lang="el-GR" sz="1100" b="1" kern="100" dirty="0">
                          <a:effectLst/>
                          <a:latin typeface="Arial" pitchFamily="34" charset="0"/>
                          <a:cs typeface="Arial" pitchFamily="34" charset="0"/>
                        </a:rPr>
                        <a:t> των επιχειρηματιών </a:t>
                      </a:r>
                      <a:endParaRPr lang="el-GR" sz="1100" b="1" kern="100" dirty="0">
                        <a:effectLst/>
                        <a:latin typeface="Arial" pitchFamily="34" charset="0"/>
                        <a:ea typeface="Trebuchet MS" panose="020B0603020202020204" pitchFamily="34" charset="0"/>
                        <a:cs typeface="Arial" pitchFamily="34" charset="0"/>
                      </a:endParaRPr>
                    </a:p>
                  </a:txBody>
                  <a:tcPr marL="40540" marR="40540" marT="0" marB="0" anchor="ctr"/>
                </a:tc>
                <a:extLst>
                  <a:ext uri="{0D108BD9-81ED-4DB2-BD59-A6C34878D82A}">
                    <a16:rowId xmlns:a16="http://schemas.microsoft.com/office/drawing/2014/main" val="1885289696"/>
                  </a:ext>
                </a:extLst>
              </a:tr>
              <a:tr h="256552">
                <a:tc>
                  <a:txBody>
                    <a:bodyPr/>
                    <a:lstStyle/>
                    <a:p>
                      <a:pPr marL="0" algn="ctr">
                        <a:lnSpc>
                          <a:spcPct val="115000"/>
                        </a:lnSpc>
                      </a:pPr>
                      <a:r>
                        <a:rPr lang="el-GR" sz="1200" b="1" kern="100" dirty="0">
                          <a:effectLst/>
                          <a:latin typeface="Arial" pitchFamily="34" charset="0"/>
                          <a:cs typeface="Arial" pitchFamily="34" charset="0"/>
                        </a:rPr>
                        <a:t>6</a:t>
                      </a:r>
                      <a:endParaRPr lang="el-GR" sz="1200" b="1" kern="100" dirty="0">
                        <a:effectLst/>
                        <a:latin typeface="Arial" pitchFamily="34" charset="0"/>
                        <a:ea typeface="Trebuchet MS" panose="020B0603020202020204" pitchFamily="34" charset="0"/>
                        <a:cs typeface="Arial" pitchFamily="34" charset="0"/>
                      </a:endParaRPr>
                    </a:p>
                  </a:txBody>
                  <a:tcPr marL="40540" marR="40540" marT="0" marB="0" anchor="ctr"/>
                </a:tc>
                <a:tc>
                  <a:txBody>
                    <a:bodyPr/>
                    <a:lstStyle/>
                    <a:p>
                      <a:pPr marL="0" algn="ctr">
                        <a:lnSpc>
                          <a:spcPct val="115000"/>
                        </a:lnSpc>
                      </a:pPr>
                      <a:r>
                        <a:rPr lang="el-GR" sz="1100" b="1" kern="100" dirty="0">
                          <a:effectLst/>
                          <a:latin typeface="Arial" pitchFamily="34" charset="0"/>
                          <a:cs typeface="Arial" pitchFamily="34" charset="0"/>
                        </a:rPr>
                        <a:t> 2</a:t>
                      </a:r>
                      <a:endParaRPr lang="el-GR" sz="1100" b="1" kern="100" dirty="0">
                        <a:effectLst/>
                        <a:latin typeface="Arial" pitchFamily="34" charset="0"/>
                        <a:ea typeface="Trebuchet MS" panose="020B0603020202020204" pitchFamily="34" charset="0"/>
                        <a:cs typeface="Arial" pitchFamily="34" charset="0"/>
                      </a:endParaRPr>
                    </a:p>
                  </a:txBody>
                  <a:tcPr marL="40540" marR="40540" marT="0" marB="0" anchor="ctr"/>
                </a:tc>
                <a:tc>
                  <a:txBody>
                    <a:bodyPr/>
                    <a:lstStyle/>
                    <a:p>
                      <a:pPr marL="180000">
                        <a:lnSpc>
                          <a:spcPct val="115000"/>
                        </a:lnSpc>
                      </a:pPr>
                      <a:r>
                        <a:rPr lang="el-GR" sz="1100" b="1" kern="100" dirty="0">
                          <a:effectLst/>
                          <a:latin typeface="Arial" pitchFamily="34" charset="0"/>
                          <a:cs typeface="Arial" pitchFamily="34" charset="0"/>
                        </a:rPr>
                        <a:t>Ενίσχυση των προγραμμάτων κατάρτισης και </a:t>
                      </a:r>
                      <a:r>
                        <a:rPr lang="el-GR" sz="1100" b="1" kern="100" dirty="0" err="1">
                          <a:effectLst/>
                          <a:latin typeface="Arial" pitchFamily="34" charset="0"/>
                          <a:cs typeface="Arial" pitchFamily="34" charset="0"/>
                        </a:rPr>
                        <a:t>επανακατάρτισης</a:t>
                      </a:r>
                      <a:r>
                        <a:rPr lang="el-GR" sz="1100" b="1" kern="100" dirty="0">
                          <a:effectLst/>
                          <a:latin typeface="Arial" pitchFamily="34" charset="0"/>
                          <a:cs typeface="Arial" pitchFamily="34" charset="0"/>
                        </a:rPr>
                        <a:t> των εργαζόμενων</a:t>
                      </a:r>
                      <a:endParaRPr lang="el-GR" sz="1100" b="1" kern="100" dirty="0">
                        <a:effectLst/>
                        <a:latin typeface="Arial" pitchFamily="34" charset="0"/>
                        <a:ea typeface="Trebuchet MS" panose="020B0603020202020204" pitchFamily="34" charset="0"/>
                        <a:cs typeface="Arial" pitchFamily="34" charset="0"/>
                      </a:endParaRPr>
                    </a:p>
                  </a:txBody>
                  <a:tcPr marL="40540" marR="40540" marT="0" marB="0" anchor="ctr"/>
                </a:tc>
                <a:extLst>
                  <a:ext uri="{0D108BD9-81ED-4DB2-BD59-A6C34878D82A}">
                    <a16:rowId xmlns:a16="http://schemas.microsoft.com/office/drawing/2014/main" val="1654091660"/>
                  </a:ext>
                </a:extLst>
              </a:tr>
              <a:tr h="256552">
                <a:tc>
                  <a:txBody>
                    <a:bodyPr/>
                    <a:lstStyle/>
                    <a:p>
                      <a:pPr marL="0" algn="ctr">
                        <a:lnSpc>
                          <a:spcPct val="115000"/>
                        </a:lnSpc>
                      </a:pPr>
                      <a:r>
                        <a:rPr lang="el-GR" sz="1200" b="1" kern="100" dirty="0">
                          <a:effectLst/>
                          <a:latin typeface="Arial" pitchFamily="34" charset="0"/>
                          <a:cs typeface="Arial" pitchFamily="34" charset="0"/>
                        </a:rPr>
                        <a:t>7</a:t>
                      </a:r>
                      <a:endParaRPr lang="el-GR" sz="1200" b="1" kern="100" dirty="0">
                        <a:effectLst/>
                        <a:latin typeface="Arial" pitchFamily="34" charset="0"/>
                        <a:ea typeface="Trebuchet MS" panose="020B0603020202020204" pitchFamily="34" charset="0"/>
                        <a:cs typeface="Arial" pitchFamily="34" charset="0"/>
                      </a:endParaRPr>
                    </a:p>
                  </a:txBody>
                  <a:tcPr marL="40540" marR="40540" marT="0" marB="0" anchor="ctr"/>
                </a:tc>
                <a:tc>
                  <a:txBody>
                    <a:bodyPr/>
                    <a:lstStyle/>
                    <a:p>
                      <a:pPr marL="0" algn="ctr">
                        <a:lnSpc>
                          <a:spcPct val="115000"/>
                        </a:lnSpc>
                      </a:pPr>
                      <a:r>
                        <a:rPr lang="el-GR" sz="1100" b="1" kern="100" dirty="0">
                          <a:effectLst/>
                          <a:latin typeface="Arial" pitchFamily="34" charset="0"/>
                          <a:cs typeface="Arial" pitchFamily="34" charset="0"/>
                        </a:rPr>
                        <a:t> 2/3</a:t>
                      </a:r>
                      <a:endParaRPr lang="el-GR" sz="1100" b="1" kern="100" dirty="0">
                        <a:effectLst/>
                        <a:latin typeface="Arial" pitchFamily="34" charset="0"/>
                        <a:ea typeface="Trebuchet MS" panose="020B0603020202020204" pitchFamily="34" charset="0"/>
                        <a:cs typeface="Arial" pitchFamily="34" charset="0"/>
                      </a:endParaRPr>
                    </a:p>
                  </a:txBody>
                  <a:tcPr marL="40540" marR="40540" marT="0" marB="0" anchor="ctr"/>
                </a:tc>
                <a:tc>
                  <a:txBody>
                    <a:bodyPr/>
                    <a:lstStyle/>
                    <a:p>
                      <a:pPr marL="180000">
                        <a:lnSpc>
                          <a:spcPct val="115000"/>
                        </a:lnSpc>
                      </a:pPr>
                      <a:r>
                        <a:rPr lang="el-GR" sz="1100" b="1" kern="100" dirty="0">
                          <a:effectLst/>
                          <a:latin typeface="Arial" pitchFamily="34" charset="0"/>
                          <a:cs typeface="Arial" pitchFamily="34" charset="0"/>
                        </a:rPr>
                        <a:t>Αναβάθμιση των δημόσιων (αστικών και μη) χώρων (πάρκα, πεζόδρομοι, παραλίες κλπ)</a:t>
                      </a:r>
                      <a:endParaRPr lang="el-GR" sz="1100" b="1" kern="100" dirty="0">
                        <a:effectLst/>
                        <a:latin typeface="Arial" pitchFamily="34" charset="0"/>
                        <a:ea typeface="Trebuchet MS" panose="020B0603020202020204" pitchFamily="34" charset="0"/>
                        <a:cs typeface="Arial" pitchFamily="34" charset="0"/>
                      </a:endParaRPr>
                    </a:p>
                  </a:txBody>
                  <a:tcPr marL="40540" marR="40540" marT="0" marB="0" anchor="ctr"/>
                </a:tc>
                <a:extLst>
                  <a:ext uri="{0D108BD9-81ED-4DB2-BD59-A6C34878D82A}">
                    <a16:rowId xmlns:a16="http://schemas.microsoft.com/office/drawing/2014/main" val="1190188681"/>
                  </a:ext>
                </a:extLst>
              </a:tr>
              <a:tr h="432105">
                <a:tc>
                  <a:txBody>
                    <a:bodyPr/>
                    <a:lstStyle/>
                    <a:p>
                      <a:pPr marL="0" algn="ctr">
                        <a:lnSpc>
                          <a:spcPct val="115000"/>
                        </a:lnSpc>
                      </a:pPr>
                      <a:r>
                        <a:rPr lang="el-GR" sz="1200" b="1" kern="100" dirty="0">
                          <a:effectLst/>
                          <a:latin typeface="Arial" pitchFamily="34" charset="0"/>
                          <a:cs typeface="Arial" pitchFamily="34" charset="0"/>
                        </a:rPr>
                        <a:t>8</a:t>
                      </a:r>
                      <a:endParaRPr lang="el-GR" sz="1200" b="1" kern="100" dirty="0">
                        <a:effectLst/>
                        <a:latin typeface="Arial" pitchFamily="34" charset="0"/>
                        <a:ea typeface="Trebuchet MS" panose="020B0603020202020204" pitchFamily="34" charset="0"/>
                        <a:cs typeface="Arial" pitchFamily="34" charset="0"/>
                      </a:endParaRPr>
                    </a:p>
                  </a:txBody>
                  <a:tcPr marL="40540" marR="40540" marT="0" marB="0" anchor="ctr"/>
                </a:tc>
                <a:tc>
                  <a:txBody>
                    <a:bodyPr/>
                    <a:lstStyle/>
                    <a:p>
                      <a:pPr marL="0" algn="ctr">
                        <a:lnSpc>
                          <a:spcPct val="115000"/>
                        </a:lnSpc>
                      </a:pPr>
                      <a:r>
                        <a:rPr lang="el-GR" sz="1100" b="1" kern="100" dirty="0">
                          <a:effectLst/>
                          <a:latin typeface="Arial" pitchFamily="34" charset="0"/>
                          <a:cs typeface="Arial" pitchFamily="34" charset="0"/>
                        </a:rPr>
                        <a:t> 2</a:t>
                      </a:r>
                      <a:endParaRPr lang="el-GR" sz="1100" b="1" kern="100" dirty="0">
                        <a:effectLst/>
                        <a:latin typeface="Arial" pitchFamily="34" charset="0"/>
                        <a:ea typeface="Trebuchet MS" panose="020B0603020202020204" pitchFamily="34" charset="0"/>
                        <a:cs typeface="Arial" pitchFamily="34" charset="0"/>
                      </a:endParaRPr>
                    </a:p>
                  </a:txBody>
                  <a:tcPr marL="40540" marR="40540" marT="0" marB="0" anchor="ctr"/>
                </a:tc>
                <a:tc>
                  <a:txBody>
                    <a:bodyPr/>
                    <a:lstStyle/>
                    <a:p>
                      <a:pPr marL="180000">
                        <a:lnSpc>
                          <a:spcPct val="115000"/>
                        </a:lnSpc>
                      </a:pPr>
                      <a:r>
                        <a:rPr lang="el-GR" sz="1100" b="1" kern="100" dirty="0">
                          <a:effectLst/>
                          <a:latin typeface="Arial" pitchFamily="34" charset="0"/>
                          <a:cs typeface="Arial" pitchFamily="34" charset="0"/>
                        </a:rPr>
                        <a:t>Δημιουργία φορέα στελεχωμένου με έμπειρο προσωπικό με συγχρηματοδότηση αυτοδιοίκησης και επιχειρήσεων για τη διαχείριση και προβολή του προορισμού</a:t>
                      </a:r>
                      <a:endParaRPr lang="el-GR" sz="1100" b="1" kern="100" dirty="0">
                        <a:effectLst/>
                        <a:latin typeface="Arial" pitchFamily="34" charset="0"/>
                        <a:ea typeface="Trebuchet MS" panose="020B0603020202020204" pitchFamily="34" charset="0"/>
                        <a:cs typeface="Arial" pitchFamily="34" charset="0"/>
                      </a:endParaRPr>
                    </a:p>
                  </a:txBody>
                  <a:tcPr marL="40540" marR="40540" marT="0" marB="0" anchor="ctr"/>
                </a:tc>
                <a:extLst>
                  <a:ext uri="{0D108BD9-81ED-4DB2-BD59-A6C34878D82A}">
                    <a16:rowId xmlns:a16="http://schemas.microsoft.com/office/drawing/2014/main" val="2503094641"/>
                  </a:ext>
                </a:extLst>
              </a:tr>
              <a:tr h="307624">
                <a:tc>
                  <a:txBody>
                    <a:bodyPr/>
                    <a:lstStyle/>
                    <a:p>
                      <a:pPr marL="0" algn="ctr">
                        <a:lnSpc>
                          <a:spcPct val="115000"/>
                        </a:lnSpc>
                      </a:pPr>
                      <a:r>
                        <a:rPr lang="el-GR" sz="1200" b="1" kern="100" dirty="0">
                          <a:effectLst/>
                          <a:latin typeface="Arial" pitchFamily="34" charset="0"/>
                          <a:cs typeface="Arial" pitchFamily="34" charset="0"/>
                        </a:rPr>
                        <a:t>9</a:t>
                      </a:r>
                      <a:endParaRPr lang="el-GR" sz="1200" b="1" kern="100" dirty="0">
                        <a:effectLst/>
                        <a:latin typeface="Arial" pitchFamily="34" charset="0"/>
                        <a:ea typeface="Trebuchet MS" panose="020B0603020202020204" pitchFamily="34" charset="0"/>
                        <a:cs typeface="Arial" pitchFamily="34" charset="0"/>
                      </a:endParaRPr>
                    </a:p>
                  </a:txBody>
                  <a:tcPr marL="40540" marR="40540" marT="0" marB="0" anchor="ctr"/>
                </a:tc>
                <a:tc>
                  <a:txBody>
                    <a:bodyPr/>
                    <a:lstStyle/>
                    <a:p>
                      <a:pPr marL="0" algn="ctr">
                        <a:lnSpc>
                          <a:spcPct val="115000"/>
                        </a:lnSpc>
                      </a:pPr>
                      <a:r>
                        <a:rPr lang="el-GR" sz="1100" b="1" kern="100" dirty="0">
                          <a:effectLst/>
                          <a:latin typeface="Arial" pitchFamily="34" charset="0"/>
                          <a:cs typeface="Arial" pitchFamily="34" charset="0"/>
                        </a:rPr>
                        <a:t> 2</a:t>
                      </a:r>
                      <a:endParaRPr lang="el-GR" sz="1100" b="1" kern="100" dirty="0">
                        <a:effectLst/>
                        <a:latin typeface="Arial" pitchFamily="34" charset="0"/>
                        <a:ea typeface="Trebuchet MS" panose="020B0603020202020204" pitchFamily="34" charset="0"/>
                        <a:cs typeface="Arial" pitchFamily="34" charset="0"/>
                      </a:endParaRPr>
                    </a:p>
                  </a:txBody>
                  <a:tcPr marL="40540" marR="40540" marT="0" marB="0" anchor="ctr"/>
                </a:tc>
                <a:tc>
                  <a:txBody>
                    <a:bodyPr/>
                    <a:lstStyle/>
                    <a:p>
                      <a:pPr marL="180000">
                        <a:lnSpc>
                          <a:spcPct val="115000"/>
                        </a:lnSpc>
                      </a:pPr>
                      <a:r>
                        <a:rPr lang="el-GR" sz="1100" b="1" kern="100" dirty="0">
                          <a:effectLst/>
                          <a:latin typeface="Arial" pitchFamily="34" charset="0"/>
                          <a:cs typeface="Arial" pitchFamily="34" charset="0"/>
                        </a:rPr>
                        <a:t>Δημιουργία μηχανισμού που θα καταγράφει και θα αξιολογεί αναφορικά με την κατάσταση του τουρισμού και θα συμβουλεύει δημόσιους και ιδιωτικούς φορείς </a:t>
                      </a:r>
                      <a:endParaRPr lang="el-GR" sz="1100" b="1" kern="100" dirty="0">
                        <a:effectLst/>
                        <a:latin typeface="Arial" pitchFamily="34" charset="0"/>
                        <a:ea typeface="Trebuchet MS" panose="020B0603020202020204" pitchFamily="34" charset="0"/>
                        <a:cs typeface="Arial" pitchFamily="34" charset="0"/>
                      </a:endParaRPr>
                    </a:p>
                  </a:txBody>
                  <a:tcPr marL="40540" marR="40540" marT="0" marB="0" anchor="ctr"/>
                </a:tc>
                <a:extLst>
                  <a:ext uri="{0D108BD9-81ED-4DB2-BD59-A6C34878D82A}">
                    <a16:rowId xmlns:a16="http://schemas.microsoft.com/office/drawing/2014/main" val="344870971"/>
                  </a:ext>
                </a:extLst>
              </a:tr>
              <a:tr h="307624">
                <a:tc>
                  <a:txBody>
                    <a:bodyPr/>
                    <a:lstStyle/>
                    <a:p>
                      <a:pPr marL="0" algn="ctr">
                        <a:lnSpc>
                          <a:spcPct val="115000"/>
                        </a:lnSpc>
                      </a:pPr>
                      <a:r>
                        <a:rPr lang="el-GR" sz="1200" b="1" kern="100" dirty="0">
                          <a:effectLst/>
                          <a:latin typeface="Arial" pitchFamily="34" charset="0"/>
                          <a:cs typeface="Arial" pitchFamily="34" charset="0"/>
                        </a:rPr>
                        <a:t>10</a:t>
                      </a:r>
                      <a:endParaRPr lang="el-GR" sz="1200" b="1" kern="100" dirty="0">
                        <a:effectLst/>
                        <a:latin typeface="Arial" pitchFamily="34" charset="0"/>
                        <a:ea typeface="Trebuchet MS" panose="020B0603020202020204" pitchFamily="34" charset="0"/>
                        <a:cs typeface="Arial" pitchFamily="34" charset="0"/>
                      </a:endParaRPr>
                    </a:p>
                  </a:txBody>
                  <a:tcPr marL="40540" marR="40540" marT="0" marB="0" anchor="ctr"/>
                </a:tc>
                <a:tc>
                  <a:txBody>
                    <a:bodyPr/>
                    <a:lstStyle/>
                    <a:p>
                      <a:pPr marL="0" algn="ctr">
                        <a:lnSpc>
                          <a:spcPct val="115000"/>
                        </a:lnSpc>
                      </a:pPr>
                      <a:r>
                        <a:rPr lang="el-GR" sz="1100" b="1" kern="100" dirty="0">
                          <a:effectLst/>
                          <a:latin typeface="Arial" pitchFamily="34" charset="0"/>
                          <a:cs typeface="Arial" pitchFamily="34" charset="0"/>
                        </a:rPr>
                        <a:t> 2</a:t>
                      </a:r>
                      <a:endParaRPr lang="el-GR" sz="1100" b="1" kern="100" dirty="0">
                        <a:effectLst/>
                        <a:latin typeface="Arial" pitchFamily="34" charset="0"/>
                        <a:ea typeface="Trebuchet MS" panose="020B0603020202020204" pitchFamily="34" charset="0"/>
                        <a:cs typeface="Arial" pitchFamily="34" charset="0"/>
                      </a:endParaRPr>
                    </a:p>
                  </a:txBody>
                  <a:tcPr marL="40540" marR="40540" marT="0" marB="0" anchor="ctr"/>
                </a:tc>
                <a:tc>
                  <a:txBody>
                    <a:bodyPr/>
                    <a:lstStyle/>
                    <a:p>
                      <a:pPr marL="180000">
                        <a:lnSpc>
                          <a:spcPct val="115000"/>
                        </a:lnSpc>
                      </a:pPr>
                      <a:r>
                        <a:rPr lang="el-GR" sz="1100" b="1" kern="100" dirty="0">
                          <a:effectLst/>
                          <a:latin typeface="Arial" pitchFamily="34" charset="0"/>
                          <a:cs typeface="Arial" pitchFamily="34" charset="0"/>
                        </a:rPr>
                        <a:t>Διενέργεια ερευνών μέτρησης γνώμης κατοίκων για την ανάπτυξη και τις συνέπειες του τουρισμού</a:t>
                      </a:r>
                      <a:endParaRPr lang="el-GR" sz="1100" b="1" kern="100" dirty="0">
                        <a:effectLst/>
                        <a:latin typeface="Arial" pitchFamily="34" charset="0"/>
                        <a:ea typeface="Trebuchet MS" panose="020B0603020202020204" pitchFamily="34" charset="0"/>
                        <a:cs typeface="Arial" pitchFamily="34" charset="0"/>
                      </a:endParaRPr>
                    </a:p>
                  </a:txBody>
                  <a:tcPr marL="40540" marR="40540" marT="0" marB="0" anchor="ctr"/>
                </a:tc>
                <a:extLst>
                  <a:ext uri="{0D108BD9-81ED-4DB2-BD59-A6C34878D82A}">
                    <a16:rowId xmlns:a16="http://schemas.microsoft.com/office/drawing/2014/main" val="95281922"/>
                  </a:ext>
                </a:extLst>
              </a:tr>
              <a:tr h="256552">
                <a:tc>
                  <a:txBody>
                    <a:bodyPr/>
                    <a:lstStyle/>
                    <a:p>
                      <a:pPr marL="0" algn="ctr">
                        <a:lnSpc>
                          <a:spcPct val="115000"/>
                        </a:lnSpc>
                      </a:pPr>
                      <a:r>
                        <a:rPr lang="el-GR" sz="1200" b="1" kern="100" dirty="0">
                          <a:effectLst/>
                          <a:latin typeface="Arial" pitchFamily="34" charset="0"/>
                          <a:cs typeface="Arial" pitchFamily="34" charset="0"/>
                        </a:rPr>
                        <a:t>11</a:t>
                      </a:r>
                      <a:endParaRPr lang="el-GR" sz="1200" b="1" kern="100" dirty="0">
                        <a:effectLst/>
                        <a:latin typeface="Arial" pitchFamily="34" charset="0"/>
                        <a:ea typeface="Trebuchet MS" panose="020B0603020202020204" pitchFamily="34" charset="0"/>
                        <a:cs typeface="Arial" pitchFamily="34" charset="0"/>
                      </a:endParaRPr>
                    </a:p>
                  </a:txBody>
                  <a:tcPr marL="40540" marR="40540" marT="0" marB="0" anchor="ctr"/>
                </a:tc>
                <a:tc>
                  <a:txBody>
                    <a:bodyPr/>
                    <a:lstStyle/>
                    <a:p>
                      <a:pPr marL="0" algn="ctr">
                        <a:lnSpc>
                          <a:spcPct val="115000"/>
                        </a:lnSpc>
                      </a:pPr>
                      <a:r>
                        <a:rPr lang="el-GR" sz="1100" b="1" kern="100" dirty="0">
                          <a:effectLst/>
                          <a:latin typeface="Arial" pitchFamily="34" charset="0"/>
                          <a:cs typeface="Arial" pitchFamily="34" charset="0"/>
                        </a:rPr>
                        <a:t> 2</a:t>
                      </a:r>
                      <a:endParaRPr lang="el-GR" sz="1100" b="1" kern="100" dirty="0">
                        <a:effectLst/>
                        <a:latin typeface="Arial" pitchFamily="34" charset="0"/>
                        <a:ea typeface="Trebuchet MS" panose="020B0603020202020204" pitchFamily="34" charset="0"/>
                        <a:cs typeface="Arial" pitchFamily="34" charset="0"/>
                      </a:endParaRPr>
                    </a:p>
                  </a:txBody>
                  <a:tcPr marL="40540" marR="40540" marT="0" marB="0" anchor="ctr"/>
                </a:tc>
                <a:tc>
                  <a:txBody>
                    <a:bodyPr/>
                    <a:lstStyle/>
                    <a:p>
                      <a:pPr marL="180000">
                        <a:lnSpc>
                          <a:spcPct val="115000"/>
                        </a:lnSpc>
                      </a:pPr>
                      <a:r>
                        <a:rPr lang="el-GR" sz="1100" b="1" kern="100" dirty="0">
                          <a:effectLst/>
                          <a:latin typeface="Arial" pitchFamily="34" charset="0"/>
                          <a:cs typeface="Arial" pitchFamily="34" charset="0"/>
                        </a:rPr>
                        <a:t>Διενέργεια ερευνών επισκεπτών για τον βαθμό ικανοποίησης από τον προορισμό</a:t>
                      </a:r>
                      <a:endParaRPr lang="el-GR" sz="1100" b="1" kern="100" dirty="0">
                        <a:effectLst/>
                        <a:latin typeface="Arial" pitchFamily="34" charset="0"/>
                        <a:ea typeface="Trebuchet MS" panose="020B0603020202020204" pitchFamily="34" charset="0"/>
                        <a:cs typeface="Arial" pitchFamily="34" charset="0"/>
                      </a:endParaRPr>
                    </a:p>
                  </a:txBody>
                  <a:tcPr marL="40540" marR="40540" marT="0" marB="0" anchor="ctr"/>
                </a:tc>
                <a:extLst>
                  <a:ext uri="{0D108BD9-81ED-4DB2-BD59-A6C34878D82A}">
                    <a16:rowId xmlns:a16="http://schemas.microsoft.com/office/drawing/2014/main" val="2082898315"/>
                  </a:ext>
                </a:extLst>
              </a:tr>
              <a:tr h="307624">
                <a:tc>
                  <a:txBody>
                    <a:bodyPr/>
                    <a:lstStyle/>
                    <a:p>
                      <a:pPr marL="0" algn="ctr">
                        <a:lnSpc>
                          <a:spcPct val="115000"/>
                        </a:lnSpc>
                      </a:pPr>
                      <a:r>
                        <a:rPr lang="el-GR" sz="1200" b="1" kern="100" dirty="0">
                          <a:effectLst/>
                          <a:latin typeface="Arial" pitchFamily="34" charset="0"/>
                          <a:cs typeface="Arial" pitchFamily="34" charset="0"/>
                        </a:rPr>
                        <a:t>12</a:t>
                      </a:r>
                      <a:endParaRPr lang="el-GR" sz="1200" b="1" kern="100" dirty="0">
                        <a:effectLst/>
                        <a:latin typeface="Arial" pitchFamily="34" charset="0"/>
                        <a:ea typeface="Trebuchet MS" panose="020B0603020202020204" pitchFamily="34" charset="0"/>
                        <a:cs typeface="Arial" pitchFamily="34" charset="0"/>
                      </a:endParaRPr>
                    </a:p>
                  </a:txBody>
                  <a:tcPr marL="40540" marR="40540" marT="0" marB="0" anchor="ctr"/>
                </a:tc>
                <a:tc>
                  <a:txBody>
                    <a:bodyPr/>
                    <a:lstStyle/>
                    <a:p>
                      <a:pPr marL="0" algn="ctr">
                        <a:lnSpc>
                          <a:spcPct val="115000"/>
                        </a:lnSpc>
                      </a:pPr>
                      <a:r>
                        <a:rPr lang="el-GR" sz="1100" b="1" kern="100" dirty="0">
                          <a:effectLst/>
                          <a:latin typeface="Arial" pitchFamily="34" charset="0"/>
                          <a:cs typeface="Arial" pitchFamily="34" charset="0"/>
                        </a:rPr>
                        <a:t> 3</a:t>
                      </a:r>
                      <a:endParaRPr lang="el-GR" sz="1100" b="1" kern="100" dirty="0">
                        <a:effectLst/>
                        <a:latin typeface="Arial" pitchFamily="34" charset="0"/>
                        <a:ea typeface="Trebuchet MS" panose="020B0603020202020204" pitchFamily="34" charset="0"/>
                        <a:cs typeface="Arial" pitchFamily="34" charset="0"/>
                      </a:endParaRPr>
                    </a:p>
                  </a:txBody>
                  <a:tcPr marL="40540" marR="40540" marT="0" marB="0" anchor="ctr"/>
                </a:tc>
                <a:tc>
                  <a:txBody>
                    <a:bodyPr/>
                    <a:lstStyle/>
                    <a:p>
                      <a:pPr marL="180000">
                        <a:lnSpc>
                          <a:spcPct val="115000"/>
                        </a:lnSpc>
                      </a:pPr>
                      <a:r>
                        <a:rPr lang="el-GR" sz="1100" b="1" kern="100" dirty="0">
                          <a:effectLst/>
                          <a:latin typeface="Arial" pitchFamily="34" charset="0"/>
                          <a:cs typeface="Arial" pitchFamily="34" charset="0"/>
                        </a:rPr>
                        <a:t>Ανάδειξη του περιβάλλοντος και του πολιτισμού του προορισμού για τη μείωση της εποχικότητας του τουρισμού</a:t>
                      </a:r>
                      <a:endParaRPr lang="el-GR" sz="1100" b="1" kern="100" dirty="0">
                        <a:effectLst/>
                        <a:latin typeface="Arial" pitchFamily="34" charset="0"/>
                        <a:ea typeface="Trebuchet MS" panose="020B0603020202020204" pitchFamily="34" charset="0"/>
                        <a:cs typeface="Arial" pitchFamily="34" charset="0"/>
                      </a:endParaRPr>
                    </a:p>
                  </a:txBody>
                  <a:tcPr marL="40540" marR="40540" marT="0" marB="0" anchor="ctr"/>
                </a:tc>
                <a:extLst>
                  <a:ext uri="{0D108BD9-81ED-4DB2-BD59-A6C34878D82A}">
                    <a16:rowId xmlns:a16="http://schemas.microsoft.com/office/drawing/2014/main" val="2305699276"/>
                  </a:ext>
                </a:extLst>
              </a:tr>
              <a:tr h="307624">
                <a:tc>
                  <a:txBody>
                    <a:bodyPr/>
                    <a:lstStyle/>
                    <a:p>
                      <a:pPr marL="0" algn="ctr">
                        <a:lnSpc>
                          <a:spcPct val="115000"/>
                        </a:lnSpc>
                      </a:pPr>
                      <a:r>
                        <a:rPr lang="el-GR" sz="1200" b="1" kern="100" dirty="0">
                          <a:effectLst/>
                          <a:latin typeface="Arial" pitchFamily="34" charset="0"/>
                          <a:cs typeface="Arial" pitchFamily="34" charset="0"/>
                        </a:rPr>
                        <a:t>13</a:t>
                      </a:r>
                      <a:endParaRPr lang="el-GR" sz="1200" b="1" kern="100" dirty="0">
                        <a:effectLst/>
                        <a:latin typeface="Arial" pitchFamily="34" charset="0"/>
                        <a:ea typeface="Trebuchet MS" panose="020B0603020202020204" pitchFamily="34" charset="0"/>
                        <a:cs typeface="Arial" pitchFamily="34" charset="0"/>
                      </a:endParaRPr>
                    </a:p>
                  </a:txBody>
                  <a:tcPr marL="40540" marR="40540" marT="0" marB="0" anchor="ctr"/>
                </a:tc>
                <a:tc>
                  <a:txBody>
                    <a:bodyPr/>
                    <a:lstStyle/>
                    <a:p>
                      <a:pPr marL="0" algn="ctr">
                        <a:lnSpc>
                          <a:spcPct val="115000"/>
                        </a:lnSpc>
                      </a:pPr>
                      <a:r>
                        <a:rPr lang="el-GR" sz="1100" b="1" kern="100" dirty="0">
                          <a:effectLst/>
                          <a:latin typeface="Arial" pitchFamily="34" charset="0"/>
                          <a:cs typeface="Arial" pitchFamily="34" charset="0"/>
                        </a:rPr>
                        <a:t> 3</a:t>
                      </a:r>
                      <a:endParaRPr lang="el-GR" sz="1100" b="1" kern="100" dirty="0">
                        <a:effectLst/>
                        <a:latin typeface="Arial" pitchFamily="34" charset="0"/>
                        <a:ea typeface="Trebuchet MS" panose="020B0603020202020204" pitchFamily="34" charset="0"/>
                        <a:cs typeface="Arial" pitchFamily="34" charset="0"/>
                      </a:endParaRPr>
                    </a:p>
                  </a:txBody>
                  <a:tcPr marL="40540" marR="40540" marT="0" marB="0" anchor="ctr"/>
                </a:tc>
                <a:tc>
                  <a:txBody>
                    <a:bodyPr/>
                    <a:lstStyle/>
                    <a:p>
                      <a:pPr marL="180000">
                        <a:lnSpc>
                          <a:spcPct val="115000"/>
                        </a:lnSpc>
                      </a:pPr>
                      <a:r>
                        <a:rPr lang="el-GR" sz="1100" b="1" kern="100" dirty="0">
                          <a:effectLst/>
                          <a:latin typeface="Arial" pitchFamily="34" charset="0"/>
                          <a:cs typeface="Arial" pitchFamily="34" charset="0"/>
                        </a:rPr>
                        <a:t>Μετατροπή των επιχειρήσεων σε υπεύθυνες προς την κοινωνία (εργαζόμενους, προμηθευτές, κοινωνία, περιβάλλον)</a:t>
                      </a:r>
                      <a:endParaRPr lang="el-GR" sz="1100" b="1" kern="100" dirty="0">
                        <a:effectLst/>
                        <a:latin typeface="Arial" pitchFamily="34" charset="0"/>
                        <a:ea typeface="Trebuchet MS" panose="020B0603020202020204" pitchFamily="34" charset="0"/>
                        <a:cs typeface="Arial" pitchFamily="34" charset="0"/>
                      </a:endParaRPr>
                    </a:p>
                  </a:txBody>
                  <a:tcPr marL="40540" marR="40540" marT="0" marB="0" anchor="ctr"/>
                </a:tc>
                <a:extLst>
                  <a:ext uri="{0D108BD9-81ED-4DB2-BD59-A6C34878D82A}">
                    <a16:rowId xmlns:a16="http://schemas.microsoft.com/office/drawing/2014/main" val="2727902433"/>
                  </a:ext>
                </a:extLst>
              </a:tr>
              <a:tr h="307624">
                <a:tc>
                  <a:txBody>
                    <a:bodyPr/>
                    <a:lstStyle/>
                    <a:p>
                      <a:pPr marL="0" algn="ctr">
                        <a:lnSpc>
                          <a:spcPct val="115000"/>
                        </a:lnSpc>
                      </a:pPr>
                      <a:r>
                        <a:rPr lang="el-GR" sz="1200" b="1" kern="100" dirty="0">
                          <a:effectLst/>
                          <a:latin typeface="Arial" pitchFamily="34" charset="0"/>
                          <a:cs typeface="Arial" pitchFamily="34" charset="0"/>
                        </a:rPr>
                        <a:t>14</a:t>
                      </a:r>
                      <a:endParaRPr lang="el-GR" sz="1200" b="1" kern="100" dirty="0">
                        <a:effectLst/>
                        <a:latin typeface="Arial" pitchFamily="34" charset="0"/>
                        <a:ea typeface="Trebuchet MS" panose="020B0603020202020204" pitchFamily="34" charset="0"/>
                        <a:cs typeface="Arial" pitchFamily="34" charset="0"/>
                      </a:endParaRPr>
                    </a:p>
                  </a:txBody>
                  <a:tcPr marL="40540" marR="40540" marT="0" marB="0" anchor="ctr"/>
                </a:tc>
                <a:tc>
                  <a:txBody>
                    <a:bodyPr/>
                    <a:lstStyle/>
                    <a:p>
                      <a:pPr marL="0" algn="ctr">
                        <a:lnSpc>
                          <a:spcPct val="115000"/>
                        </a:lnSpc>
                      </a:pPr>
                      <a:r>
                        <a:rPr lang="el-GR" sz="1100" b="1" kern="100" dirty="0">
                          <a:effectLst/>
                          <a:latin typeface="Arial" pitchFamily="34" charset="0"/>
                          <a:cs typeface="Arial" pitchFamily="34" charset="0"/>
                        </a:rPr>
                        <a:t> 2</a:t>
                      </a:r>
                      <a:endParaRPr lang="el-GR" sz="1100" b="1" kern="100" dirty="0">
                        <a:effectLst/>
                        <a:latin typeface="Arial" pitchFamily="34" charset="0"/>
                        <a:ea typeface="Trebuchet MS" panose="020B0603020202020204" pitchFamily="34" charset="0"/>
                        <a:cs typeface="Arial" pitchFamily="34" charset="0"/>
                      </a:endParaRPr>
                    </a:p>
                  </a:txBody>
                  <a:tcPr marL="40540" marR="40540" marT="0" marB="0" anchor="ctr"/>
                </a:tc>
                <a:tc>
                  <a:txBody>
                    <a:bodyPr/>
                    <a:lstStyle/>
                    <a:p>
                      <a:pPr marL="180000">
                        <a:lnSpc>
                          <a:spcPct val="115000"/>
                        </a:lnSpc>
                      </a:pPr>
                      <a:r>
                        <a:rPr lang="el-GR" sz="1100" b="1" kern="100" dirty="0">
                          <a:effectLst/>
                          <a:latin typeface="Arial" pitchFamily="34" charset="0"/>
                          <a:cs typeface="Arial" pitchFamily="34" charset="0"/>
                        </a:rPr>
                        <a:t>Βελτίωση της ποιότητας υπηρεσιών που προσφέρουν οι επιχειρήσεις και ενίσχυση της ανθεκτικότητας τους</a:t>
                      </a:r>
                      <a:endParaRPr lang="el-GR" sz="1100" b="1" kern="100" dirty="0">
                        <a:effectLst/>
                        <a:latin typeface="Arial" pitchFamily="34" charset="0"/>
                        <a:ea typeface="Trebuchet MS" panose="020B0603020202020204" pitchFamily="34" charset="0"/>
                        <a:cs typeface="Arial" pitchFamily="34" charset="0"/>
                      </a:endParaRPr>
                    </a:p>
                  </a:txBody>
                  <a:tcPr marL="40540" marR="40540" marT="0" marB="0" anchor="ctr"/>
                </a:tc>
                <a:extLst>
                  <a:ext uri="{0D108BD9-81ED-4DB2-BD59-A6C34878D82A}">
                    <a16:rowId xmlns:a16="http://schemas.microsoft.com/office/drawing/2014/main" val="1891195910"/>
                  </a:ext>
                </a:extLst>
              </a:tr>
              <a:tr h="307624">
                <a:tc>
                  <a:txBody>
                    <a:bodyPr/>
                    <a:lstStyle/>
                    <a:p>
                      <a:pPr marL="0" algn="ctr">
                        <a:lnSpc>
                          <a:spcPct val="115000"/>
                        </a:lnSpc>
                      </a:pPr>
                      <a:r>
                        <a:rPr lang="el-GR" sz="1200" b="1" kern="100" dirty="0">
                          <a:effectLst/>
                          <a:latin typeface="Arial" pitchFamily="34" charset="0"/>
                          <a:cs typeface="Arial" pitchFamily="34" charset="0"/>
                        </a:rPr>
                        <a:t>15</a:t>
                      </a:r>
                      <a:endParaRPr lang="el-GR" sz="1200" b="1" kern="100" dirty="0">
                        <a:effectLst/>
                        <a:latin typeface="Arial" pitchFamily="34" charset="0"/>
                        <a:ea typeface="Trebuchet MS" panose="020B0603020202020204" pitchFamily="34" charset="0"/>
                        <a:cs typeface="Arial" pitchFamily="34" charset="0"/>
                      </a:endParaRPr>
                    </a:p>
                  </a:txBody>
                  <a:tcPr marL="40540" marR="40540" marT="0" marB="0" anchor="ctr"/>
                </a:tc>
                <a:tc>
                  <a:txBody>
                    <a:bodyPr/>
                    <a:lstStyle/>
                    <a:p>
                      <a:pPr marL="0" algn="ctr">
                        <a:lnSpc>
                          <a:spcPct val="115000"/>
                        </a:lnSpc>
                      </a:pPr>
                      <a:r>
                        <a:rPr lang="el-GR" sz="1100" b="1" kern="100" dirty="0">
                          <a:effectLst/>
                          <a:latin typeface="Arial" pitchFamily="34" charset="0"/>
                          <a:cs typeface="Arial" pitchFamily="34" charset="0"/>
                        </a:rPr>
                        <a:t> 3</a:t>
                      </a:r>
                      <a:endParaRPr lang="el-GR" sz="1100" b="1" kern="100" dirty="0">
                        <a:effectLst/>
                        <a:latin typeface="Arial" pitchFamily="34" charset="0"/>
                        <a:ea typeface="Trebuchet MS" panose="020B0603020202020204" pitchFamily="34" charset="0"/>
                        <a:cs typeface="Arial" pitchFamily="34" charset="0"/>
                      </a:endParaRPr>
                    </a:p>
                  </a:txBody>
                  <a:tcPr marL="40540" marR="40540" marT="0" marB="0" anchor="ctr"/>
                </a:tc>
                <a:tc>
                  <a:txBody>
                    <a:bodyPr/>
                    <a:lstStyle/>
                    <a:p>
                      <a:pPr marL="180000">
                        <a:lnSpc>
                          <a:spcPct val="115000"/>
                        </a:lnSpc>
                      </a:pPr>
                      <a:r>
                        <a:rPr lang="el-GR" sz="1100" b="1" kern="100" dirty="0">
                          <a:effectLst/>
                          <a:latin typeface="Arial" pitchFamily="34" charset="0"/>
                          <a:cs typeface="Arial" pitchFamily="34" charset="0"/>
                        </a:rPr>
                        <a:t>Δράσεις συνεργασίας-δικτύωσης μεταξύ επιχειρήσεων διαφόρων κλάδων για την ενίσχυση της τοπικότητας του τουριστικού προϊόντος</a:t>
                      </a:r>
                      <a:endParaRPr lang="el-GR" sz="1100" b="1" kern="100" dirty="0">
                        <a:effectLst/>
                        <a:latin typeface="Arial" pitchFamily="34" charset="0"/>
                        <a:ea typeface="Trebuchet MS" panose="020B0603020202020204" pitchFamily="34" charset="0"/>
                        <a:cs typeface="Arial" pitchFamily="34" charset="0"/>
                      </a:endParaRPr>
                    </a:p>
                  </a:txBody>
                  <a:tcPr marL="40540" marR="40540" marT="0" marB="0" anchor="ctr"/>
                </a:tc>
                <a:extLst>
                  <a:ext uri="{0D108BD9-81ED-4DB2-BD59-A6C34878D82A}">
                    <a16:rowId xmlns:a16="http://schemas.microsoft.com/office/drawing/2014/main" val="1588295051"/>
                  </a:ext>
                </a:extLst>
              </a:tr>
              <a:tr h="465930">
                <a:tc>
                  <a:txBody>
                    <a:bodyPr/>
                    <a:lstStyle/>
                    <a:p>
                      <a:pPr marL="0" algn="ctr">
                        <a:lnSpc>
                          <a:spcPct val="115000"/>
                        </a:lnSpc>
                      </a:pPr>
                      <a:r>
                        <a:rPr lang="el-GR" sz="1200" b="1" kern="100" dirty="0">
                          <a:effectLst/>
                          <a:latin typeface="Arial" pitchFamily="34" charset="0"/>
                          <a:cs typeface="Arial" pitchFamily="34" charset="0"/>
                        </a:rPr>
                        <a:t>16</a:t>
                      </a:r>
                      <a:endParaRPr lang="el-GR" sz="1200" b="1" kern="100" dirty="0">
                        <a:effectLst/>
                        <a:latin typeface="Arial" pitchFamily="34" charset="0"/>
                        <a:ea typeface="Trebuchet MS" panose="020B0603020202020204" pitchFamily="34" charset="0"/>
                        <a:cs typeface="Arial" pitchFamily="34" charset="0"/>
                      </a:endParaRPr>
                    </a:p>
                  </a:txBody>
                  <a:tcPr marL="40540" marR="40540" marT="0" marB="0" anchor="ctr"/>
                </a:tc>
                <a:tc>
                  <a:txBody>
                    <a:bodyPr/>
                    <a:lstStyle/>
                    <a:p>
                      <a:pPr marL="0" algn="ctr">
                        <a:lnSpc>
                          <a:spcPct val="115000"/>
                        </a:lnSpc>
                      </a:pPr>
                      <a:r>
                        <a:rPr lang="el-GR" sz="1100" b="1" kern="100" dirty="0">
                          <a:effectLst/>
                          <a:latin typeface="Arial" pitchFamily="34" charset="0"/>
                          <a:cs typeface="Arial" pitchFamily="34" charset="0"/>
                        </a:rPr>
                        <a:t> 3</a:t>
                      </a:r>
                      <a:endParaRPr lang="el-GR" sz="1100" b="1" kern="100" dirty="0">
                        <a:effectLst/>
                        <a:latin typeface="Arial" pitchFamily="34" charset="0"/>
                        <a:ea typeface="Trebuchet MS" panose="020B0603020202020204" pitchFamily="34" charset="0"/>
                        <a:cs typeface="Arial" pitchFamily="34" charset="0"/>
                      </a:endParaRPr>
                    </a:p>
                  </a:txBody>
                  <a:tcPr marL="40540" marR="40540" marT="0" marB="0" anchor="ctr"/>
                </a:tc>
                <a:tc>
                  <a:txBody>
                    <a:bodyPr/>
                    <a:lstStyle/>
                    <a:p>
                      <a:pPr marL="180000">
                        <a:lnSpc>
                          <a:spcPct val="115000"/>
                        </a:lnSpc>
                      </a:pPr>
                      <a:r>
                        <a:rPr lang="el-GR" sz="1100" b="1" kern="100" dirty="0">
                          <a:effectLst/>
                          <a:latin typeface="Arial" pitchFamily="34" charset="0"/>
                          <a:cs typeface="Arial" pitchFamily="34" charset="0"/>
                        </a:rPr>
                        <a:t>Ενημέρωση των τουριστών για τον τρόπο που πρέπει να συμπεριφέρονται ώστε να είναι υπεύθυνοι ως προς τον προορισμό που επισκέπτονται (κατανάλωση νερού&amp; ενέργειας, διαχείριση αποβλήτων, μετακίνηση)</a:t>
                      </a:r>
                      <a:endParaRPr lang="el-GR" sz="1100" b="1" kern="100" dirty="0">
                        <a:effectLst/>
                        <a:latin typeface="Arial" pitchFamily="34" charset="0"/>
                        <a:ea typeface="Trebuchet MS" panose="020B0603020202020204" pitchFamily="34" charset="0"/>
                        <a:cs typeface="Arial" pitchFamily="34" charset="0"/>
                      </a:endParaRPr>
                    </a:p>
                  </a:txBody>
                  <a:tcPr marL="40540" marR="40540" marT="0" marB="0" anchor="ctr"/>
                </a:tc>
                <a:extLst>
                  <a:ext uri="{0D108BD9-81ED-4DB2-BD59-A6C34878D82A}">
                    <a16:rowId xmlns:a16="http://schemas.microsoft.com/office/drawing/2014/main" val="2917775570"/>
                  </a:ext>
                </a:extLst>
              </a:tr>
              <a:tr h="307624">
                <a:tc>
                  <a:txBody>
                    <a:bodyPr/>
                    <a:lstStyle/>
                    <a:p>
                      <a:pPr marL="0" algn="ctr">
                        <a:lnSpc>
                          <a:spcPct val="115000"/>
                        </a:lnSpc>
                      </a:pPr>
                      <a:r>
                        <a:rPr lang="el-GR" sz="1200" b="1" kern="100" dirty="0">
                          <a:effectLst/>
                          <a:latin typeface="Arial" pitchFamily="34" charset="0"/>
                          <a:cs typeface="Arial" pitchFamily="34" charset="0"/>
                        </a:rPr>
                        <a:t>17</a:t>
                      </a:r>
                      <a:endParaRPr lang="el-GR" sz="1200" b="1" kern="100" dirty="0">
                        <a:effectLst/>
                        <a:latin typeface="Arial" pitchFamily="34" charset="0"/>
                        <a:ea typeface="Trebuchet MS" panose="020B0603020202020204" pitchFamily="34" charset="0"/>
                        <a:cs typeface="Arial" pitchFamily="34" charset="0"/>
                      </a:endParaRPr>
                    </a:p>
                  </a:txBody>
                  <a:tcPr marL="40540" marR="40540" marT="0" marB="0" anchor="ctr"/>
                </a:tc>
                <a:tc>
                  <a:txBody>
                    <a:bodyPr/>
                    <a:lstStyle/>
                    <a:p>
                      <a:pPr marL="0" algn="ctr">
                        <a:lnSpc>
                          <a:spcPct val="115000"/>
                        </a:lnSpc>
                      </a:pPr>
                      <a:r>
                        <a:rPr lang="el-GR" sz="1100" b="1" kern="100" dirty="0">
                          <a:effectLst/>
                          <a:latin typeface="Arial" pitchFamily="34" charset="0"/>
                          <a:cs typeface="Arial" pitchFamily="34" charset="0"/>
                        </a:rPr>
                        <a:t> 3</a:t>
                      </a:r>
                      <a:endParaRPr lang="el-GR" sz="1100" b="1" kern="100" dirty="0">
                        <a:effectLst/>
                        <a:latin typeface="Arial" pitchFamily="34" charset="0"/>
                        <a:ea typeface="Trebuchet MS" panose="020B0603020202020204" pitchFamily="34" charset="0"/>
                        <a:cs typeface="Arial" pitchFamily="34" charset="0"/>
                      </a:endParaRPr>
                    </a:p>
                  </a:txBody>
                  <a:tcPr marL="40540" marR="40540" marT="0" marB="0" anchor="ctr"/>
                </a:tc>
                <a:tc>
                  <a:txBody>
                    <a:bodyPr/>
                    <a:lstStyle/>
                    <a:p>
                      <a:pPr marL="180000">
                        <a:lnSpc>
                          <a:spcPct val="115000"/>
                        </a:lnSpc>
                      </a:pPr>
                      <a:r>
                        <a:rPr lang="el-GR" sz="1100" b="1" kern="100" dirty="0">
                          <a:effectLst/>
                          <a:latin typeface="Arial" pitchFamily="34" charset="0"/>
                          <a:cs typeface="Arial" pitchFamily="34" charset="0"/>
                        </a:rPr>
                        <a:t>Ενημέρωση των επισκεπτών για την ταυτότητα του προορισμού μέσα από την ανάπτυξη σχετικών υποδομών και ενημερωτικού υλικού</a:t>
                      </a:r>
                      <a:endParaRPr lang="el-GR" sz="1100" b="1" kern="100" dirty="0">
                        <a:effectLst/>
                        <a:latin typeface="Arial" pitchFamily="34" charset="0"/>
                        <a:ea typeface="Trebuchet MS" panose="020B0603020202020204" pitchFamily="34" charset="0"/>
                        <a:cs typeface="Arial" pitchFamily="34" charset="0"/>
                      </a:endParaRPr>
                    </a:p>
                  </a:txBody>
                  <a:tcPr marL="40540" marR="40540" marT="0" marB="0" anchor="ctr"/>
                </a:tc>
                <a:extLst>
                  <a:ext uri="{0D108BD9-81ED-4DB2-BD59-A6C34878D82A}">
                    <a16:rowId xmlns:a16="http://schemas.microsoft.com/office/drawing/2014/main" val="140040374"/>
                  </a:ext>
                </a:extLst>
              </a:tr>
              <a:tr h="307624">
                <a:tc>
                  <a:txBody>
                    <a:bodyPr/>
                    <a:lstStyle/>
                    <a:p>
                      <a:pPr marL="0" algn="ctr">
                        <a:lnSpc>
                          <a:spcPct val="115000"/>
                        </a:lnSpc>
                      </a:pPr>
                      <a:r>
                        <a:rPr lang="el-GR" sz="1200" b="1" kern="100" dirty="0">
                          <a:effectLst/>
                          <a:latin typeface="Arial" pitchFamily="34" charset="0"/>
                          <a:cs typeface="Arial" pitchFamily="34" charset="0"/>
                        </a:rPr>
                        <a:t>18</a:t>
                      </a:r>
                      <a:endParaRPr lang="el-GR" sz="1200" b="1" kern="100" dirty="0">
                        <a:effectLst/>
                        <a:latin typeface="Arial" pitchFamily="34" charset="0"/>
                        <a:ea typeface="Trebuchet MS" panose="020B0603020202020204" pitchFamily="34" charset="0"/>
                        <a:cs typeface="Arial" pitchFamily="34" charset="0"/>
                      </a:endParaRPr>
                    </a:p>
                  </a:txBody>
                  <a:tcPr marL="40540" marR="40540" marT="0" marB="0" anchor="ctr"/>
                </a:tc>
                <a:tc>
                  <a:txBody>
                    <a:bodyPr/>
                    <a:lstStyle/>
                    <a:p>
                      <a:pPr marL="0" algn="ctr">
                        <a:lnSpc>
                          <a:spcPct val="115000"/>
                        </a:lnSpc>
                      </a:pPr>
                      <a:r>
                        <a:rPr lang="el-GR" sz="1100" b="1" kern="100" dirty="0">
                          <a:effectLst/>
                          <a:latin typeface="Arial" pitchFamily="34" charset="0"/>
                          <a:cs typeface="Arial" pitchFamily="34" charset="0"/>
                        </a:rPr>
                        <a:t> 2</a:t>
                      </a:r>
                      <a:endParaRPr lang="el-GR" sz="1100" b="1" kern="100" dirty="0">
                        <a:effectLst/>
                        <a:latin typeface="Arial" pitchFamily="34" charset="0"/>
                        <a:ea typeface="Trebuchet MS" panose="020B0603020202020204" pitchFamily="34" charset="0"/>
                        <a:cs typeface="Arial" pitchFamily="34" charset="0"/>
                      </a:endParaRPr>
                    </a:p>
                  </a:txBody>
                  <a:tcPr marL="40540" marR="40540" marT="0" marB="0" anchor="ctr"/>
                </a:tc>
                <a:tc>
                  <a:txBody>
                    <a:bodyPr/>
                    <a:lstStyle/>
                    <a:p>
                      <a:pPr marL="180000">
                        <a:lnSpc>
                          <a:spcPct val="115000"/>
                        </a:lnSpc>
                      </a:pPr>
                      <a:r>
                        <a:rPr lang="el-GR" sz="1100" b="1" kern="100" dirty="0">
                          <a:effectLst/>
                          <a:latin typeface="Arial" pitchFamily="34" charset="0"/>
                          <a:cs typeface="Arial" pitchFamily="34" charset="0"/>
                        </a:rPr>
                        <a:t>Δημιουργία μηχανισμού ηλεκτρονικής και δια ζώσης ενημέρωσης επισκεπτών ή  υποψήφιων επισκεπτών για τον προορισμό</a:t>
                      </a:r>
                      <a:endParaRPr lang="el-GR" sz="1100" b="1" kern="100" dirty="0">
                        <a:effectLst/>
                        <a:latin typeface="Arial" pitchFamily="34" charset="0"/>
                        <a:ea typeface="Trebuchet MS" panose="020B0603020202020204" pitchFamily="34" charset="0"/>
                        <a:cs typeface="Arial" pitchFamily="34" charset="0"/>
                      </a:endParaRPr>
                    </a:p>
                  </a:txBody>
                  <a:tcPr marL="40540" marR="40540" marT="0" marB="0" anchor="ctr"/>
                </a:tc>
                <a:extLst>
                  <a:ext uri="{0D108BD9-81ED-4DB2-BD59-A6C34878D82A}">
                    <a16:rowId xmlns:a16="http://schemas.microsoft.com/office/drawing/2014/main" val="2141111798"/>
                  </a:ext>
                </a:extLst>
              </a:tr>
              <a:tr h="307624">
                <a:tc>
                  <a:txBody>
                    <a:bodyPr/>
                    <a:lstStyle/>
                    <a:p>
                      <a:pPr marL="0" algn="ctr">
                        <a:lnSpc>
                          <a:spcPct val="115000"/>
                        </a:lnSpc>
                      </a:pPr>
                      <a:r>
                        <a:rPr lang="el-GR" sz="1200" b="1" kern="100" dirty="0">
                          <a:effectLst/>
                          <a:latin typeface="Arial" pitchFamily="34" charset="0"/>
                          <a:cs typeface="Arial" pitchFamily="34" charset="0"/>
                        </a:rPr>
                        <a:t>19</a:t>
                      </a:r>
                      <a:endParaRPr lang="el-GR" sz="1200" b="1" kern="100" dirty="0">
                        <a:effectLst/>
                        <a:latin typeface="Arial" pitchFamily="34" charset="0"/>
                        <a:ea typeface="Trebuchet MS" panose="020B0603020202020204" pitchFamily="34" charset="0"/>
                        <a:cs typeface="Arial" pitchFamily="34" charset="0"/>
                      </a:endParaRPr>
                    </a:p>
                  </a:txBody>
                  <a:tcPr marL="40540" marR="40540" marT="0" marB="0" anchor="ctr"/>
                </a:tc>
                <a:tc>
                  <a:txBody>
                    <a:bodyPr/>
                    <a:lstStyle/>
                    <a:p>
                      <a:pPr marL="0" algn="ctr">
                        <a:lnSpc>
                          <a:spcPct val="115000"/>
                        </a:lnSpc>
                      </a:pPr>
                      <a:r>
                        <a:rPr lang="el-GR" sz="1100" b="1" kern="100" dirty="0">
                          <a:effectLst/>
                          <a:latin typeface="Arial" pitchFamily="34" charset="0"/>
                          <a:cs typeface="Arial" pitchFamily="34" charset="0"/>
                        </a:rPr>
                        <a:t> 2</a:t>
                      </a:r>
                      <a:endParaRPr lang="el-GR" sz="1100" b="1" kern="100" dirty="0">
                        <a:effectLst/>
                        <a:latin typeface="Arial" pitchFamily="34" charset="0"/>
                        <a:ea typeface="Trebuchet MS" panose="020B0603020202020204" pitchFamily="34" charset="0"/>
                        <a:cs typeface="Arial" pitchFamily="34" charset="0"/>
                      </a:endParaRPr>
                    </a:p>
                  </a:txBody>
                  <a:tcPr marL="40540" marR="40540" marT="0" marB="0" anchor="ctr"/>
                </a:tc>
                <a:tc>
                  <a:txBody>
                    <a:bodyPr/>
                    <a:lstStyle/>
                    <a:p>
                      <a:pPr marL="180000">
                        <a:lnSpc>
                          <a:spcPct val="115000"/>
                        </a:lnSpc>
                      </a:pPr>
                      <a:r>
                        <a:rPr lang="el-GR" sz="1100" b="1" kern="100" dirty="0">
                          <a:effectLst/>
                          <a:latin typeface="Arial" pitchFamily="34" charset="0"/>
                          <a:cs typeface="Arial" pitchFamily="34" charset="0"/>
                        </a:rPr>
                        <a:t>Δημιουργία συστήματος παρακολούθησης και ελέγχου επισκεπτών σε ευαίσθητους πολιτιστικούς και περιβαλλοντικούς πόρους</a:t>
                      </a:r>
                      <a:endParaRPr lang="el-GR" sz="1100" b="1" kern="100" dirty="0">
                        <a:effectLst/>
                        <a:latin typeface="Arial" pitchFamily="34" charset="0"/>
                        <a:ea typeface="Trebuchet MS" panose="020B0603020202020204" pitchFamily="34" charset="0"/>
                        <a:cs typeface="Arial" pitchFamily="34" charset="0"/>
                      </a:endParaRPr>
                    </a:p>
                  </a:txBody>
                  <a:tcPr marL="40540" marR="40540" marT="0" marB="0" anchor="ctr"/>
                </a:tc>
                <a:extLst>
                  <a:ext uri="{0D108BD9-81ED-4DB2-BD59-A6C34878D82A}">
                    <a16:rowId xmlns:a16="http://schemas.microsoft.com/office/drawing/2014/main" val="2134769144"/>
                  </a:ext>
                </a:extLst>
              </a:tr>
              <a:tr h="256552">
                <a:tc>
                  <a:txBody>
                    <a:bodyPr/>
                    <a:lstStyle/>
                    <a:p>
                      <a:pPr marL="0" algn="ctr">
                        <a:lnSpc>
                          <a:spcPct val="115000"/>
                        </a:lnSpc>
                      </a:pPr>
                      <a:r>
                        <a:rPr lang="el-GR" sz="1200" b="1" kern="100" dirty="0">
                          <a:effectLst/>
                          <a:latin typeface="Arial" pitchFamily="34" charset="0"/>
                          <a:cs typeface="Arial" pitchFamily="34" charset="0"/>
                        </a:rPr>
                        <a:t>20</a:t>
                      </a:r>
                      <a:endParaRPr lang="el-GR" sz="1200" b="1" kern="100" dirty="0">
                        <a:effectLst/>
                        <a:latin typeface="Arial" pitchFamily="34" charset="0"/>
                        <a:ea typeface="Trebuchet MS" panose="020B0603020202020204" pitchFamily="34" charset="0"/>
                        <a:cs typeface="Arial" pitchFamily="34" charset="0"/>
                      </a:endParaRPr>
                    </a:p>
                  </a:txBody>
                  <a:tcPr marL="40540" marR="40540" marT="0" marB="0" anchor="ctr"/>
                </a:tc>
                <a:tc>
                  <a:txBody>
                    <a:bodyPr/>
                    <a:lstStyle/>
                    <a:p>
                      <a:pPr marL="0" algn="ctr">
                        <a:lnSpc>
                          <a:spcPct val="115000"/>
                        </a:lnSpc>
                      </a:pPr>
                      <a:r>
                        <a:rPr lang="el-GR" sz="1100" b="1" kern="100" dirty="0">
                          <a:effectLst/>
                          <a:latin typeface="Arial" pitchFamily="34" charset="0"/>
                          <a:cs typeface="Arial" pitchFamily="34" charset="0"/>
                        </a:rPr>
                        <a:t> 3</a:t>
                      </a:r>
                      <a:endParaRPr lang="el-GR" sz="1100" b="1" kern="100" dirty="0">
                        <a:effectLst/>
                        <a:latin typeface="Arial" pitchFamily="34" charset="0"/>
                        <a:ea typeface="Trebuchet MS" panose="020B0603020202020204" pitchFamily="34" charset="0"/>
                        <a:cs typeface="Arial" pitchFamily="34" charset="0"/>
                      </a:endParaRPr>
                    </a:p>
                  </a:txBody>
                  <a:tcPr marL="40540" marR="40540" marT="0" marB="0" anchor="ctr"/>
                </a:tc>
                <a:tc>
                  <a:txBody>
                    <a:bodyPr/>
                    <a:lstStyle/>
                    <a:p>
                      <a:pPr marL="180000">
                        <a:lnSpc>
                          <a:spcPct val="115000"/>
                        </a:lnSpc>
                      </a:pPr>
                      <a:r>
                        <a:rPr lang="el-GR" sz="1100" b="1" kern="100" dirty="0">
                          <a:effectLst/>
                          <a:latin typeface="Arial" pitchFamily="34" charset="0"/>
                          <a:cs typeface="Arial" pitchFamily="34" charset="0"/>
                        </a:rPr>
                        <a:t>Δημιουργία δραστηριοτήτων για την ανάδειξη των τοπικών θέλγητρων</a:t>
                      </a:r>
                      <a:endParaRPr lang="el-GR" sz="1100" b="1" kern="100" dirty="0">
                        <a:effectLst/>
                        <a:latin typeface="Arial" pitchFamily="34" charset="0"/>
                        <a:ea typeface="Trebuchet MS" panose="020B0603020202020204" pitchFamily="34" charset="0"/>
                        <a:cs typeface="Arial" pitchFamily="34" charset="0"/>
                      </a:endParaRPr>
                    </a:p>
                  </a:txBody>
                  <a:tcPr marL="40540" marR="40540" marT="0" marB="0" anchor="ctr"/>
                </a:tc>
                <a:extLst>
                  <a:ext uri="{0D108BD9-81ED-4DB2-BD59-A6C34878D82A}">
                    <a16:rowId xmlns:a16="http://schemas.microsoft.com/office/drawing/2014/main" val="1818723845"/>
                  </a:ext>
                </a:extLst>
              </a:tr>
              <a:tr h="256552">
                <a:tc>
                  <a:txBody>
                    <a:bodyPr/>
                    <a:lstStyle/>
                    <a:p>
                      <a:pPr marL="0" algn="ctr">
                        <a:lnSpc>
                          <a:spcPct val="115000"/>
                        </a:lnSpc>
                      </a:pPr>
                      <a:r>
                        <a:rPr lang="el-GR" sz="1200" b="1" kern="100" dirty="0">
                          <a:effectLst/>
                          <a:latin typeface="Arial" pitchFamily="34" charset="0"/>
                          <a:cs typeface="Arial" pitchFamily="34" charset="0"/>
                        </a:rPr>
                        <a:t>21</a:t>
                      </a:r>
                      <a:endParaRPr lang="el-GR" sz="1200" b="1" kern="100" dirty="0">
                        <a:effectLst/>
                        <a:latin typeface="Arial" pitchFamily="34" charset="0"/>
                        <a:ea typeface="Trebuchet MS" panose="020B0603020202020204" pitchFamily="34" charset="0"/>
                        <a:cs typeface="Arial" pitchFamily="34" charset="0"/>
                      </a:endParaRPr>
                    </a:p>
                  </a:txBody>
                  <a:tcPr marL="40540" marR="40540" marT="0" marB="0" anchor="ctr"/>
                </a:tc>
                <a:tc>
                  <a:txBody>
                    <a:bodyPr/>
                    <a:lstStyle/>
                    <a:p>
                      <a:pPr marL="0" algn="ctr">
                        <a:lnSpc>
                          <a:spcPct val="115000"/>
                        </a:lnSpc>
                      </a:pPr>
                      <a:r>
                        <a:rPr lang="el-GR" sz="1100" b="1" kern="100" dirty="0">
                          <a:effectLst/>
                          <a:latin typeface="Arial" pitchFamily="34" charset="0"/>
                          <a:cs typeface="Arial" pitchFamily="34" charset="0"/>
                        </a:rPr>
                        <a:t> 3</a:t>
                      </a:r>
                      <a:endParaRPr lang="el-GR" sz="1100" b="1" kern="100" dirty="0">
                        <a:effectLst/>
                        <a:latin typeface="Arial" pitchFamily="34" charset="0"/>
                        <a:ea typeface="Trebuchet MS" panose="020B0603020202020204" pitchFamily="34" charset="0"/>
                        <a:cs typeface="Arial" pitchFamily="34" charset="0"/>
                      </a:endParaRPr>
                    </a:p>
                  </a:txBody>
                  <a:tcPr marL="40540" marR="40540" marT="0" marB="0" anchor="ctr"/>
                </a:tc>
                <a:tc>
                  <a:txBody>
                    <a:bodyPr/>
                    <a:lstStyle/>
                    <a:p>
                      <a:pPr marL="180000">
                        <a:lnSpc>
                          <a:spcPct val="115000"/>
                        </a:lnSpc>
                      </a:pPr>
                      <a:r>
                        <a:rPr lang="el-GR" sz="1100" b="1" kern="100" dirty="0">
                          <a:effectLst/>
                          <a:latin typeface="Arial" pitchFamily="34" charset="0"/>
                          <a:cs typeface="Arial" pitchFamily="34" charset="0"/>
                        </a:rPr>
                        <a:t>Ανάπτυξη</a:t>
                      </a:r>
                      <a:r>
                        <a:rPr lang="el-GR" sz="1100" b="1" kern="100" spc="80" dirty="0">
                          <a:effectLst/>
                          <a:latin typeface="Arial" pitchFamily="34" charset="0"/>
                          <a:cs typeface="Arial" pitchFamily="34" charset="0"/>
                        </a:rPr>
                        <a:t> </a:t>
                      </a:r>
                      <a:r>
                        <a:rPr lang="el-GR" sz="1100" b="1" kern="100" dirty="0">
                          <a:effectLst/>
                          <a:latin typeface="Arial" pitchFamily="34" charset="0"/>
                          <a:cs typeface="Arial" pitchFamily="34" charset="0"/>
                        </a:rPr>
                        <a:t>ειδικών</a:t>
                      </a:r>
                      <a:r>
                        <a:rPr lang="el-GR" sz="1100" b="1" kern="100" spc="80" dirty="0">
                          <a:effectLst/>
                          <a:latin typeface="Arial" pitchFamily="34" charset="0"/>
                          <a:cs typeface="Arial" pitchFamily="34" charset="0"/>
                        </a:rPr>
                        <a:t> </a:t>
                      </a:r>
                      <a:r>
                        <a:rPr lang="el-GR" sz="1100" b="1" kern="100" dirty="0">
                          <a:effectLst/>
                          <a:latin typeface="Arial" pitchFamily="34" charset="0"/>
                          <a:cs typeface="Arial" pitchFamily="34" charset="0"/>
                        </a:rPr>
                        <a:t>μορφών</a:t>
                      </a:r>
                      <a:r>
                        <a:rPr lang="el-GR" sz="1100" b="1" kern="100" spc="80" dirty="0">
                          <a:effectLst/>
                          <a:latin typeface="Arial" pitchFamily="34" charset="0"/>
                          <a:cs typeface="Arial" pitchFamily="34" charset="0"/>
                        </a:rPr>
                        <a:t> </a:t>
                      </a:r>
                      <a:r>
                        <a:rPr lang="el-GR" sz="1100" b="1" kern="100" dirty="0">
                          <a:effectLst/>
                          <a:latin typeface="Arial" pitchFamily="34" charset="0"/>
                          <a:cs typeface="Arial" pitchFamily="34" charset="0"/>
                        </a:rPr>
                        <a:t>τουρισμού</a:t>
                      </a:r>
                      <a:endParaRPr lang="el-GR" sz="1100" b="1" kern="100" dirty="0">
                        <a:effectLst/>
                        <a:latin typeface="Arial" pitchFamily="34" charset="0"/>
                        <a:ea typeface="Trebuchet MS" panose="020B0603020202020204" pitchFamily="34" charset="0"/>
                        <a:cs typeface="Arial" pitchFamily="34" charset="0"/>
                      </a:endParaRPr>
                    </a:p>
                  </a:txBody>
                  <a:tcPr marL="40540" marR="40540" marT="0" marB="0" anchor="ctr"/>
                </a:tc>
                <a:extLst>
                  <a:ext uri="{0D108BD9-81ED-4DB2-BD59-A6C34878D82A}">
                    <a16:rowId xmlns:a16="http://schemas.microsoft.com/office/drawing/2014/main" val="2518058548"/>
                  </a:ext>
                </a:extLst>
              </a:tr>
              <a:tr h="307624">
                <a:tc>
                  <a:txBody>
                    <a:bodyPr/>
                    <a:lstStyle/>
                    <a:p>
                      <a:pPr marL="0" algn="ctr">
                        <a:lnSpc>
                          <a:spcPct val="115000"/>
                        </a:lnSpc>
                      </a:pPr>
                      <a:r>
                        <a:rPr lang="el-GR" sz="1200" b="1" kern="100" dirty="0">
                          <a:effectLst/>
                          <a:latin typeface="Arial" pitchFamily="34" charset="0"/>
                          <a:cs typeface="Arial" pitchFamily="34" charset="0"/>
                        </a:rPr>
                        <a:t>22</a:t>
                      </a:r>
                      <a:endParaRPr lang="el-GR" sz="1200" b="1" kern="100" dirty="0">
                        <a:effectLst/>
                        <a:latin typeface="Arial" pitchFamily="34" charset="0"/>
                        <a:ea typeface="Trebuchet MS" panose="020B0603020202020204" pitchFamily="34" charset="0"/>
                        <a:cs typeface="Arial" pitchFamily="34" charset="0"/>
                      </a:endParaRPr>
                    </a:p>
                  </a:txBody>
                  <a:tcPr marL="40540" marR="40540" marT="0" marB="0" anchor="ctr"/>
                </a:tc>
                <a:tc>
                  <a:txBody>
                    <a:bodyPr/>
                    <a:lstStyle/>
                    <a:p>
                      <a:pPr marL="0" algn="ctr">
                        <a:lnSpc>
                          <a:spcPct val="115000"/>
                        </a:lnSpc>
                      </a:pPr>
                      <a:r>
                        <a:rPr lang="el-GR" sz="1100" b="1" kern="100" dirty="0">
                          <a:effectLst/>
                          <a:latin typeface="Arial" pitchFamily="34" charset="0"/>
                          <a:cs typeface="Arial" pitchFamily="34" charset="0"/>
                        </a:rPr>
                        <a:t> 3</a:t>
                      </a:r>
                      <a:endParaRPr lang="el-GR" sz="1100" b="1" kern="100" dirty="0">
                        <a:effectLst/>
                        <a:latin typeface="Arial" pitchFamily="34" charset="0"/>
                        <a:ea typeface="Trebuchet MS" panose="020B0603020202020204" pitchFamily="34" charset="0"/>
                        <a:cs typeface="Arial" pitchFamily="34" charset="0"/>
                      </a:endParaRPr>
                    </a:p>
                  </a:txBody>
                  <a:tcPr marL="40540" marR="40540" marT="0" marB="0" anchor="ctr"/>
                </a:tc>
                <a:tc>
                  <a:txBody>
                    <a:bodyPr/>
                    <a:lstStyle/>
                    <a:p>
                      <a:pPr marL="180000">
                        <a:lnSpc>
                          <a:spcPct val="115000"/>
                        </a:lnSpc>
                      </a:pPr>
                      <a:r>
                        <a:rPr lang="el-GR" sz="1100" b="1" kern="100" dirty="0">
                          <a:effectLst/>
                          <a:latin typeface="Arial" pitchFamily="34" charset="0"/>
                          <a:cs typeface="Arial" pitchFamily="34" charset="0"/>
                        </a:rPr>
                        <a:t>Βελτίωση προσβασιμότητας (πχ. διαμόρφωση χώρων και εγκαταστάσεων, ενίσχυση δημόσιων μέσων μεταφοράς)</a:t>
                      </a:r>
                      <a:endParaRPr lang="el-GR" sz="1100" b="1" kern="100" dirty="0">
                        <a:effectLst/>
                        <a:latin typeface="Arial" pitchFamily="34" charset="0"/>
                        <a:ea typeface="Trebuchet MS" panose="020B0603020202020204" pitchFamily="34" charset="0"/>
                        <a:cs typeface="Arial" pitchFamily="34" charset="0"/>
                      </a:endParaRPr>
                    </a:p>
                  </a:txBody>
                  <a:tcPr marL="40540" marR="40540" marT="0" marB="0" anchor="ctr"/>
                </a:tc>
                <a:extLst>
                  <a:ext uri="{0D108BD9-81ED-4DB2-BD59-A6C34878D82A}">
                    <a16:rowId xmlns:a16="http://schemas.microsoft.com/office/drawing/2014/main" val="274244243"/>
                  </a:ext>
                </a:extLst>
              </a:tr>
            </a:tbl>
          </a:graphicData>
        </a:graphic>
      </p:graphicFrame>
    </p:spTree>
    <p:extLst>
      <p:ext uri="{BB962C8B-B14F-4D97-AF65-F5344CB8AC3E}">
        <p14:creationId xmlns:p14="http://schemas.microsoft.com/office/powerpoint/2010/main" val="2643970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Ορθογώνιο 9"/>
          <p:cNvSpPr/>
          <p:nvPr/>
        </p:nvSpPr>
        <p:spPr>
          <a:xfrm>
            <a:off x="0" y="0"/>
            <a:ext cx="12192000" cy="6985000"/>
          </a:xfrm>
          <a:prstGeom prst="rect">
            <a:avLst/>
          </a:prstGeom>
          <a:solidFill>
            <a:srgbClr val="00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lIns="60954" tIns="30477" rIns="60954" bIns="30477" spcCol="0" rtlCol="0" anchor="ctr"/>
          <a:lstStyle/>
          <a:p>
            <a:pPr algn="ctr"/>
            <a:endParaRPr lang="el-GR"/>
          </a:p>
        </p:txBody>
      </p:sp>
      <p:grpSp>
        <p:nvGrpSpPr>
          <p:cNvPr id="2" name="Group 2"/>
          <p:cNvGrpSpPr/>
          <p:nvPr/>
        </p:nvGrpSpPr>
        <p:grpSpPr>
          <a:xfrm>
            <a:off x="0" y="2463800"/>
            <a:ext cx="12192000" cy="2286000"/>
            <a:chOff x="0" y="0"/>
            <a:chExt cx="4816593" cy="952725"/>
          </a:xfrm>
          <a:solidFill>
            <a:srgbClr val="F2F2F2">
              <a:alpha val="40000"/>
            </a:srgbClr>
          </a:solidFill>
        </p:grpSpPr>
        <p:sp>
          <p:nvSpPr>
            <p:cNvPr id="3" name="Freeform 3"/>
            <p:cNvSpPr/>
            <p:nvPr/>
          </p:nvSpPr>
          <p:spPr>
            <a:xfrm>
              <a:off x="0" y="0"/>
              <a:ext cx="4816592" cy="952725"/>
            </a:xfrm>
            <a:custGeom>
              <a:avLst/>
              <a:gdLst/>
              <a:ahLst/>
              <a:cxnLst/>
              <a:rect l="l" t="t" r="r" b="b"/>
              <a:pathLst>
                <a:path w="4816592" h="952725">
                  <a:moveTo>
                    <a:pt x="0" y="0"/>
                  </a:moveTo>
                  <a:lnTo>
                    <a:pt x="4816592" y="0"/>
                  </a:lnTo>
                  <a:lnTo>
                    <a:pt x="4816592" y="952725"/>
                  </a:lnTo>
                  <a:lnTo>
                    <a:pt x="0" y="952725"/>
                  </a:lnTo>
                  <a:close/>
                </a:path>
              </a:pathLst>
            </a:custGeom>
            <a:grpFill/>
          </p:spPr>
          <p:txBody>
            <a:bodyPr/>
            <a:lstStyle/>
            <a:p>
              <a:endParaRPr lang="el-GR"/>
            </a:p>
          </p:txBody>
        </p:sp>
        <p:sp>
          <p:nvSpPr>
            <p:cNvPr id="4" name="TextBox 4"/>
            <p:cNvSpPr txBox="1"/>
            <p:nvPr/>
          </p:nvSpPr>
          <p:spPr>
            <a:xfrm>
              <a:off x="0" y="-47625"/>
              <a:ext cx="4816593" cy="1000350"/>
            </a:xfrm>
            <a:prstGeom prst="rect">
              <a:avLst/>
            </a:prstGeom>
            <a:grpFill/>
          </p:spPr>
          <p:txBody>
            <a:bodyPr lIns="50800" tIns="50800" rIns="50800" bIns="50800" rtlCol="0" anchor="ctr"/>
            <a:lstStyle/>
            <a:p>
              <a:pPr algn="ctr">
                <a:lnSpc>
                  <a:spcPts val="1772"/>
                </a:lnSpc>
              </a:pPr>
              <a:endParaRPr/>
            </a:p>
          </p:txBody>
        </p:sp>
      </p:grpSp>
      <p:sp>
        <p:nvSpPr>
          <p:cNvPr id="5" name="Freeform 5"/>
          <p:cNvSpPr/>
          <p:nvPr/>
        </p:nvSpPr>
        <p:spPr>
          <a:xfrm>
            <a:off x="3807475" y="3597909"/>
            <a:ext cx="4011095" cy="822292"/>
          </a:xfrm>
          <a:custGeom>
            <a:avLst/>
            <a:gdLst/>
            <a:ahLst/>
            <a:cxnLst/>
            <a:rect l="l" t="t" r="r" b="b"/>
            <a:pathLst>
              <a:path w="6016642" h="1233438">
                <a:moveTo>
                  <a:pt x="0" y="0"/>
                </a:moveTo>
                <a:lnTo>
                  <a:pt x="6016642" y="0"/>
                </a:lnTo>
                <a:lnTo>
                  <a:pt x="6016642" y="1233438"/>
                </a:lnTo>
                <a:lnTo>
                  <a:pt x="0" y="1233438"/>
                </a:lnTo>
                <a:lnTo>
                  <a:pt x="0" y="0"/>
                </a:lnTo>
                <a:close/>
              </a:path>
            </a:pathLst>
          </a:custGeom>
          <a:blipFill>
            <a:blip r:embed="rId3"/>
            <a:stretch>
              <a:fillRect/>
            </a:stretch>
          </a:blipFill>
        </p:spPr>
        <p:txBody>
          <a:bodyPr/>
          <a:lstStyle/>
          <a:p>
            <a:endParaRPr lang="el-GR"/>
          </a:p>
        </p:txBody>
      </p:sp>
      <p:sp>
        <p:nvSpPr>
          <p:cNvPr id="6" name="Freeform 6"/>
          <p:cNvSpPr/>
          <p:nvPr/>
        </p:nvSpPr>
        <p:spPr>
          <a:xfrm>
            <a:off x="10566400" y="3502474"/>
            <a:ext cx="806077" cy="1013163"/>
          </a:xfrm>
          <a:custGeom>
            <a:avLst/>
            <a:gdLst/>
            <a:ahLst/>
            <a:cxnLst/>
            <a:rect l="l" t="t" r="r" b="b"/>
            <a:pathLst>
              <a:path w="1209115" h="1519744">
                <a:moveTo>
                  <a:pt x="0" y="0"/>
                </a:moveTo>
                <a:lnTo>
                  <a:pt x="1209115" y="0"/>
                </a:lnTo>
                <a:lnTo>
                  <a:pt x="1209115" y="1519744"/>
                </a:lnTo>
                <a:lnTo>
                  <a:pt x="0" y="1519744"/>
                </a:lnTo>
                <a:lnTo>
                  <a:pt x="0" y="0"/>
                </a:lnTo>
                <a:close/>
              </a:path>
            </a:pathLst>
          </a:custGeom>
          <a:blipFill>
            <a:blip r:embed="rId4"/>
            <a:stretch>
              <a:fillRect/>
            </a:stretch>
          </a:blipFill>
        </p:spPr>
        <p:txBody>
          <a:bodyPr/>
          <a:lstStyle/>
          <a:p>
            <a:endParaRPr lang="el-GR"/>
          </a:p>
        </p:txBody>
      </p:sp>
      <p:sp>
        <p:nvSpPr>
          <p:cNvPr id="7" name="Freeform 7"/>
          <p:cNvSpPr/>
          <p:nvPr/>
        </p:nvSpPr>
        <p:spPr>
          <a:xfrm>
            <a:off x="728262" y="3492500"/>
            <a:ext cx="1009377" cy="1013163"/>
          </a:xfrm>
          <a:custGeom>
            <a:avLst/>
            <a:gdLst/>
            <a:ahLst/>
            <a:cxnLst/>
            <a:rect l="l" t="t" r="r" b="b"/>
            <a:pathLst>
              <a:path w="1514066" h="1519744">
                <a:moveTo>
                  <a:pt x="0" y="0"/>
                </a:moveTo>
                <a:lnTo>
                  <a:pt x="1514066" y="0"/>
                </a:lnTo>
                <a:lnTo>
                  <a:pt x="1514066" y="1519744"/>
                </a:lnTo>
                <a:lnTo>
                  <a:pt x="0" y="1519744"/>
                </a:lnTo>
                <a:lnTo>
                  <a:pt x="0" y="0"/>
                </a:lnTo>
                <a:close/>
              </a:path>
            </a:pathLst>
          </a:custGeom>
          <a:blipFill>
            <a:blip r:embed="rId5"/>
            <a:stretch>
              <a:fillRect/>
            </a:stretch>
          </a:blipFill>
        </p:spPr>
        <p:txBody>
          <a:bodyPr/>
          <a:lstStyle/>
          <a:p>
            <a:endParaRPr lang="el-GR"/>
          </a:p>
        </p:txBody>
      </p:sp>
      <p:sp>
        <p:nvSpPr>
          <p:cNvPr id="8" name="TextBox 8"/>
          <p:cNvSpPr txBox="1"/>
          <p:nvPr/>
        </p:nvSpPr>
        <p:spPr>
          <a:xfrm>
            <a:off x="1727200" y="2785208"/>
            <a:ext cx="8459362" cy="643125"/>
          </a:xfrm>
          <a:prstGeom prst="rect">
            <a:avLst/>
          </a:prstGeom>
        </p:spPr>
        <p:txBody>
          <a:bodyPr wrap="square" lIns="0" tIns="0" rIns="0" bIns="0" rtlCol="0" anchor="t">
            <a:spAutoFit/>
          </a:bodyPr>
          <a:lstStyle/>
          <a:p>
            <a:pPr algn="ctr">
              <a:lnSpc>
                <a:spcPts val="5587"/>
              </a:lnSpc>
              <a:spcBef>
                <a:spcPct val="0"/>
              </a:spcBef>
            </a:pPr>
            <a:r>
              <a:rPr lang="en-US" sz="3600" dirty="0">
                <a:ln w="19050">
                  <a:solidFill>
                    <a:schemeClr val="tx2">
                      <a:lumMod val="75000"/>
                      <a:lumOff val="25000"/>
                    </a:schemeClr>
                  </a:solidFill>
                </a:ln>
                <a:solidFill>
                  <a:schemeClr val="accent1">
                    <a:lumMod val="40000"/>
                    <a:lumOff val="60000"/>
                  </a:schemeClr>
                </a:solidFill>
                <a:latin typeface="Segoe UI Black" pitchFamily="34" charset="0"/>
                <a:ea typeface="Segoe UI Black" pitchFamily="34" charset="0"/>
              </a:rPr>
              <a:t>ΕΥΧΑΡΙΣΤΟΥΜΕ ΓΙΑ ΤΗ ΣΥΜΜΕΤΟΧΗ</a:t>
            </a:r>
          </a:p>
        </p:txBody>
      </p:sp>
    </p:spTree>
    <p:extLst>
      <p:ext uri="{BB962C8B-B14F-4D97-AF65-F5344CB8AC3E}">
        <p14:creationId xmlns:p14="http://schemas.microsoft.com/office/powerpoint/2010/main" val="1924030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323766" y="-990600"/>
            <a:ext cx="918946" cy="8053258"/>
            <a:chOff x="0" y="0"/>
            <a:chExt cx="363040" cy="3181534"/>
          </a:xfrm>
        </p:grpSpPr>
        <p:sp>
          <p:nvSpPr>
            <p:cNvPr id="3" name="Freeform 3"/>
            <p:cNvSpPr/>
            <p:nvPr/>
          </p:nvSpPr>
          <p:spPr>
            <a:xfrm>
              <a:off x="0" y="0"/>
              <a:ext cx="363040" cy="3181534"/>
            </a:xfrm>
            <a:custGeom>
              <a:avLst/>
              <a:gdLst/>
              <a:ahLst/>
              <a:cxnLst/>
              <a:rect l="l" t="t" r="r" b="b"/>
              <a:pathLst>
                <a:path w="363040" h="3181534">
                  <a:moveTo>
                    <a:pt x="181520" y="0"/>
                  </a:moveTo>
                  <a:lnTo>
                    <a:pt x="181520" y="0"/>
                  </a:lnTo>
                  <a:cubicBezTo>
                    <a:pt x="281771" y="0"/>
                    <a:pt x="363040" y="81269"/>
                    <a:pt x="363040" y="181520"/>
                  </a:cubicBezTo>
                  <a:lnTo>
                    <a:pt x="363040" y="3000014"/>
                  </a:lnTo>
                  <a:cubicBezTo>
                    <a:pt x="363040" y="3100265"/>
                    <a:pt x="281771" y="3181534"/>
                    <a:pt x="181520" y="3181534"/>
                  </a:cubicBezTo>
                  <a:lnTo>
                    <a:pt x="181520" y="3181534"/>
                  </a:lnTo>
                  <a:cubicBezTo>
                    <a:pt x="81269" y="3181534"/>
                    <a:pt x="0" y="3100265"/>
                    <a:pt x="0" y="3000014"/>
                  </a:cubicBezTo>
                  <a:lnTo>
                    <a:pt x="0" y="181520"/>
                  </a:lnTo>
                  <a:cubicBezTo>
                    <a:pt x="0" y="81269"/>
                    <a:pt x="81269" y="0"/>
                    <a:pt x="181520" y="0"/>
                  </a:cubicBezTo>
                  <a:close/>
                </a:path>
              </a:pathLst>
            </a:custGeom>
            <a:gradFill rotWithShape="1">
              <a:gsLst>
                <a:gs pos="0">
                  <a:srgbClr val="000000">
                    <a:alpha val="100000"/>
                  </a:srgbClr>
                </a:gs>
                <a:gs pos="100000">
                  <a:srgbClr val="3533CD">
                    <a:alpha val="100000"/>
                  </a:srgbClr>
                </a:gs>
              </a:gsLst>
              <a:lin ang="0"/>
            </a:gradFill>
          </p:spPr>
          <p:txBody>
            <a:bodyPr/>
            <a:lstStyle/>
            <a:p>
              <a:endParaRPr lang="el-GR"/>
            </a:p>
          </p:txBody>
        </p:sp>
        <p:sp>
          <p:nvSpPr>
            <p:cNvPr id="4" name="TextBox 4"/>
            <p:cNvSpPr txBox="1"/>
            <p:nvPr/>
          </p:nvSpPr>
          <p:spPr>
            <a:xfrm>
              <a:off x="0" y="-47625"/>
              <a:ext cx="363040" cy="3229159"/>
            </a:xfrm>
            <a:prstGeom prst="rect">
              <a:avLst/>
            </a:prstGeom>
          </p:spPr>
          <p:txBody>
            <a:bodyPr lIns="50800" tIns="50800" rIns="50800" bIns="50800" rtlCol="0" anchor="ctr"/>
            <a:lstStyle/>
            <a:p>
              <a:pPr algn="ctr" defTabSz="609478">
                <a:lnSpc>
                  <a:spcPts val="1772"/>
                </a:lnSpc>
              </a:pPr>
              <a:endParaRPr>
                <a:solidFill>
                  <a:prstClr val="black"/>
                </a:solidFill>
              </a:endParaRPr>
            </a:p>
          </p:txBody>
        </p:sp>
      </p:grpSp>
      <p:grpSp>
        <p:nvGrpSpPr>
          <p:cNvPr id="5" name="Group 5"/>
          <p:cNvGrpSpPr>
            <a:grpSpLocks noChangeAspect="1"/>
          </p:cNvGrpSpPr>
          <p:nvPr/>
        </p:nvGrpSpPr>
        <p:grpSpPr>
          <a:xfrm>
            <a:off x="8374363" y="3373978"/>
            <a:ext cx="2561796" cy="2645823"/>
            <a:chOff x="0" y="0"/>
            <a:chExt cx="6350000" cy="6558280"/>
          </a:xfrm>
        </p:grpSpPr>
        <p:sp>
          <p:nvSpPr>
            <p:cNvPr id="6" name="Freeform 6"/>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txBody>
            <a:bodyPr/>
            <a:lstStyle/>
            <a:p>
              <a:endParaRPr lang="el-GR"/>
            </a:p>
          </p:txBody>
        </p:sp>
        <p:sp>
          <p:nvSpPr>
            <p:cNvPr id="7" name="Freeform 7"/>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574874"/>
            </a:solidFill>
          </p:spPr>
          <p:txBody>
            <a:bodyPr/>
            <a:lstStyle/>
            <a:p>
              <a:endParaRPr lang="el-GR"/>
            </a:p>
          </p:txBody>
        </p:sp>
      </p:grpSp>
      <p:grpSp>
        <p:nvGrpSpPr>
          <p:cNvPr id="8" name="Group 8"/>
          <p:cNvGrpSpPr>
            <a:grpSpLocks noChangeAspect="1"/>
          </p:cNvGrpSpPr>
          <p:nvPr/>
        </p:nvGrpSpPr>
        <p:grpSpPr>
          <a:xfrm>
            <a:off x="6196850" y="787400"/>
            <a:ext cx="2636987" cy="2723480"/>
            <a:chOff x="0" y="0"/>
            <a:chExt cx="6350000" cy="6558280"/>
          </a:xfrm>
        </p:grpSpPr>
        <p:sp>
          <p:nvSpPr>
            <p:cNvPr id="9" name="Freeform 9"/>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dpi="0" rotWithShape="1">
              <a:blip r:embed="rId3">
                <a:extLst>
                  <a:ext uri="{28A0092B-C50C-407E-A947-70E740481C1C}">
                    <a14:useLocalDpi xmlns:a14="http://schemas.microsoft.com/office/drawing/2010/main" val="0"/>
                  </a:ext>
                </a:extLst>
              </a:blip>
              <a:srcRect/>
              <a:stretch>
                <a:fillRect/>
              </a:stretch>
            </a:blipFill>
          </p:spPr>
          <p:txBody>
            <a:bodyPr/>
            <a:lstStyle/>
            <a:p>
              <a:endParaRPr lang="el-GR"/>
            </a:p>
          </p:txBody>
        </p:sp>
        <p:sp>
          <p:nvSpPr>
            <p:cNvPr id="10" name="Freeform 10"/>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574874"/>
            </a:solidFill>
          </p:spPr>
          <p:txBody>
            <a:bodyPr/>
            <a:lstStyle/>
            <a:p>
              <a:endParaRPr lang="el-GR"/>
            </a:p>
          </p:txBody>
        </p:sp>
      </p:grpSp>
      <p:grpSp>
        <p:nvGrpSpPr>
          <p:cNvPr id="11" name="Group 11"/>
          <p:cNvGrpSpPr/>
          <p:nvPr/>
        </p:nvGrpSpPr>
        <p:grpSpPr>
          <a:xfrm>
            <a:off x="4336765" y="6172200"/>
            <a:ext cx="2057400" cy="2057400"/>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000000">
                    <a:alpha val="100000"/>
                  </a:srgbClr>
                </a:gs>
                <a:gs pos="100000">
                  <a:srgbClr val="3533CD">
                    <a:alpha val="100000"/>
                  </a:srgbClr>
                </a:gs>
              </a:gsLst>
              <a:lin ang="0"/>
            </a:gradFill>
          </p:spPr>
          <p:txBody>
            <a:bodyPr/>
            <a:lstStyle/>
            <a:p>
              <a:endParaRPr lang="el-GR"/>
            </a:p>
          </p:txBody>
        </p:sp>
        <p:sp>
          <p:nvSpPr>
            <p:cNvPr id="13" name="TextBox 13"/>
            <p:cNvSpPr txBox="1"/>
            <p:nvPr/>
          </p:nvSpPr>
          <p:spPr>
            <a:xfrm>
              <a:off x="76200" y="28575"/>
              <a:ext cx="660400" cy="708025"/>
            </a:xfrm>
            <a:prstGeom prst="rect">
              <a:avLst/>
            </a:prstGeom>
          </p:spPr>
          <p:txBody>
            <a:bodyPr lIns="50800" tIns="50800" rIns="50800" bIns="50800" rtlCol="0" anchor="ctr"/>
            <a:lstStyle/>
            <a:p>
              <a:pPr algn="ctr" defTabSz="609478">
                <a:lnSpc>
                  <a:spcPts val="1772"/>
                </a:lnSpc>
              </a:pPr>
              <a:endParaRPr>
                <a:solidFill>
                  <a:prstClr val="black"/>
                </a:solidFill>
              </a:endParaRPr>
            </a:p>
          </p:txBody>
        </p:sp>
      </p:grpSp>
      <p:sp>
        <p:nvSpPr>
          <p:cNvPr id="17" name="TextBox 17"/>
          <p:cNvSpPr txBox="1"/>
          <p:nvPr/>
        </p:nvSpPr>
        <p:spPr>
          <a:xfrm>
            <a:off x="685800" y="1905001"/>
            <a:ext cx="5132373" cy="1292662"/>
          </a:xfrm>
          <a:prstGeom prst="rect">
            <a:avLst/>
          </a:prstGeom>
        </p:spPr>
        <p:txBody>
          <a:bodyPr wrap="square" lIns="0" tIns="0" rIns="0" bIns="0" rtlCol="0" anchor="t">
            <a:spAutoFit/>
          </a:bodyPr>
          <a:lstStyle>
            <a:defPPr>
              <a:defRPr lang="el-GR"/>
            </a:defPPr>
            <a:lvl1pPr defTabSz="609478">
              <a:lnSpc>
                <a:spcPct val="120000"/>
              </a:lnSpc>
              <a:spcBef>
                <a:spcPct val="0"/>
              </a:spcBef>
              <a:defRPr sz="1200">
                <a:solidFill>
                  <a:srgbClr val="000000"/>
                </a:solidFill>
                <a:latin typeface="Arial" pitchFamily="34" charset="0"/>
                <a:cs typeface="Arial" pitchFamily="34" charset="0"/>
              </a:defRPr>
            </a:lvl1pPr>
          </a:lstStyle>
          <a:p>
            <a:r>
              <a:rPr lang="el-GR" sz="1400" dirty="0"/>
              <a:t>Η ατζέντα 2030 των Ηνωμένων Εθνών για τη βιώσιμη Ανάπτυξη (2015) ορίζει τους Δεκαεπτά Στόχους Βιώσιμης Ανάπτυξης (17 </a:t>
            </a:r>
            <a:r>
              <a:rPr lang="el-GR" sz="1400" dirty="0" err="1"/>
              <a:t>SDGs</a:t>
            </a:r>
            <a:r>
              <a:rPr lang="el-GR" sz="1400" dirty="0"/>
              <a:t>) οι οποίοι συνιστούν </a:t>
            </a:r>
            <a:r>
              <a:rPr lang="el-GR" sz="1400" b="1" dirty="0"/>
              <a:t>τον κύριο άξονα της στρατηγικής </a:t>
            </a:r>
            <a:r>
              <a:rPr lang="el-GR" sz="1400" dirty="0"/>
              <a:t>που πρέπει να ακολουθήσει η διεθνής κοινότητα προς την κατεύθυνση υλοποίησης τους. </a:t>
            </a:r>
            <a:endParaRPr lang="en-US" sz="1400" dirty="0"/>
          </a:p>
        </p:txBody>
      </p:sp>
      <p:sp>
        <p:nvSpPr>
          <p:cNvPr id="18" name="TextBox 18"/>
          <p:cNvSpPr txBox="1"/>
          <p:nvPr/>
        </p:nvSpPr>
        <p:spPr>
          <a:xfrm>
            <a:off x="685800" y="3373978"/>
            <a:ext cx="5138379" cy="1551194"/>
          </a:xfrm>
          <a:prstGeom prst="rect">
            <a:avLst/>
          </a:prstGeom>
        </p:spPr>
        <p:txBody>
          <a:bodyPr wrap="square" lIns="0" tIns="0" rIns="0" bIns="0" rtlCol="0" anchor="t">
            <a:spAutoFit/>
          </a:bodyPr>
          <a:lstStyle>
            <a:defPPr>
              <a:defRPr lang="el-GR"/>
            </a:defPPr>
            <a:lvl1pPr defTabSz="609478">
              <a:lnSpc>
                <a:spcPct val="120000"/>
              </a:lnSpc>
              <a:spcBef>
                <a:spcPct val="0"/>
              </a:spcBef>
              <a:defRPr sz="1200">
                <a:solidFill>
                  <a:srgbClr val="000000"/>
                </a:solidFill>
                <a:latin typeface="Arial" pitchFamily="34" charset="0"/>
                <a:cs typeface="Arial" pitchFamily="34" charset="0"/>
              </a:defRPr>
            </a:lvl1pPr>
          </a:lstStyle>
          <a:p>
            <a:r>
              <a:rPr lang="el-GR" sz="1400" dirty="0"/>
              <a:t>Η βιώσιμη τουριστική ανάπτυξη πλαισιώνεται από </a:t>
            </a:r>
            <a:r>
              <a:rPr lang="el-GR" sz="1400" b="1" dirty="0"/>
              <a:t>πρότυπα</a:t>
            </a:r>
            <a:r>
              <a:rPr lang="el-GR" sz="1400" dirty="0"/>
              <a:t> τα οποία αφορούν σε </a:t>
            </a:r>
            <a:r>
              <a:rPr lang="el-GR" sz="1400" b="1" dirty="0"/>
              <a:t>κατευθυντήριες οδηγίες </a:t>
            </a:r>
            <a:r>
              <a:rPr lang="el-GR" sz="1400" dirty="0"/>
              <a:t>που εφαρμόζονται σε όλες τις μορφές τουρισμού και όλους τους τύπους προορισμών. Τα πρότυπα διασφαλίζουν ότι κάθε τομέας λειτουργεί με τρόπο περιβαλλοντικά υπεύθυνο, πολιτιστικά ευαίσθητο και οικονομικά βιώσιμο.</a:t>
            </a:r>
            <a:endParaRPr lang="en-US" sz="1400" dirty="0"/>
          </a:p>
        </p:txBody>
      </p:sp>
      <p:sp>
        <p:nvSpPr>
          <p:cNvPr id="20" name="TextBox 16"/>
          <p:cNvSpPr txBox="1"/>
          <p:nvPr/>
        </p:nvSpPr>
        <p:spPr>
          <a:xfrm>
            <a:off x="685799" y="939801"/>
            <a:ext cx="5410201" cy="492443"/>
          </a:xfrm>
          <a:prstGeom prst="rect">
            <a:avLst/>
          </a:prstGeom>
        </p:spPr>
        <p:txBody>
          <a:bodyPr wrap="square" lIns="0" tIns="0" rIns="0" bIns="0" rtlCol="0" anchor="t">
            <a:spAutoFit/>
          </a:bodyPr>
          <a:lstStyle>
            <a:defPPr>
              <a:defRPr lang="en-US"/>
            </a:defPPr>
            <a:lvl1pPr>
              <a:lnSpc>
                <a:spcPts val="5721"/>
              </a:lnSpc>
              <a:spcBef>
                <a:spcPct val="0"/>
              </a:spcBef>
              <a:defRPr sz="5400" b="1">
                <a:solidFill>
                  <a:srgbClr val="004AAD"/>
                </a:solidFill>
                <a:latin typeface="Segoe UI Black" pitchFamily="34" charset="0"/>
                <a:ea typeface="Segoe UI Black" pitchFamily="34" charset="0"/>
              </a:defRPr>
            </a:lvl1pPr>
          </a:lstStyle>
          <a:p>
            <a:pPr defTabSz="609478">
              <a:lnSpc>
                <a:spcPct val="100000"/>
              </a:lnSpc>
            </a:pPr>
            <a:r>
              <a:rPr lang="el-GR" sz="3200" dirty="0">
                <a:latin typeface="Segoe UI Black"/>
              </a:rPr>
              <a:t>ΠΛΑΙΣΙΟ ΒΙΩΣΙΜΟΤΗΤΑΣ</a:t>
            </a:r>
            <a:endParaRPr lang="en-US" sz="3200" dirty="0">
              <a:latin typeface="Segoe UI Black"/>
            </a:endParaRPr>
          </a:p>
        </p:txBody>
      </p:sp>
    </p:spTree>
    <p:extLst>
      <p:ext uri="{BB962C8B-B14F-4D97-AF65-F5344CB8AC3E}">
        <p14:creationId xmlns:p14="http://schemas.microsoft.com/office/powerpoint/2010/main" val="1279391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cstate="print">
              <a:extLst>
                <a:ext uri="{28A0092B-C50C-407E-A947-70E740481C1C}">
                  <a14:useLocalDpi xmlns:a14="http://schemas.microsoft.com/office/drawing/2010/main"/>
                </a:ext>
              </a:extLst>
            </a:blip>
            <a:stretch>
              <a:fillRect/>
            </a:stretch>
          </a:blipFill>
        </p:spPr>
        <p:txBody>
          <a:bodyPr/>
          <a:lstStyle/>
          <a:p>
            <a:endParaRPr lang="el-GR"/>
          </a:p>
        </p:txBody>
      </p:sp>
      <p:sp>
        <p:nvSpPr>
          <p:cNvPr id="3" name="Freeform 3"/>
          <p:cNvSpPr/>
          <p:nvPr/>
        </p:nvSpPr>
        <p:spPr>
          <a:xfrm>
            <a:off x="660400" y="5914274"/>
            <a:ext cx="2976361" cy="610167"/>
          </a:xfrm>
          <a:custGeom>
            <a:avLst/>
            <a:gdLst/>
            <a:ahLst/>
            <a:cxnLst/>
            <a:rect l="l" t="t" r="r" b="b"/>
            <a:pathLst>
              <a:path w="4464541" h="915250">
                <a:moveTo>
                  <a:pt x="0" y="0"/>
                </a:moveTo>
                <a:lnTo>
                  <a:pt x="4464541" y="0"/>
                </a:lnTo>
                <a:lnTo>
                  <a:pt x="4464541" y="915251"/>
                </a:lnTo>
                <a:lnTo>
                  <a:pt x="0" y="915251"/>
                </a:lnTo>
                <a:lnTo>
                  <a:pt x="0" y="0"/>
                </a:lnTo>
                <a:close/>
              </a:path>
            </a:pathLst>
          </a:custGeom>
          <a:blipFill>
            <a:blip r:embed="rId4"/>
            <a:stretch>
              <a:fillRect/>
            </a:stretch>
          </a:blipFill>
        </p:spPr>
        <p:txBody>
          <a:bodyPr/>
          <a:lstStyle/>
          <a:p>
            <a:endParaRPr lang="el-GR"/>
          </a:p>
        </p:txBody>
      </p:sp>
      <p:sp>
        <p:nvSpPr>
          <p:cNvPr id="4" name="Freeform 4"/>
          <p:cNvSpPr/>
          <p:nvPr/>
        </p:nvSpPr>
        <p:spPr>
          <a:xfrm>
            <a:off x="10899378" y="5867117"/>
            <a:ext cx="710781" cy="713447"/>
          </a:xfrm>
          <a:custGeom>
            <a:avLst/>
            <a:gdLst/>
            <a:ahLst/>
            <a:cxnLst/>
            <a:rect l="l" t="t" r="r" b="b"/>
            <a:pathLst>
              <a:path w="1066171" h="1070170">
                <a:moveTo>
                  <a:pt x="0" y="0"/>
                </a:moveTo>
                <a:lnTo>
                  <a:pt x="1066172" y="0"/>
                </a:lnTo>
                <a:lnTo>
                  <a:pt x="1066172" y="1070169"/>
                </a:lnTo>
                <a:lnTo>
                  <a:pt x="0" y="1070169"/>
                </a:lnTo>
                <a:lnTo>
                  <a:pt x="0" y="0"/>
                </a:lnTo>
                <a:close/>
              </a:path>
            </a:pathLst>
          </a:custGeom>
          <a:blipFill>
            <a:blip r:embed="rId5"/>
            <a:stretch>
              <a:fillRect/>
            </a:stretch>
          </a:blipFill>
        </p:spPr>
        <p:txBody>
          <a:bodyPr/>
          <a:lstStyle/>
          <a:p>
            <a:endParaRPr lang="el-GR"/>
          </a:p>
        </p:txBody>
      </p:sp>
      <p:grpSp>
        <p:nvGrpSpPr>
          <p:cNvPr id="5" name="Group 3"/>
          <p:cNvGrpSpPr/>
          <p:nvPr/>
        </p:nvGrpSpPr>
        <p:grpSpPr>
          <a:xfrm>
            <a:off x="867670" y="2216556"/>
            <a:ext cx="10456661" cy="261173"/>
            <a:chOff x="0" y="0"/>
            <a:chExt cx="4131027" cy="103179"/>
          </a:xfrm>
          <a:solidFill>
            <a:schemeClr val="accent3">
              <a:lumMod val="75000"/>
            </a:schemeClr>
          </a:solidFill>
        </p:grpSpPr>
        <p:sp>
          <p:nvSpPr>
            <p:cNvPr id="6" name="Freeform 4"/>
            <p:cNvSpPr/>
            <p:nvPr/>
          </p:nvSpPr>
          <p:spPr>
            <a:xfrm>
              <a:off x="0" y="0"/>
              <a:ext cx="4131027" cy="103179"/>
            </a:xfrm>
            <a:custGeom>
              <a:avLst/>
              <a:gdLst/>
              <a:ahLst/>
              <a:cxnLst/>
              <a:rect l="l" t="t" r="r" b="b"/>
              <a:pathLst>
                <a:path w="4131027" h="103179">
                  <a:moveTo>
                    <a:pt x="0" y="0"/>
                  </a:moveTo>
                  <a:lnTo>
                    <a:pt x="4131027" y="0"/>
                  </a:lnTo>
                  <a:lnTo>
                    <a:pt x="4131027" y="103179"/>
                  </a:lnTo>
                  <a:lnTo>
                    <a:pt x="0" y="103179"/>
                  </a:lnTo>
                  <a:close/>
                </a:path>
              </a:pathLst>
            </a:custGeom>
            <a:grpFill/>
          </p:spPr>
          <p:txBody>
            <a:bodyPr/>
            <a:lstStyle/>
            <a:p>
              <a:endParaRPr lang="el-GR"/>
            </a:p>
          </p:txBody>
        </p:sp>
        <p:sp>
          <p:nvSpPr>
            <p:cNvPr id="7" name="TextBox 5"/>
            <p:cNvSpPr txBox="1"/>
            <p:nvPr/>
          </p:nvSpPr>
          <p:spPr>
            <a:xfrm>
              <a:off x="0" y="-47625"/>
              <a:ext cx="4131027" cy="150804"/>
            </a:xfrm>
            <a:prstGeom prst="rect">
              <a:avLst/>
            </a:prstGeom>
            <a:grpFill/>
          </p:spPr>
          <p:txBody>
            <a:bodyPr lIns="50800" tIns="50800" rIns="50800" bIns="50800" rtlCol="0" anchor="ctr"/>
            <a:lstStyle/>
            <a:p>
              <a:pPr algn="ctr">
                <a:lnSpc>
                  <a:spcPts val="1772"/>
                </a:lnSpc>
              </a:pPr>
              <a:endParaRPr/>
            </a:p>
          </p:txBody>
        </p:sp>
      </p:grpSp>
      <p:sp>
        <p:nvSpPr>
          <p:cNvPr id="8" name="TextBox 9"/>
          <p:cNvSpPr txBox="1"/>
          <p:nvPr/>
        </p:nvSpPr>
        <p:spPr>
          <a:xfrm>
            <a:off x="1155456" y="584200"/>
            <a:ext cx="9819593" cy="643125"/>
          </a:xfrm>
          <a:prstGeom prst="rect">
            <a:avLst/>
          </a:prstGeom>
        </p:spPr>
        <p:txBody>
          <a:bodyPr wrap="square" lIns="0" tIns="0" rIns="0" bIns="0" rtlCol="0" anchor="t">
            <a:spAutoFit/>
          </a:bodyPr>
          <a:lstStyle/>
          <a:p>
            <a:pPr algn="ctr">
              <a:lnSpc>
                <a:spcPts val="5587"/>
              </a:lnSpc>
              <a:spcBef>
                <a:spcPct val="0"/>
              </a:spcBef>
            </a:pPr>
            <a:r>
              <a:rPr lang="el-GR" sz="3600" dirty="0">
                <a:solidFill>
                  <a:srgbClr val="004AAD"/>
                </a:solidFill>
                <a:latin typeface="Segoe UI Black" pitchFamily="34" charset="0"/>
                <a:ea typeface="Segoe UI Black" pitchFamily="34" charset="0"/>
              </a:rPr>
              <a:t>ΑΡΧΕΣ </a:t>
            </a:r>
            <a:endParaRPr lang="en-US" sz="3600" dirty="0">
              <a:solidFill>
                <a:srgbClr val="004AAD"/>
              </a:solidFill>
              <a:latin typeface="Segoe UI Black" pitchFamily="34" charset="0"/>
              <a:ea typeface="Segoe UI Black" pitchFamily="34" charset="0"/>
            </a:endParaRPr>
          </a:p>
        </p:txBody>
      </p:sp>
      <p:grpSp>
        <p:nvGrpSpPr>
          <p:cNvPr id="9" name="Ομάδα 8"/>
          <p:cNvGrpSpPr/>
          <p:nvPr/>
        </p:nvGrpSpPr>
        <p:grpSpPr>
          <a:xfrm>
            <a:off x="1780247" y="1634742"/>
            <a:ext cx="1200000" cy="1200000"/>
            <a:chOff x="1136800" y="1771800"/>
            <a:chExt cx="1200000" cy="1200000"/>
          </a:xfrm>
        </p:grpSpPr>
        <p:grpSp>
          <p:nvGrpSpPr>
            <p:cNvPr id="10" name="Group 6"/>
            <p:cNvGrpSpPr/>
            <p:nvPr/>
          </p:nvGrpSpPr>
          <p:grpSpPr>
            <a:xfrm>
              <a:off x="1136800" y="1771800"/>
              <a:ext cx="1200000" cy="1200000"/>
              <a:chOff x="0" y="0"/>
              <a:chExt cx="812800" cy="812800"/>
            </a:xfrm>
          </p:grpSpPr>
          <p:sp>
            <p:nvSpPr>
              <p:cNvPr id="12"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EAEA"/>
              </a:solidFill>
            </p:spPr>
            <p:txBody>
              <a:bodyPr/>
              <a:lstStyle/>
              <a:p>
                <a:endParaRPr lang="el-GR"/>
              </a:p>
            </p:txBody>
          </p:sp>
          <p:sp>
            <p:nvSpPr>
              <p:cNvPr id="13" name="TextBox 8"/>
              <p:cNvSpPr txBox="1"/>
              <p:nvPr/>
            </p:nvSpPr>
            <p:spPr>
              <a:xfrm>
                <a:off x="76200" y="28575"/>
                <a:ext cx="660400" cy="708025"/>
              </a:xfrm>
              <a:prstGeom prst="rect">
                <a:avLst/>
              </a:prstGeom>
            </p:spPr>
            <p:txBody>
              <a:bodyPr lIns="50800" tIns="50800" rIns="50800" bIns="50800" rtlCol="0" anchor="ctr"/>
              <a:lstStyle/>
              <a:p>
                <a:pPr algn="ctr">
                  <a:lnSpc>
                    <a:spcPts val="1772"/>
                  </a:lnSpc>
                </a:pPr>
                <a:endParaRPr/>
              </a:p>
            </p:txBody>
          </p:sp>
        </p:grpSp>
        <p:sp>
          <p:nvSpPr>
            <p:cNvPr id="11" name="TextBox 19"/>
            <p:cNvSpPr txBox="1"/>
            <p:nvPr/>
          </p:nvSpPr>
          <p:spPr>
            <a:xfrm>
              <a:off x="1177447" y="1880333"/>
              <a:ext cx="1057753" cy="948978"/>
            </a:xfrm>
            <a:prstGeom prst="rect">
              <a:avLst/>
            </a:prstGeom>
          </p:spPr>
          <p:txBody>
            <a:bodyPr lIns="0" tIns="0" rIns="0" bIns="0" rtlCol="0" anchor="t">
              <a:spAutoFit/>
            </a:bodyPr>
            <a:lstStyle/>
            <a:p>
              <a:pPr algn="ctr">
                <a:lnSpc>
                  <a:spcPts val="7383"/>
                </a:lnSpc>
                <a:spcBef>
                  <a:spcPct val="0"/>
                </a:spcBef>
              </a:pPr>
              <a:r>
                <a:rPr lang="en-US" sz="4800" dirty="0">
                  <a:solidFill>
                    <a:srgbClr val="004AAD"/>
                  </a:solidFill>
                  <a:latin typeface="+mj-lt"/>
                </a:rPr>
                <a:t>01</a:t>
              </a:r>
            </a:p>
          </p:txBody>
        </p:sp>
      </p:grpSp>
      <p:grpSp>
        <p:nvGrpSpPr>
          <p:cNvPr id="14" name="Ομάδα 13"/>
          <p:cNvGrpSpPr/>
          <p:nvPr/>
        </p:nvGrpSpPr>
        <p:grpSpPr>
          <a:xfrm>
            <a:off x="4226000" y="1592554"/>
            <a:ext cx="1200000" cy="1200000"/>
            <a:chOff x="4682799" y="2643300"/>
            <a:chExt cx="1800000" cy="1800000"/>
          </a:xfrm>
        </p:grpSpPr>
        <p:grpSp>
          <p:nvGrpSpPr>
            <p:cNvPr id="15" name="Group 10"/>
            <p:cNvGrpSpPr/>
            <p:nvPr/>
          </p:nvGrpSpPr>
          <p:grpSpPr>
            <a:xfrm>
              <a:off x="4682799" y="2643300"/>
              <a:ext cx="1800000" cy="1800000"/>
              <a:chOff x="0" y="0"/>
              <a:chExt cx="812800" cy="812800"/>
            </a:xfrm>
          </p:grpSpPr>
          <p:sp>
            <p:nvSpPr>
              <p:cNvPr id="17"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EAEA"/>
              </a:solidFill>
            </p:spPr>
            <p:txBody>
              <a:bodyPr/>
              <a:lstStyle/>
              <a:p>
                <a:endParaRPr lang="el-GR"/>
              </a:p>
            </p:txBody>
          </p:sp>
          <p:sp>
            <p:nvSpPr>
              <p:cNvPr id="18" name="TextBox 12"/>
              <p:cNvSpPr txBox="1"/>
              <p:nvPr/>
            </p:nvSpPr>
            <p:spPr>
              <a:xfrm>
                <a:off x="76200" y="28575"/>
                <a:ext cx="660400" cy="708025"/>
              </a:xfrm>
              <a:prstGeom prst="rect">
                <a:avLst/>
              </a:prstGeom>
            </p:spPr>
            <p:txBody>
              <a:bodyPr lIns="50800" tIns="50800" rIns="50800" bIns="50800" rtlCol="0" anchor="ctr"/>
              <a:lstStyle/>
              <a:p>
                <a:pPr algn="ctr">
                  <a:lnSpc>
                    <a:spcPts val="1772"/>
                  </a:lnSpc>
                </a:pPr>
                <a:endParaRPr/>
              </a:p>
            </p:txBody>
          </p:sp>
        </p:grpSp>
        <p:sp>
          <p:nvSpPr>
            <p:cNvPr id="16" name="TextBox 20"/>
            <p:cNvSpPr txBox="1"/>
            <p:nvPr/>
          </p:nvSpPr>
          <p:spPr>
            <a:xfrm>
              <a:off x="4789484" y="2820500"/>
              <a:ext cx="1586630" cy="1423467"/>
            </a:xfrm>
            <a:prstGeom prst="rect">
              <a:avLst/>
            </a:prstGeom>
          </p:spPr>
          <p:txBody>
            <a:bodyPr lIns="0" tIns="0" rIns="0" bIns="0" rtlCol="0" anchor="t">
              <a:spAutoFit/>
            </a:bodyPr>
            <a:lstStyle/>
            <a:p>
              <a:pPr algn="ctr">
                <a:lnSpc>
                  <a:spcPts val="7383"/>
                </a:lnSpc>
                <a:spcBef>
                  <a:spcPct val="0"/>
                </a:spcBef>
              </a:pPr>
              <a:r>
                <a:rPr lang="en-US" sz="4800" dirty="0">
                  <a:solidFill>
                    <a:srgbClr val="004AAD"/>
                  </a:solidFill>
                  <a:latin typeface="+mj-lt"/>
                </a:rPr>
                <a:t>02</a:t>
              </a:r>
            </a:p>
          </p:txBody>
        </p:sp>
      </p:grpSp>
      <p:grpSp>
        <p:nvGrpSpPr>
          <p:cNvPr id="19" name="Ομάδα 18"/>
          <p:cNvGrpSpPr/>
          <p:nvPr/>
        </p:nvGrpSpPr>
        <p:grpSpPr>
          <a:xfrm>
            <a:off x="6741551" y="1638220"/>
            <a:ext cx="1200000" cy="1200000"/>
            <a:chOff x="7772400" y="2628900"/>
            <a:chExt cx="1800000" cy="1800000"/>
          </a:xfrm>
        </p:grpSpPr>
        <p:grpSp>
          <p:nvGrpSpPr>
            <p:cNvPr id="20" name="Group 13"/>
            <p:cNvGrpSpPr/>
            <p:nvPr/>
          </p:nvGrpSpPr>
          <p:grpSpPr>
            <a:xfrm>
              <a:off x="7772400" y="2628900"/>
              <a:ext cx="1800000" cy="1800000"/>
              <a:chOff x="0" y="0"/>
              <a:chExt cx="812800" cy="812800"/>
            </a:xfrm>
          </p:grpSpPr>
          <p:sp>
            <p:nvSpPr>
              <p:cNvPr id="22"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EAEA"/>
              </a:solidFill>
            </p:spPr>
            <p:txBody>
              <a:bodyPr/>
              <a:lstStyle/>
              <a:p>
                <a:endParaRPr lang="el-GR"/>
              </a:p>
            </p:txBody>
          </p:sp>
          <p:sp>
            <p:nvSpPr>
              <p:cNvPr id="23" name="TextBox 15"/>
              <p:cNvSpPr txBox="1"/>
              <p:nvPr/>
            </p:nvSpPr>
            <p:spPr>
              <a:xfrm>
                <a:off x="76200" y="28575"/>
                <a:ext cx="660400" cy="708025"/>
              </a:xfrm>
              <a:prstGeom prst="rect">
                <a:avLst/>
              </a:prstGeom>
            </p:spPr>
            <p:txBody>
              <a:bodyPr lIns="50800" tIns="50800" rIns="50800" bIns="50800" rtlCol="0" anchor="ctr"/>
              <a:lstStyle/>
              <a:p>
                <a:pPr algn="ctr">
                  <a:lnSpc>
                    <a:spcPts val="1772"/>
                  </a:lnSpc>
                </a:pPr>
                <a:endParaRPr/>
              </a:p>
            </p:txBody>
          </p:sp>
        </p:grpSp>
        <p:sp>
          <p:nvSpPr>
            <p:cNvPr id="21" name="TextBox 21"/>
            <p:cNvSpPr txBox="1"/>
            <p:nvPr/>
          </p:nvSpPr>
          <p:spPr>
            <a:xfrm>
              <a:off x="7890279" y="2805633"/>
              <a:ext cx="1586630" cy="1423467"/>
            </a:xfrm>
            <a:prstGeom prst="rect">
              <a:avLst/>
            </a:prstGeom>
          </p:spPr>
          <p:txBody>
            <a:bodyPr lIns="0" tIns="0" rIns="0" bIns="0" rtlCol="0" anchor="t">
              <a:spAutoFit/>
            </a:bodyPr>
            <a:lstStyle/>
            <a:p>
              <a:pPr algn="ctr">
                <a:lnSpc>
                  <a:spcPts val="7383"/>
                </a:lnSpc>
                <a:spcBef>
                  <a:spcPct val="0"/>
                </a:spcBef>
              </a:pPr>
              <a:r>
                <a:rPr lang="en-US" sz="4800" dirty="0">
                  <a:solidFill>
                    <a:srgbClr val="004AAD"/>
                  </a:solidFill>
                  <a:latin typeface="+mj-lt"/>
                </a:rPr>
                <a:t>03</a:t>
              </a:r>
            </a:p>
          </p:txBody>
        </p:sp>
      </p:grpSp>
      <p:grpSp>
        <p:nvGrpSpPr>
          <p:cNvPr id="24" name="Ομάδα 23"/>
          <p:cNvGrpSpPr/>
          <p:nvPr/>
        </p:nvGrpSpPr>
        <p:grpSpPr>
          <a:xfrm>
            <a:off x="9286060" y="1663612"/>
            <a:ext cx="1200000" cy="1200000"/>
            <a:chOff x="10986178" y="2655455"/>
            <a:chExt cx="1800000" cy="1800000"/>
          </a:xfrm>
        </p:grpSpPr>
        <p:grpSp>
          <p:nvGrpSpPr>
            <p:cNvPr id="25" name="Group 16"/>
            <p:cNvGrpSpPr/>
            <p:nvPr/>
          </p:nvGrpSpPr>
          <p:grpSpPr>
            <a:xfrm>
              <a:off x="10986178" y="2655455"/>
              <a:ext cx="1800000" cy="1800000"/>
              <a:chOff x="0" y="0"/>
              <a:chExt cx="812800" cy="812800"/>
            </a:xfrm>
          </p:grpSpPr>
          <p:sp>
            <p:nvSpPr>
              <p:cNvPr id="2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EAEA"/>
              </a:solidFill>
            </p:spPr>
            <p:txBody>
              <a:bodyPr/>
              <a:lstStyle/>
              <a:p>
                <a:endParaRPr lang="el-GR"/>
              </a:p>
            </p:txBody>
          </p:sp>
          <p:sp>
            <p:nvSpPr>
              <p:cNvPr id="28" name="TextBox 18"/>
              <p:cNvSpPr txBox="1"/>
              <p:nvPr/>
            </p:nvSpPr>
            <p:spPr>
              <a:xfrm>
                <a:off x="76200" y="28575"/>
                <a:ext cx="660400" cy="708025"/>
              </a:xfrm>
              <a:prstGeom prst="rect">
                <a:avLst/>
              </a:prstGeom>
            </p:spPr>
            <p:txBody>
              <a:bodyPr lIns="50800" tIns="50800" rIns="50800" bIns="50800" rtlCol="0" anchor="ctr"/>
              <a:lstStyle/>
              <a:p>
                <a:pPr algn="ctr">
                  <a:lnSpc>
                    <a:spcPts val="1772"/>
                  </a:lnSpc>
                </a:pPr>
                <a:endParaRPr/>
              </a:p>
            </p:txBody>
          </p:sp>
        </p:grpSp>
        <p:sp>
          <p:nvSpPr>
            <p:cNvPr id="26" name="TextBox 22"/>
            <p:cNvSpPr txBox="1"/>
            <p:nvPr/>
          </p:nvSpPr>
          <p:spPr>
            <a:xfrm>
              <a:off x="11092863" y="2805633"/>
              <a:ext cx="1586630" cy="1423467"/>
            </a:xfrm>
            <a:prstGeom prst="rect">
              <a:avLst/>
            </a:prstGeom>
          </p:spPr>
          <p:txBody>
            <a:bodyPr lIns="0" tIns="0" rIns="0" bIns="0" rtlCol="0" anchor="t">
              <a:spAutoFit/>
            </a:bodyPr>
            <a:lstStyle/>
            <a:p>
              <a:pPr algn="ctr">
                <a:lnSpc>
                  <a:spcPts val="7383"/>
                </a:lnSpc>
                <a:spcBef>
                  <a:spcPct val="0"/>
                </a:spcBef>
              </a:pPr>
              <a:r>
                <a:rPr lang="en-US" sz="4800" dirty="0">
                  <a:solidFill>
                    <a:srgbClr val="004AAD"/>
                  </a:solidFill>
                  <a:latin typeface="+mj-lt"/>
                </a:rPr>
                <a:t>04</a:t>
              </a:r>
            </a:p>
          </p:txBody>
        </p:sp>
      </p:grpSp>
      <p:sp>
        <p:nvSpPr>
          <p:cNvPr id="29" name="TextBox 23"/>
          <p:cNvSpPr txBox="1"/>
          <p:nvPr/>
        </p:nvSpPr>
        <p:spPr>
          <a:xfrm>
            <a:off x="1232468" y="3548253"/>
            <a:ext cx="2368487" cy="1751698"/>
          </a:xfrm>
          <a:prstGeom prst="rect">
            <a:avLst/>
          </a:prstGeom>
        </p:spPr>
        <p:txBody>
          <a:bodyPr wrap="square" lIns="0" tIns="0" rIns="0" bIns="0" rtlCol="0" anchor="t">
            <a:spAutoFit/>
          </a:bodyPr>
          <a:lstStyle>
            <a:defPPr>
              <a:defRPr lang="el-GR"/>
            </a:defPPr>
            <a:lvl1pPr algn="ctr">
              <a:lnSpc>
                <a:spcPct val="120000"/>
              </a:lnSpc>
              <a:spcBef>
                <a:spcPct val="0"/>
              </a:spcBef>
              <a:defRPr sz="1100">
                <a:latin typeface="Arial Narrow" panose="020B0606020202030204" pitchFamily="34" charset="0"/>
              </a:defRPr>
            </a:lvl1pPr>
          </a:lstStyle>
          <a:p>
            <a:r>
              <a:rPr lang="el-GR" sz="1200" dirty="0"/>
              <a:t>Ελαχιστοποίηση των αρνητικών επιπτώσεων στο περιβάλλον με αποτελεσματική χρήση των πόρων (ανανεώσιμες πηγές ενέργειας, διατήρηση νερού, μείωση αποβλήτων), αποφυγή της ρύπανσης, προστασία των φυσικών οικοσυστημάτων και διατήρηση της βιοποικιλότητας</a:t>
            </a:r>
          </a:p>
        </p:txBody>
      </p:sp>
      <p:sp>
        <p:nvSpPr>
          <p:cNvPr id="30" name="TextBox 24"/>
          <p:cNvSpPr txBox="1"/>
          <p:nvPr/>
        </p:nvSpPr>
        <p:spPr>
          <a:xfrm>
            <a:off x="3923255" y="3526449"/>
            <a:ext cx="1852111" cy="1530099"/>
          </a:xfrm>
          <a:prstGeom prst="rect">
            <a:avLst/>
          </a:prstGeom>
        </p:spPr>
        <p:txBody>
          <a:bodyPr wrap="square" lIns="0" tIns="0" rIns="0" bIns="0" rtlCol="0" anchor="t">
            <a:spAutoFit/>
          </a:bodyPr>
          <a:lstStyle>
            <a:defPPr>
              <a:defRPr lang="el-GR"/>
            </a:defPPr>
            <a:lvl1pPr algn="ctr">
              <a:lnSpc>
                <a:spcPct val="120000"/>
              </a:lnSpc>
              <a:spcBef>
                <a:spcPct val="0"/>
              </a:spcBef>
              <a:defRPr sz="1100">
                <a:latin typeface="Arial Narrow" panose="020B0606020202030204" pitchFamily="34" charset="0"/>
              </a:defRPr>
            </a:lvl1pPr>
          </a:lstStyle>
          <a:p>
            <a:r>
              <a:rPr lang="el-GR" sz="1200" dirty="0"/>
              <a:t>Σεβασμός και προώθηση της τοπικής πολιτισμικής ταυτότητας, διατήρηση των παραδόσεων και των χώρων πολιτιστικής κληρονομιάς, αναγνωρίζοντας την αξία και τη σημασία τους για κάθε προορισμό</a:t>
            </a:r>
          </a:p>
        </p:txBody>
      </p:sp>
      <p:sp>
        <p:nvSpPr>
          <p:cNvPr id="31" name="TextBox 25"/>
          <p:cNvSpPr txBox="1"/>
          <p:nvPr/>
        </p:nvSpPr>
        <p:spPr>
          <a:xfrm>
            <a:off x="6311788" y="3530600"/>
            <a:ext cx="2164301" cy="1772793"/>
          </a:xfrm>
          <a:prstGeom prst="rect">
            <a:avLst/>
          </a:prstGeom>
        </p:spPr>
        <p:txBody>
          <a:bodyPr wrap="square" lIns="0" tIns="0" rIns="0" bIns="0" rtlCol="0" anchor="t">
            <a:spAutoFit/>
          </a:bodyPr>
          <a:lstStyle>
            <a:defPPr>
              <a:defRPr lang="el-GR"/>
            </a:defPPr>
            <a:lvl1pPr algn="ctr">
              <a:lnSpc>
                <a:spcPct val="120000"/>
              </a:lnSpc>
              <a:spcBef>
                <a:spcPct val="0"/>
              </a:spcBef>
              <a:defRPr sz="1200">
                <a:latin typeface="Arial Narrow" panose="020B0606020202030204" pitchFamily="34" charset="0"/>
              </a:defRPr>
            </a:lvl1pPr>
          </a:lstStyle>
          <a:p>
            <a:r>
              <a:rPr lang="el-GR" dirty="0"/>
              <a:t>Παροχή οικονομικών κινήτρων στην τοπική κοινότητα με την παροχή μακροπρόθεσμης οικονομικής υποστήριξης για τις καινοτόμες επιχειρήσεις αλλά και τη δημιουργία ευκαιριών απασχόλησης που συμβάλλουν στη συνολική ευημερία και το επίπεδο διαβίωσης.</a:t>
            </a:r>
          </a:p>
        </p:txBody>
      </p:sp>
      <p:sp>
        <p:nvSpPr>
          <p:cNvPr id="32" name="TextBox 26"/>
          <p:cNvSpPr txBox="1"/>
          <p:nvPr/>
        </p:nvSpPr>
        <p:spPr>
          <a:xfrm>
            <a:off x="8928742" y="3507793"/>
            <a:ext cx="1970636" cy="1308500"/>
          </a:xfrm>
          <a:prstGeom prst="rect">
            <a:avLst/>
          </a:prstGeom>
        </p:spPr>
        <p:txBody>
          <a:bodyPr wrap="square" lIns="0" tIns="0" rIns="0" bIns="0" rtlCol="0" anchor="t">
            <a:spAutoFit/>
          </a:bodyPr>
          <a:lstStyle>
            <a:defPPr>
              <a:defRPr lang="el-GR"/>
            </a:defPPr>
            <a:lvl1pPr algn="ctr">
              <a:lnSpc>
                <a:spcPct val="120000"/>
              </a:lnSpc>
              <a:spcBef>
                <a:spcPct val="0"/>
              </a:spcBef>
              <a:defRPr sz="1100">
                <a:latin typeface="Arial Narrow" panose="020B0606020202030204" pitchFamily="34" charset="0"/>
              </a:defRPr>
            </a:lvl1pPr>
          </a:lstStyle>
          <a:p>
            <a:r>
              <a:rPr lang="el-GR" sz="1200" dirty="0"/>
              <a:t>Επιδίωξη και επένδυση σε υποδομές υψηλής ποιότητας και μακροπρόθεσμης προοπτικής, με κίνητρο την ασφάλεια και προστασία τόσο των επισκεπτών όσο και των ντόπιων.</a:t>
            </a:r>
          </a:p>
        </p:txBody>
      </p:sp>
      <p:sp>
        <p:nvSpPr>
          <p:cNvPr id="33" name="TextBox 14"/>
          <p:cNvSpPr txBox="1"/>
          <p:nvPr/>
        </p:nvSpPr>
        <p:spPr>
          <a:xfrm>
            <a:off x="8705974" y="2968252"/>
            <a:ext cx="2269075" cy="369332"/>
          </a:xfrm>
          <a:prstGeom prst="rect">
            <a:avLst/>
          </a:prstGeom>
        </p:spPr>
        <p:txBody>
          <a:bodyPr wrap="square" lIns="0" tIns="0" rIns="0" bIns="0" rtlCol="0" anchor="t">
            <a:spAutoFit/>
          </a:bodyPr>
          <a:lstStyle>
            <a:defPPr>
              <a:defRPr lang="el-GR"/>
            </a:defPPr>
            <a:lvl1pPr algn="ctr">
              <a:spcBef>
                <a:spcPct val="0"/>
              </a:spcBef>
              <a:defRPr sz="1200" b="1">
                <a:solidFill>
                  <a:srgbClr val="000000"/>
                </a:solidFill>
                <a:latin typeface="+mj-lt"/>
                <a:cs typeface="Arial" pitchFamily="34" charset="0"/>
              </a:defRPr>
            </a:lvl1pPr>
          </a:lstStyle>
          <a:p>
            <a:r>
              <a:rPr lang="el-GR" dirty="0"/>
              <a:t>ΠΟΙΟΤΗΤΑ ΚΑΙ </a:t>
            </a:r>
          </a:p>
          <a:p>
            <a:r>
              <a:rPr lang="el-GR" dirty="0"/>
              <a:t>ΑΣΦΑΛΕΙΑ</a:t>
            </a:r>
            <a:endParaRPr lang="en-US" dirty="0"/>
          </a:p>
        </p:txBody>
      </p:sp>
      <p:sp>
        <p:nvSpPr>
          <p:cNvPr id="34" name="TextBox 14"/>
          <p:cNvSpPr txBox="1"/>
          <p:nvPr/>
        </p:nvSpPr>
        <p:spPr>
          <a:xfrm>
            <a:off x="6207014" y="2953641"/>
            <a:ext cx="2269075" cy="369332"/>
          </a:xfrm>
          <a:prstGeom prst="rect">
            <a:avLst/>
          </a:prstGeom>
        </p:spPr>
        <p:txBody>
          <a:bodyPr wrap="square" lIns="0" tIns="0" rIns="0" bIns="0" rtlCol="0" anchor="t">
            <a:spAutoFit/>
          </a:bodyPr>
          <a:lstStyle>
            <a:defPPr>
              <a:defRPr lang="el-GR"/>
            </a:defPPr>
            <a:lvl1pPr algn="ctr">
              <a:spcBef>
                <a:spcPct val="0"/>
              </a:spcBef>
              <a:defRPr sz="1200" b="1">
                <a:solidFill>
                  <a:srgbClr val="000000"/>
                </a:solidFill>
                <a:latin typeface="+mj-lt"/>
                <a:cs typeface="Arial" pitchFamily="34" charset="0"/>
              </a:defRPr>
            </a:lvl1pPr>
          </a:lstStyle>
          <a:p>
            <a:r>
              <a:rPr lang="el-GR" dirty="0"/>
              <a:t>ΟΙΚΟΝΟΜΙΚΗ </a:t>
            </a:r>
          </a:p>
          <a:p>
            <a:r>
              <a:rPr lang="el-GR" dirty="0"/>
              <a:t>ΒΙΩΣΙΜΟΤΗΤΑ</a:t>
            </a:r>
            <a:endParaRPr lang="en-US" dirty="0"/>
          </a:p>
        </p:txBody>
      </p:sp>
      <p:sp>
        <p:nvSpPr>
          <p:cNvPr id="35" name="TextBox 14"/>
          <p:cNvSpPr txBox="1"/>
          <p:nvPr/>
        </p:nvSpPr>
        <p:spPr>
          <a:xfrm>
            <a:off x="3951095" y="2953641"/>
            <a:ext cx="1796432" cy="369332"/>
          </a:xfrm>
          <a:prstGeom prst="rect">
            <a:avLst/>
          </a:prstGeom>
        </p:spPr>
        <p:txBody>
          <a:bodyPr wrap="square" lIns="0" tIns="0" rIns="0" bIns="0" rtlCol="0" anchor="t">
            <a:spAutoFit/>
          </a:bodyPr>
          <a:lstStyle>
            <a:defPPr>
              <a:defRPr lang="el-GR"/>
            </a:defPPr>
            <a:lvl1pPr algn="ctr">
              <a:spcBef>
                <a:spcPct val="0"/>
              </a:spcBef>
              <a:defRPr sz="1200" b="1">
                <a:solidFill>
                  <a:srgbClr val="000000"/>
                </a:solidFill>
                <a:latin typeface="+mj-lt"/>
                <a:cs typeface="Arial" pitchFamily="34" charset="0"/>
              </a:defRPr>
            </a:lvl1pPr>
          </a:lstStyle>
          <a:p>
            <a:r>
              <a:rPr lang="el-GR" dirty="0"/>
              <a:t>ΠΟΛΙΤΙΣΤΙΚΗ </a:t>
            </a:r>
          </a:p>
          <a:p>
            <a:r>
              <a:rPr lang="el-GR" dirty="0"/>
              <a:t>ΔΙΑΦΥΛΑΞΗ</a:t>
            </a:r>
            <a:endParaRPr lang="en-US" dirty="0"/>
          </a:p>
        </p:txBody>
      </p:sp>
      <p:sp>
        <p:nvSpPr>
          <p:cNvPr id="36" name="TextBox 14"/>
          <p:cNvSpPr txBox="1"/>
          <p:nvPr/>
        </p:nvSpPr>
        <p:spPr>
          <a:xfrm>
            <a:off x="1132882" y="2968204"/>
            <a:ext cx="2573267" cy="507831"/>
          </a:xfrm>
          <a:prstGeom prst="rect">
            <a:avLst/>
          </a:prstGeom>
        </p:spPr>
        <p:txBody>
          <a:bodyPr wrap="square" lIns="0" tIns="0" rIns="0" bIns="0" rtlCol="0" anchor="t">
            <a:spAutoFit/>
          </a:bodyPr>
          <a:lstStyle>
            <a:defPPr>
              <a:defRPr lang="el-GR"/>
            </a:defPPr>
            <a:lvl1pPr algn="ctr">
              <a:spcBef>
                <a:spcPct val="0"/>
              </a:spcBef>
              <a:defRPr sz="1200" b="1">
                <a:solidFill>
                  <a:srgbClr val="000000"/>
                </a:solidFill>
                <a:latin typeface="+mj-lt"/>
                <a:cs typeface="Arial" pitchFamily="34" charset="0"/>
              </a:defRPr>
            </a:lvl1pPr>
          </a:lstStyle>
          <a:p>
            <a:r>
              <a:rPr lang="el-GR" sz="1100" dirty="0"/>
              <a:t>ΠΡΟΣΤΑΣΙΑ ΤΟΥ ΠΕΡΙΒΑΛΛΟΝΤΟΣ ΚΑΙ ΑΠΟΤΕΛΕΣΜΑΤΙΚΗ ΔΙΑΧΕΙΡΙΣΗ ΠΟΡΩΝ</a:t>
            </a:r>
            <a:endParaRPr lang="en-US" sz="1100" dirty="0"/>
          </a:p>
        </p:txBody>
      </p:sp>
      <p:sp>
        <p:nvSpPr>
          <p:cNvPr id="37" name="TextBox 6"/>
          <p:cNvSpPr txBox="1"/>
          <p:nvPr/>
        </p:nvSpPr>
        <p:spPr>
          <a:xfrm>
            <a:off x="1228247" y="1193800"/>
            <a:ext cx="9795353" cy="230832"/>
          </a:xfrm>
          <a:prstGeom prst="rect">
            <a:avLst/>
          </a:prstGeom>
        </p:spPr>
        <p:txBody>
          <a:bodyPr wrap="square" lIns="0" tIns="0" rIns="0" bIns="0" rtlCol="0" anchor="t">
            <a:spAutoFit/>
          </a:bodyPr>
          <a:lstStyle/>
          <a:p>
            <a:pPr algn="ctr">
              <a:lnSpc>
                <a:spcPts val="1831"/>
              </a:lnSpc>
              <a:spcBef>
                <a:spcPct val="0"/>
              </a:spcBef>
            </a:pPr>
            <a:r>
              <a:rPr lang="el-GR" dirty="0">
                <a:solidFill>
                  <a:srgbClr val="0070C0"/>
                </a:solidFill>
                <a:latin typeface="+mj-lt"/>
                <a:cs typeface="Arial" pitchFamily="34" charset="0"/>
              </a:rPr>
              <a:t>ΠΟΥ ΔΙΕΠΟΥΝ ΤΑ ΠΡΟΤΥΠΑ ΤΟΥΡΙΣΤΙΚΗΣ ΑΝΑΠΤΥΞΗΣ</a:t>
            </a:r>
            <a:endParaRPr lang="en-US" dirty="0">
              <a:solidFill>
                <a:srgbClr val="0070C0"/>
              </a:solidFill>
              <a:latin typeface="+mj-lt"/>
              <a:cs typeface="Arial" pitchFamily="34" charset="0"/>
            </a:endParaRPr>
          </a:p>
        </p:txBody>
      </p:sp>
    </p:spTree>
    <p:extLst>
      <p:ext uri="{BB962C8B-B14F-4D97-AF65-F5344CB8AC3E}">
        <p14:creationId xmlns:p14="http://schemas.microsoft.com/office/powerpoint/2010/main" val="2736315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cstate="print">
              <a:extLst>
                <a:ext uri="{28A0092B-C50C-407E-A947-70E740481C1C}">
                  <a14:useLocalDpi xmlns:a14="http://schemas.microsoft.com/office/drawing/2010/main"/>
                </a:ext>
              </a:extLst>
            </a:blip>
            <a:stretch>
              <a:fillRect/>
            </a:stretch>
          </a:blipFill>
        </p:spPr>
        <p:txBody>
          <a:bodyPr/>
          <a:lstStyle/>
          <a:p>
            <a:endParaRPr lang="el-GR"/>
          </a:p>
        </p:txBody>
      </p:sp>
      <p:sp>
        <p:nvSpPr>
          <p:cNvPr id="3" name="Freeform 3"/>
          <p:cNvSpPr/>
          <p:nvPr/>
        </p:nvSpPr>
        <p:spPr>
          <a:xfrm>
            <a:off x="660400" y="5914274"/>
            <a:ext cx="2976361" cy="610167"/>
          </a:xfrm>
          <a:custGeom>
            <a:avLst/>
            <a:gdLst/>
            <a:ahLst/>
            <a:cxnLst/>
            <a:rect l="l" t="t" r="r" b="b"/>
            <a:pathLst>
              <a:path w="4464541" h="915250">
                <a:moveTo>
                  <a:pt x="0" y="0"/>
                </a:moveTo>
                <a:lnTo>
                  <a:pt x="4464541" y="0"/>
                </a:lnTo>
                <a:lnTo>
                  <a:pt x="4464541" y="915251"/>
                </a:lnTo>
                <a:lnTo>
                  <a:pt x="0" y="915251"/>
                </a:lnTo>
                <a:lnTo>
                  <a:pt x="0" y="0"/>
                </a:lnTo>
                <a:close/>
              </a:path>
            </a:pathLst>
          </a:custGeom>
          <a:blipFill>
            <a:blip r:embed="rId4"/>
            <a:stretch>
              <a:fillRect/>
            </a:stretch>
          </a:blipFill>
        </p:spPr>
        <p:txBody>
          <a:bodyPr/>
          <a:lstStyle/>
          <a:p>
            <a:endParaRPr lang="el-GR"/>
          </a:p>
        </p:txBody>
      </p:sp>
      <p:sp>
        <p:nvSpPr>
          <p:cNvPr id="4" name="Freeform 4"/>
          <p:cNvSpPr/>
          <p:nvPr/>
        </p:nvSpPr>
        <p:spPr>
          <a:xfrm>
            <a:off x="10899378" y="5867117"/>
            <a:ext cx="710781" cy="713447"/>
          </a:xfrm>
          <a:custGeom>
            <a:avLst/>
            <a:gdLst/>
            <a:ahLst/>
            <a:cxnLst/>
            <a:rect l="l" t="t" r="r" b="b"/>
            <a:pathLst>
              <a:path w="1066171" h="1070170">
                <a:moveTo>
                  <a:pt x="0" y="0"/>
                </a:moveTo>
                <a:lnTo>
                  <a:pt x="1066172" y="0"/>
                </a:lnTo>
                <a:lnTo>
                  <a:pt x="1066172" y="1070169"/>
                </a:lnTo>
                <a:lnTo>
                  <a:pt x="0" y="1070169"/>
                </a:lnTo>
                <a:lnTo>
                  <a:pt x="0" y="0"/>
                </a:lnTo>
                <a:close/>
              </a:path>
            </a:pathLst>
          </a:custGeom>
          <a:blipFill>
            <a:blip r:embed="rId5"/>
            <a:stretch>
              <a:fillRect/>
            </a:stretch>
          </a:blipFill>
        </p:spPr>
        <p:txBody>
          <a:bodyPr/>
          <a:lstStyle/>
          <a:p>
            <a:endParaRPr lang="el-GR"/>
          </a:p>
        </p:txBody>
      </p:sp>
      <p:sp>
        <p:nvSpPr>
          <p:cNvPr id="30" name="TextBox 5"/>
          <p:cNvSpPr txBox="1"/>
          <p:nvPr/>
        </p:nvSpPr>
        <p:spPr>
          <a:xfrm>
            <a:off x="867670" y="2096005"/>
            <a:ext cx="10456661" cy="381724"/>
          </a:xfrm>
          <a:prstGeom prst="rect">
            <a:avLst/>
          </a:prstGeom>
          <a:solidFill>
            <a:schemeClr val="accent3">
              <a:lumMod val="75000"/>
            </a:schemeClr>
          </a:solidFill>
        </p:spPr>
        <p:txBody>
          <a:bodyPr lIns="50800" tIns="50800" rIns="50800" bIns="50800" rtlCol="0" anchor="ctr"/>
          <a:lstStyle/>
          <a:p>
            <a:pPr algn="ctr">
              <a:lnSpc>
                <a:spcPts val="1772"/>
              </a:lnSpc>
            </a:pPr>
            <a:endParaRPr/>
          </a:p>
        </p:txBody>
      </p:sp>
      <p:grpSp>
        <p:nvGrpSpPr>
          <p:cNvPr id="5" name="Ομάδα 4"/>
          <p:cNvGrpSpPr/>
          <p:nvPr/>
        </p:nvGrpSpPr>
        <p:grpSpPr>
          <a:xfrm>
            <a:off x="1887849" y="1687529"/>
            <a:ext cx="1200000" cy="1200000"/>
            <a:chOff x="1136800" y="1771800"/>
            <a:chExt cx="1200000" cy="1200000"/>
          </a:xfrm>
        </p:grpSpPr>
        <p:grpSp>
          <p:nvGrpSpPr>
            <p:cNvPr id="6" name="Group 6"/>
            <p:cNvGrpSpPr/>
            <p:nvPr/>
          </p:nvGrpSpPr>
          <p:grpSpPr>
            <a:xfrm>
              <a:off x="1136800" y="1771800"/>
              <a:ext cx="1200000" cy="1200000"/>
              <a:chOff x="0" y="0"/>
              <a:chExt cx="812800" cy="812800"/>
            </a:xfrm>
          </p:grpSpPr>
          <p:sp>
            <p:nvSpPr>
              <p:cNvPr id="8"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EAEA"/>
              </a:solidFill>
            </p:spPr>
            <p:txBody>
              <a:bodyPr/>
              <a:lstStyle/>
              <a:p>
                <a:endParaRPr lang="el-GR"/>
              </a:p>
            </p:txBody>
          </p:sp>
          <p:sp>
            <p:nvSpPr>
              <p:cNvPr id="9" name="TextBox 8"/>
              <p:cNvSpPr txBox="1"/>
              <p:nvPr/>
            </p:nvSpPr>
            <p:spPr>
              <a:xfrm>
                <a:off x="76200" y="28575"/>
                <a:ext cx="660400" cy="708025"/>
              </a:xfrm>
              <a:prstGeom prst="rect">
                <a:avLst/>
              </a:prstGeom>
            </p:spPr>
            <p:txBody>
              <a:bodyPr lIns="50800" tIns="50800" rIns="50800" bIns="50800" rtlCol="0" anchor="ctr"/>
              <a:lstStyle/>
              <a:p>
                <a:pPr algn="ctr">
                  <a:lnSpc>
                    <a:spcPts val="1772"/>
                  </a:lnSpc>
                </a:pPr>
                <a:endParaRPr/>
              </a:p>
            </p:txBody>
          </p:sp>
        </p:grpSp>
        <p:sp>
          <p:nvSpPr>
            <p:cNvPr id="7" name="TextBox 19"/>
            <p:cNvSpPr txBox="1"/>
            <p:nvPr/>
          </p:nvSpPr>
          <p:spPr>
            <a:xfrm>
              <a:off x="1177447" y="1880333"/>
              <a:ext cx="1057753" cy="948978"/>
            </a:xfrm>
            <a:prstGeom prst="rect">
              <a:avLst/>
            </a:prstGeom>
          </p:spPr>
          <p:txBody>
            <a:bodyPr lIns="0" tIns="0" rIns="0" bIns="0" rtlCol="0" anchor="t">
              <a:spAutoFit/>
            </a:bodyPr>
            <a:lstStyle/>
            <a:p>
              <a:pPr algn="ctr">
                <a:lnSpc>
                  <a:spcPts val="7383"/>
                </a:lnSpc>
                <a:spcBef>
                  <a:spcPct val="0"/>
                </a:spcBef>
              </a:pPr>
              <a:r>
                <a:rPr lang="en-US" sz="4800" dirty="0">
                  <a:solidFill>
                    <a:srgbClr val="004AAD"/>
                  </a:solidFill>
                  <a:latin typeface="+mj-lt"/>
                </a:rPr>
                <a:t>0</a:t>
              </a:r>
              <a:r>
                <a:rPr lang="el-GR" sz="4800" dirty="0">
                  <a:solidFill>
                    <a:srgbClr val="004AAD"/>
                  </a:solidFill>
                  <a:latin typeface="+mj-lt"/>
                </a:rPr>
                <a:t>5</a:t>
              </a:r>
              <a:endParaRPr lang="en-US" sz="4800" dirty="0">
                <a:solidFill>
                  <a:srgbClr val="004AAD"/>
                </a:solidFill>
                <a:latin typeface="+mj-lt"/>
              </a:endParaRPr>
            </a:p>
          </p:txBody>
        </p:sp>
      </p:grpSp>
      <p:grpSp>
        <p:nvGrpSpPr>
          <p:cNvPr id="10" name="Ομάδα 9"/>
          <p:cNvGrpSpPr/>
          <p:nvPr/>
        </p:nvGrpSpPr>
        <p:grpSpPr>
          <a:xfrm>
            <a:off x="5465252" y="1688092"/>
            <a:ext cx="1200000" cy="1200000"/>
            <a:chOff x="4682799" y="2643300"/>
            <a:chExt cx="1800000" cy="1800000"/>
          </a:xfrm>
        </p:grpSpPr>
        <p:grpSp>
          <p:nvGrpSpPr>
            <p:cNvPr id="11" name="Group 10"/>
            <p:cNvGrpSpPr/>
            <p:nvPr/>
          </p:nvGrpSpPr>
          <p:grpSpPr>
            <a:xfrm>
              <a:off x="4682799" y="2643300"/>
              <a:ext cx="1800000" cy="1800000"/>
              <a:chOff x="0" y="0"/>
              <a:chExt cx="812800" cy="812800"/>
            </a:xfrm>
          </p:grpSpPr>
          <p:sp>
            <p:nvSpPr>
              <p:cNvPr id="13"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EAEA"/>
              </a:solidFill>
            </p:spPr>
            <p:txBody>
              <a:bodyPr/>
              <a:lstStyle/>
              <a:p>
                <a:endParaRPr lang="el-GR"/>
              </a:p>
            </p:txBody>
          </p:sp>
          <p:sp>
            <p:nvSpPr>
              <p:cNvPr id="14" name="TextBox 12"/>
              <p:cNvSpPr txBox="1"/>
              <p:nvPr/>
            </p:nvSpPr>
            <p:spPr>
              <a:xfrm>
                <a:off x="76200" y="28575"/>
                <a:ext cx="660400" cy="708025"/>
              </a:xfrm>
              <a:prstGeom prst="rect">
                <a:avLst/>
              </a:prstGeom>
            </p:spPr>
            <p:txBody>
              <a:bodyPr lIns="50800" tIns="50800" rIns="50800" bIns="50800" rtlCol="0" anchor="ctr"/>
              <a:lstStyle/>
              <a:p>
                <a:pPr algn="ctr">
                  <a:lnSpc>
                    <a:spcPts val="1772"/>
                  </a:lnSpc>
                </a:pPr>
                <a:endParaRPr/>
              </a:p>
            </p:txBody>
          </p:sp>
        </p:grpSp>
        <p:sp>
          <p:nvSpPr>
            <p:cNvPr id="12" name="TextBox 20"/>
            <p:cNvSpPr txBox="1"/>
            <p:nvPr/>
          </p:nvSpPr>
          <p:spPr>
            <a:xfrm>
              <a:off x="4789484" y="2820500"/>
              <a:ext cx="1586630" cy="1423467"/>
            </a:xfrm>
            <a:prstGeom prst="rect">
              <a:avLst/>
            </a:prstGeom>
          </p:spPr>
          <p:txBody>
            <a:bodyPr lIns="0" tIns="0" rIns="0" bIns="0" rtlCol="0" anchor="t">
              <a:spAutoFit/>
            </a:bodyPr>
            <a:lstStyle/>
            <a:p>
              <a:pPr algn="ctr">
                <a:lnSpc>
                  <a:spcPts val="7383"/>
                </a:lnSpc>
                <a:spcBef>
                  <a:spcPct val="0"/>
                </a:spcBef>
              </a:pPr>
              <a:r>
                <a:rPr lang="en-US" sz="4800" dirty="0">
                  <a:solidFill>
                    <a:srgbClr val="004AAD"/>
                  </a:solidFill>
                  <a:latin typeface="+mj-lt"/>
                </a:rPr>
                <a:t>0</a:t>
              </a:r>
              <a:r>
                <a:rPr lang="el-GR" sz="4800" dirty="0">
                  <a:solidFill>
                    <a:srgbClr val="004AAD"/>
                  </a:solidFill>
                  <a:latin typeface="+mj-lt"/>
                </a:rPr>
                <a:t>6</a:t>
              </a:r>
              <a:endParaRPr lang="en-US" sz="4800" dirty="0">
                <a:solidFill>
                  <a:srgbClr val="004AAD"/>
                </a:solidFill>
                <a:latin typeface="+mj-lt"/>
              </a:endParaRPr>
            </a:p>
          </p:txBody>
        </p:sp>
      </p:grpSp>
      <p:grpSp>
        <p:nvGrpSpPr>
          <p:cNvPr id="15" name="Ομάδα 14"/>
          <p:cNvGrpSpPr/>
          <p:nvPr/>
        </p:nvGrpSpPr>
        <p:grpSpPr>
          <a:xfrm>
            <a:off x="8898005" y="1687284"/>
            <a:ext cx="1200000" cy="1200000"/>
            <a:chOff x="7772400" y="2628900"/>
            <a:chExt cx="1800000" cy="1800000"/>
          </a:xfrm>
        </p:grpSpPr>
        <p:grpSp>
          <p:nvGrpSpPr>
            <p:cNvPr id="16" name="Group 13"/>
            <p:cNvGrpSpPr/>
            <p:nvPr/>
          </p:nvGrpSpPr>
          <p:grpSpPr>
            <a:xfrm>
              <a:off x="7772400" y="2628900"/>
              <a:ext cx="1800000" cy="1800000"/>
              <a:chOff x="0" y="0"/>
              <a:chExt cx="812800" cy="812800"/>
            </a:xfrm>
          </p:grpSpPr>
          <p:sp>
            <p:nvSpPr>
              <p:cNvPr id="18"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EAEA"/>
              </a:solidFill>
            </p:spPr>
            <p:txBody>
              <a:bodyPr/>
              <a:lstStyle/>
              <a:p>
                <a:endParaRPr lang="el-GR"/>
              </a:p>
            </p:txBody>
          </p:sp>
          <p:sp>
            <p:nvSpPr>
              <p:cNvPr id="19" name="TextBox 15"/>
              <p:cNvSpPr txBox="1"/>
              <p:nvPr/>
            </p:nvSpPr>
            <p:spPr>
              <a:xfrm>
                <a:off x="76200" y="28575"/>
                <a:ext cx="660400" cy="708025"/>
              </a:xfrm>
              <a:prstGeom prst="rect">
                <a:avLst/>
              </a:prstGeom>
            </p:spPr>
            <p:txBody>
              <a:bodyPr lIns="50800" tIns="50800" rIns="50800" bIns="50800" rtlCol="0" anchor="ctr"/>
              <a:lstStyle/>
              <a:p>
                <a:pPr algn="ctr">
                  <a:lnSpc>
                    <a:spcPts val="1772"/>
                  </a:lnSpc>
                </a:pPr>
                <a:endParaRPr/>
              </a:p>
            </p:txBody>
          </p:sp>
        </p:grpSp>
        <p:sp>
          <p:nvSpPr>
            <p:cNvPr id="17" name="TextBox 21"/>
            <p:cNvSpPr txBox="1"/>
            <p:nvPr/>
          </p:nvSpPr>
          <p:spPr>
            <a:xfrm>
              <a:off x="7890279" y="2805633"/>
              <a:ext cx="1586630" cy="1272272"/>
            </a:xfrm>
            <a:prstGeom prst="rect">
              <a:avLst/>
            </a:prstGeom>
          </p:spPr>
          <p:txBody>
            <a:bodyPr lIns="0" tIns="0" rIns="0" bIns="0" rtlCol="0" anchor="t">
              <a:spAutoFit/>
            </a:bodyPr>
            <a:lstStyle/>
            <a:p>
              <a:pPr algn="ctr">
                <a:lnSpc>
                  <a:spcPts val="7383"/>
                </a:lnSpc>
                <a:spcBef>
                  <a:spcPct val="0"/>
                </a:spcBef>
              </a:pPr>
              <a:r>
                <a:rPr lang="en-US" sz="4700" dirty="0">
                  <a:solidFill>
                    <a:srgbClr val="004AAD"/>
                  </a:solidFill>
                  <a:latin typeface="+mj-lt"/>
                </a:rPr>
                <a:t>0</a:t>
              </a:r>
              <a:r>
                <a:rPr lang="el-GR" sz="4700" dirty="0">
                  <a:solidFill>
                    <a:srgbClr val="004AAD"/>
                  </a:solidFill>
                  <a:latin typeface="+mj-lt"/>
                </a:rPr>
                <a:t>7</a:t>
              </a:r>
              <a:endParaRPr lang="en-US" sz="4700" dirty="0">
                <a:solidFill>
                  <a:srgbClr val="004AAD"/>
                </a:solidFill>
                <a:latin typeface="+mj-lt"/>
              </a:endParaRPr>
            </a:p>
          </p:txBody>
        </p:sp>
      </p:grpSp>
      <p:sp>
        <p:nvSpPr>
          <p:cNvPr id="20" name="TextBox 23"/>
          <p:cNvSpPr txBox="1"/>
          <p:nvPr/>
        </p:nvSpPr>
        <p:spPr>
          <a:xfrm>
            <a:off x="1391830" y="3585546"/>
            <a:ext cx="2443795" cy="1828193"/>
          </a:xfrm>
          <a:prstGeom prst="rect">
            <a:avLst/>
          </a:prstGeom>
        </p:spPr>
        <p:txBody>
          <a:bodyPr wrap="square" lIns="0" tIns="0" rIns="0" bIns="0" rtlCol="0" anchor="t">
            <a:spAutoFit/>
          </a:bodyPr>
          <a:lstStyle>
            <a:defPPr>
              <a:defRPr lang="el-GR"/>
            </a:defPPr>
            <a:lvl1pPr algn="ctr">
              <a:lnSpc>
                <a:spcPct val="120000"/>
              </a:lnSpc>
              <a:spcBef>
                <a:spcPct val="0"/>
              </a:spcBef>
              <a:defRPr sz="1100">
                <a:latin typeface="Arial Narrow" panose="020B0606020202030204" pitchFamily="34" charset="0"/>
              </a:defRPr>
            </a:lvl1pPr>
          </a:lstStyle>
          <a:p>
            <a:r>
              <a:rPr lang="el-GR" dirty="0"/>
              <a:t>Συνεργασία μεταξύ διαφόρων ενδιαφερομένων, συμπεριλαμβανομένων της κυβέρνησης, των τοπικών κοινοτήτων, των επιχειρήσεων, των Μη Κερδοσκοπικών Οργανισμών (ΜΚΟ) και των τουριστών, ώστε να διασφαλιστούν συνέργειες και συλλογική λήψη αποφάσεων με σεβασμό στα δικαιώματα όλων αλλά και εμπλοκή των ντόπιων ώστε να εισακουστεί η άποψη τους.</a:t>
            </a:r>
          </a:p>
        </p:txBody>
      </p:sp>
      <p:sp>
        <p:nvSpPr>
          <p:cNvPr id="21" name="TextBox 24"/>
          <p:cNvSpPr txBox="1"/>
          <p:nvPr/>
        </p:nvSpPr>
        <p:spPr>
          <a:xfrm>
            <a:off x="5139196" y="3585546"/>
            <a:ext cx="1852111" cy="1625060"/>
          </a:xfrm>
          <a:prstGeom prst="rect">
            <a:avLst/>
          </a:prstGeom>
        </p:spPr>
        <p:txBody>
          <a:bodyPr wrap="square" lIns="0" tIns="0" rIns="0" bIns="0" rtlCol="0" anchor="t">
            <a:spAutoFit/>
          </a:bodyPr>
          <a:lstStyle>
            <a:defPPr>
              <a:defRPr lang="el-GR"/>
            </a:defPPr>
            <a:lvl1pPr algn="ctr">
              <a:lnSpc>
                <a:spcPct val="120000"/>
              </a:lnSpc>
              <a:spcBef>
                <a:spcPct val="0"/>
              </a:spcBef>
              <a:defRPr sz="1100">
                <a:latin typeface="Arial Narrow" panose="020B0606020202030204" pitchFamily="34" charset="0"/>
              </a:defRPr>
            </a:lvl1pPr>
          </a:lstStyle>
          <a:p>
            <a:r>
              <a:rPr lang="el-GR" dirty="0"/>
              <a:t>Καλλιέργεια αμοιβαίου σεβασμού καθώς και ενθάρρυνση της αλληλεπίδρασης μεταξύ τουριστών και τοπικής κοινότητας μέσω δημιουργίας ευκαιριών για πολιτιστική ανταλλαγή και μάθηση σχετικά με τα ήθη και έθιμα κάθε τόπου.</a:t>
            </a:r>
          </a:p>
        </p:txBody>
      </p:sp>
      <p:sp>
        <p:nvSpPr>
          <p:cNvPr id="22" name="TextBox 25"/>
          <p:cNvSpPr txBox="1"/>
          <p:nvPr/>
        </p:nvSpPr>
        <p:spPr>
          <a:xfrm>
            <a:off x="8464269" y="3586179"/>
            <a:ext cx="2322414" cy="2031325"/>
          </a:xfrm>
          <a:prstGeom prst="rect">
            <a:avLst/>
          </a:prstGeom>
        </p:spPr>
        <p:txBody>
          <a:bodyPr wrap="square" lIns="0" tIns="0" rIns="0" bIns="0" rtlCol="0" anchor="t">
            <a:spAutoFit/>
          </a:bodyPr>
          <a:lstStyle>
            <a:defPPr>
              <a:defRPr lang="el-GR"/>
            </a:defPPr>
            <a:lvl1pPr algn="ctr">
              <a:lnSpc>
                <a:spcPct val="120000"/>
              </a:lnSpc>
              <a:spcBef>
                <a:spcPct val="0"/>
              </a:spcBef>
              <a:defRPr sz="1100">
                <a:latin typeface="Arial Narrow" panose="020B0606020202030204" pitchFamily="34" charset="0"/>
              </a:defRPr>
            </a:lvl1pPr>
          </a:lstStyle>
          <a:p>
            <a:r>
              <a:rPr lang="el-GR" dirty="0"/>
              <a:t>Προαγωγή υπεύθυνης συμπεριφοράς (π.χ. προτίμηση κατανάλωσης τοπικών προϊόντων και υπηρεσιών αντίστοιχα, επιλογή οικολογικής μετακίνησης) και επίγνωση των αποτελεσμάτων που αντιστοιχούν στις επιλογές τους (π.χ. ορθή κατανομή ή διαρροή εισοδημάτων, χαμηλό περιβαλλοντικό αποτύπωμα από ήπιες τουριστικές δραστηριότητες, όπως πεζοπορία, ποδηλασία, κ.ά.).</a:t>
            </a:r>
            <a:endParaRPr lang="en-US" dirty="0"/>
          </a:p>
        </p:txBody>
      </p:sp>
      <p:sp>
        <p:nvSpPr>
          <p:cNvPr id="23" name="TextBox 14"/>
          <p:cNvSpPr txBox="1"/>
          <p:nvPr/>
        </p:nvSpPr>
        <p:spPr>
          <a:xfrm>
            <a:off x="8245785" y="2985356"/>
            <a:ext cx="2777815" cy="600164"/>
          </a:xfrm>
          <a:prstGeom prst="rect">
            <a:avLst/>
          </a:prstGeom>
        </p:spPr>
        <p:txBody>
          <a:bodyPr wrap="square" lIns="0" tIns="0" rIns="0" bIns="0" rtlCol="0" anchor="t">
            <a:spAutoFit/>
          </a:bodyPr>
          <a:lstStyle>
            <a:defPPr>
              <a:defRPr lang="en-US"/>
            </a:defPPr>
            <a:lvl1pPr algn="ctr">
              <a:spcBef>
                <a:spcPct val="0"/>
              </a:spcBef>
              <a:defRPr sz="2000" b="1">
                <a:solidFill>
                  <a:srgbClr val="000000"/>
                </a:solidFill>
                <a:latin typeface="+mj-lt"/>
                <a:cs typeface="Arial" pitchFamily="34" charset="0"/>
              </a:defRPr>
            </a:lvl1pPr>
          </a:lstStyle>
          <a:p>
            <a:r>
              <a:rPr lang="el-GR" sz="1300" dirty="0"/>
              <a:t>ΕΚΠΑΙΔΕΥΣΗ ΚΑΙ ΕΥΑΙΣΘΗΤΟΠΟΙΗΣΗ ΤΩΝ ΕΠΙΣΚΕΠΤΩΝ</a:t>
            </a:r>
            <a:endParaRPr lang="en-US" sz="1300" dirty="0"/>
          </a:p>
        </p:txBody>
      </p:sp>
      <p:sp>
        <p:nvSpPr>
          <p:cNvPr id="24" name="TextBox 14"/>
          <p:cNvSpPr txBox="1"/>
          <p:nvPr/>
        </p:nvSpPr>
        <p:spPr>
          <a:xfrm>
            <a:off x="4938805" y="2936081"/>
            <a:ext cx="2269075" cy="600164"/>
          </a:xfrm>
          <a:prstGeom prst="rect">
            <a:avLst/>
          </a:prstGeom>
        </p:spPr>
        <p:txBody>
          <a:bodyPr lIns="0" tIns="0" rIns="0" bIns="0" rtlCol="0" anchor="t">
            <a:spAutoFit/>
          </a:bodyPr>
          <a:lstStyle>
            <a:defPPr>
              <a:defRPr lang="el-GR"/>
            </a:defPPr>
            <a:lvl1pPr algn="ctr">
              <a:spcBef>
                <a:spcPct val="0"/>
              </a:spcBef>
              <a:defRPr sz="1300" b="1">
                <a:solidFill>
                  <a:srgbClr val="000000"/>
                </a:solidFill>
                <a:latin typeface="+mj-lt"/>
                <a:cs typeface="Arial" pitchFamily="34" charset="0"/>
              </a:defRPr>
            </a:lvl1pPr>
          </a:lstStyle>
          <a:p>
            <a:r>
              <a:rPr lang="el-GR" dirty="0"/>
              <a:t>ΕΝΙΣΧΥΣΗ ΤΗΣ ΔΙΑΠΟΛΙΤΙΣΜΙΚΗΣ ΚΑΤΑΝΟΗΣΗΣ</a:t>
            </a:r>
            <a:endParaRPr lang="en-US" dirty="0"/>
          </a:p>
        </p:txBody>
      </p:sp>
      <p:sp>
        <p:nvSpPr>
          <p:cNvPr id="25" name="TextBox 14"/>
          <p:cNvSpPr txBox="1"/>
          <p:nvPr/>
        </p:nvSpPr>
        <p:spPr>
          <a:xfrm>
            <a:off x="1322834" y="2948089"/>
            <a:ext cx="2269075" cy="600164"/>
          </a:xfrm>
          <a:prstGeom prst="rect">
            <a:avLst/>
          </a:prstGeom>
        </p:spPr>
        <p:txBody>
          <a:bodyPr lIns="0" tIns="0" rIns="0" bIns="0" rtlCol="0" anchor="t">
            <a:spAutoFit/>
          </a:bodyPr>
          <a:lstStyle/>
          <a:p>
            <a:pPr algn="ctr">
              <a:spcBef>
                <a:spcPct val="0"/>
              </a:spcBef>
            </a:pPr>
            <a:r>
              <a:rPr lang="el-GR" sz="1300" b="1" dirty="0">
                <a:solidFill>
                  <a:srgbClr val="000000"/>
                </a:solidFill>
                <a:latin typeface="+mj-lt"/>
                <a:cs typeface="Arial" pitchFamily="34" charset="0"/>
              </a:rPr>
              <a:t>ΕΝΔΥΝΑΜΩΣΗ ΚΑΙ ΣΥΜΜΕΤΟΧΗ ΤΗΣ ΚΟΙΝΟΤΗΤΑ</a:t>
            </a:r>
            <a:endParaRPr lang="en-US" sz="1300" b="1" dirty="0">
              <a:solidFill>
                <a:srgbClr val="000000"/>
              </a:solidFill>
              <a:latin typeface="+mj-lt"/>
              <a:cs typeface="Arial" pitchFamily="34" charset="0"/>
            </a:endParaRPr>
          </a:p>
        </p:txBody>
      </p:sp>
      <p:sp>
        <p:nvSpPr>
          <p:cNvPr id="26" name="TextBox 9"/>
          <p:cNvSpPr txBox="1"/>
          <p:nvPr/>
        </p:nvSpPr>
        <p:spPr>
          <a:xfrm>
            <a:off x="1155456" y="527556"/>
            <a:ext cx="9819593" cy="643125"/>
          </a:xfrm>
          <a:prstGeom prst="rect">
            <a:avLst/>
          </a:prstGeom>
        </p:spPr>
        <p:txBody>
          <a:bodyPr wrap="square" lIns="0" tIns="0" rIns="0" bIns="0" rtlCol="0" anchor="t">
            <a:spAutoFit/>
          </a:bodyPr>
          <a:lstStyle/>
          <a:p>
            <a:pPr algn="ctr">
              <a:lnSpc>
                <a:spcPts val="5587"/>
              </a:lnSpc>
              <a:spcBef>
                <a:spcPct val="0"/>
              </a:spcBef>
            </a:pPr>
            <a:r>
              <a:rPr lang="el-GR" sz="3600" dirty="0">
                <a:solidFill>
                  <a:srgbClr val="004AAD"/>
                </a:solidFill>
                <a:latin typeface="Segoe UI Black" pitchFamily="34" charset="0"/>
                <a:ea typeface="Segoe UI Black" pitchFamily="34" charset="0"/>
              </a:rPr>
              <a:t>ΑΡΧΕΣ </a:t>
            </a:r>
            <a:endParaRPr lang="en-US" sz="3600" dirty="0">
              <a:solidFill>
                <a:srgbClr val="004AAD"/>
              </a:solidFill>
              <a:latin typeface="Segoe UI Black" pitchFamily="34" charset="0"/>
              <a:ea typeface="Segoe UI Black" pitchFamily="34" charset="0"/>
            </a:endParaRPr>
          </a:p>
        </p:txBody>
      </p:sp>
      <p:sp>
        <p:nvSpPr>
          <p:cNvPr id="27" name="TextBox 6"/>
          <p:cNvSpPr txBox="1"/>
          <p:nvPr/>
        </p:nvSpPr>
        <p:spPr>
          <a:xfrm>
            <a:off x="1228247" y="1137156"/>
            <a:ext cx="9795353" cy="230832"/>
          </a:xfrm>
          <a:prstGeom prst="rect">
            <a:avLst/>
          </a:prstGeom>
        </p:spPr>
        <p:txBody>
          <a:bodyPr wrap="square" lIns="0" tIns="0" rIns="0" bIns="0" rtlCol="0" anchor="t">
            <a:spAutoFit/>
          </a:bodyPr>
          <a:lstStyle/>
          <a:p>
            <a:pPr algn="ctr">
              <a:lnSpc>
                <a:spcPts val="1831"/>
              </a:lnSpc>
              <a:spcBef>
                <a:spcPct val="0"/>
              </a:spcBef>
            </a:pPr>
            <a:r>
              <a:rPr lang="el-GR" dirty="0">
                <a:solidFill>
                  <a:srgbClr val="0070C0"/>
                </a:solidFill>
                <a:latin typeface="+mj-lt"/>
                <a:cs typeface="Arial" pitchFamily="34" charset="0"/>
              </a:rPr>
              <a:t>ΠΟΥ ΔΙΕΠΟΥΝ ΤΑ ΠΡΟΤΥΠΑ ΤΟΥΡΙΣΤΙΚΗΣ ΑΝΑΠΤΥΞΗΣ</a:t>
            </a:r>
            <a:endParaRPr lang="en-US" dirty="0">
              <a:solidFill>
                <a:srgbClr val="0070C0"/>
              </a:solidFill>
              <a:latin typeface="+mj-lt"/>
              <a:cs typeface="Arial" pitchFamily="34" charset="0"/>
            </a:endParaRPr>
          </a:p>
        </p:txBody>
      </p:sp>
    </p:spTree>
    <p:extLst>
      <p:ext uri="{BB962C8B-B14F-4D97-AF65-F5344CB8AC3E}">
        <p14:creationId xmlns:p14="http://schemas.microsoft.com/office/powerpoint/2010/main" val="395222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69336" y="18103"/>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txBody>
          <a:bodyPr/>
          <a:lstStyle/>
          <a:p>
            <a:endParaRPr lang="el-GR"/>
          </a:p>
        </p:txBody>
      </p:sp>
      <p:grpSp>
        <p:nvGrpSpPr>
          <p:cNvPr id="3" name="Group 3"/>
          <p:cNvGrpSpPr/>
          <p:nvPr/>
        </p:nvGrpSpPr>
        <p:grpSpPr>
          <a:xfrm>
            <a:off x="0" y="4138146"/>
            <a:ext cx="12192000" cy="2806637"/>
            <a:chOff x="0" y="0"/>
            <a:chExt cx="4816593" cy="1108795"/>
          </a:xfrm>
        </p:grpSpPr>
        <p:sp>
          <p:nvSpPr>
            <p:cNvPr id="4" name="Freeform 4"/>
            <p:cNvSpPr/>
            <p:nvPr/>
          </p:nvSpPr>
          <p:spPr>
            <a:xfrm>
              <a:off x="0" y="0"/>
              <a:ext cx="4816592" cy="1108795"/>
            </a:xfrm>
            <a:custGeom>
              <a:avLst/>
              <a:gdLst/>
              <a:ahLst/>
              <a:cxnLst/>
              <a:rect l="l" t="t" r="r" b="b"/>
              <a:pathLst>
                <a:path w="4816592" h="1108795">
                  <a:moveTo>
                    <a:pt x="21590" y="0"/>
                  </a:moveTo>
                  <a:lnTo>
                    <a:pt x="4795002" y="0"/>
                  </a:lnTo>
                  <a:cubicBezTo>
                    <a:pt x="4800728" y="0"/>
                    <a:pt x="4806220" y="2275"/>
                    <a:pt x="4810269" y="6324"/>
                  </a:cubicBezTo>
                  <a:cubicBezTo>
                    <a:pt x="4814318" y="10372"/>
                    <a:pt x="4816592" y="15864"/>
                    <a:pt x="4816592" y="21590"/>
                  </a:cubicBezTo>
                  <a:lnTo>
                    <a:pt x="4816592" y="1087205"/>
                  </a:lnTo>
                  <a:cubicBezTo>
                    <a:pt x="4816592" y="1099129"/>
                    <a:pt x="4806926" y="1108795"/>
                    <a:pt x="4795002" y="1108795"/>
                  </a:cubicBezTo>
                  <a:lnTo>
                    <a:pt x="21590" y="1108795"/>
                  </a:lnTo>
                  <a:cubicBezTo>
                    <a:pt x="15864" y="1108795"/>
                    <a:pt x="10372" y="1106520"/>
                    <a:pt x="6324" y="1102471"/>
                  </a:cubicBezTo>
                  <a:cubicBezTo>
                    <a:pt x="2275" y="1098422"/>
                    <a:pt x="0" y="1092931"/>
                    <a:pt x="0" y="1087205"/>
                  </a:cubicBezTo>
                  <a:lnTo>
                    <a:pt x="0" y="21590"/>
                  </a:lnTo>
                  <a:cubicBezTo>
                    <a:pt x="0" y="9666"/>
                    <a:pt x="9666" y="0"/>
                    <a:pt x="21590" y="0"/>
                  </a:cubicBezTo>
                  <a:close/>
                </a:path>
              </a:pathLst>
            </a:custGeom>
            <a:gradFill rotWithShape="1">
              <a:gsLst>
                <a:gs pos="0">
                  <a:srgbClr val="000000">
                    <a:alpha val="100000"/>
                  </a:srgbClr>
                </a:gs>
                <a:gs pos="100000">
                  <a:srgbClr val="3533CD">
                    <a:alpha val="100000"/>
                  </a:srgbClr>
                </a:gs>
              </a:gsLst>
              <a:lin ang="0"/>
            </a:gradFill>
          </p:spPr>
          <p:txBody>
            <a:bodyPr/>
            <a:lstStyle/>
            <a:p>
              <a:endParaRPr lang="el-GR"/>
            </a:p>
          </p:txBody>
        </p:sp>
        <p:sp>
          <p:nvSpPr>
            <p:cNvPr id="5" name="TextBox 5"/>
            <p:cNvSpPr txBox="1"/>
            <p:nvPr/>
          </p:nvSpPr>
          <p:spPr>
            <a:xfrm>
              <a:off x="0" y="-47625"/>
              <a:ext cx="4816593" cy="1156420"/>
            </a:xfrm>
            <a:prstGeom prst="rect">
              <a:avLst/>
            </a:prstGeom>
          </p:spPr>
          <p:txBody>
            <a:bodyPr lIns="50800" tIns="50800" rIns="50800" bIns="50800" rtlCol="0" anchor="ctr"/>
            <a:lstStyle/>
            <a:p>
              <a:pPr algn="ctr">
                <a:lnSpc>
                  <a:spcPts val="1772"/>
                </a:lnSpc>
              </a:pPr>
              <a:endParaRPr/>
            </a:p>
          </p:txBody>
        </p:sp>
      </p:grpSp>
      <p:grpSp>
        <p:nvGrpSpPr>
          <p:cNvPr id="11" name="Group 11"/>
          <p:cNvGrpSpPr/>
          <p:nvPr/>
        </p:nvGrpSpPr>
        <p:grpSpPr>
          <a:xfrm>
            <a:off x="3186922" y="1782698"/>
            <a:ext cx="1854414" cy="3856187"/>
            <a:chOff x="-12991" y="-47625"/>
            <a:chExt cx="992177" cy="1033054"/>
          </a:xfrm>
        </p:grpSpPr>
        <p:sp>
          <p:nvSpPr>
            <p:cNvPr id="12" name="Freeform 12"/>
            <p:cNvSpPr/>
            <p:nvPr/>
          </p:nvSpPr>
          <p:spPr>
            <a:xfrm>
              <a:off x="-12991" y="-6504"/>
              <a:ext cx="963064" cy="964423"/>
            </a:xfrm>
            <a:custGeom>
              <a:avLst/>
              <a:gdLst/>
              <a:ahLst/>
              <a:cxnLst/>
              <a:rect l="l" t="t" r="r" b="b"/>
              <a:pathLst>
                <a:path w="979186" h="985429">
                  <a:moveTo>
                    <a:pt x="106201" y="0"/>
                  </a:moveTo>
                  <a:lnTo>
                    <a:pt x="872985" y="0"/>
                  </a:lnTo>
                  <a:cubicBezTo>
                    <a:pt x="931638" y="0"/>
                    <a:pt x="979186" y="47548"/>
                    <a:pt x="979186" y="106201"/>
                  </a:cubicBezTo>
                  <a:lnTo>
                    <a:pt x="979186" y="879228"/>
                  </a:lnTo>
                  <a:cubicBezTo>
                    <a:pt x="979186" y="937881"/>
                    <a:pt x="931638" y="985429"/>
                    <a:pt x="872985" y="985429"/>
                  </a:cubicBezTo>
                  <a:lnTo>
                    <a:pt x="106201" y="985429"/>
                  </a:lnTo>
                  <a:cubicBezTo>
                    <a:pt x="78035" y="985429"/>
                    <a:pt x="51022" y="974240"/>
                    <a:pt x="31105" y="954323"/>
                  </a:cubicBezTo>
                  <a:cubicBezTo>
                    <a:pt x="11189" y="934407"/>
                    <a:pt x="0" y="907394"/>
                    <a:pt x="0" y="879228"/>
                  </a:cubicBezTo>
                  <a:lnTo>
                    <a:pt x="0" y="106201"/>
                  </a:lnTo>
                  <a:cubicBezTo>
                    <a:pt x="0" y="47548"/>
                    <a:pt x="47548" y="0"/>
                    <a:pt x="106201" y="0"/>
                  </a:cubicBezTo>
                  <a:close/>
                </a:path>
              </a:pathLst>
            </a:custGeom>
            <a:solidFill>
              <a:srgbClr val="EAEAEA"/>
            </a:solidFill>
          </p:spPr>
          <p:txBody>
            <a:bodyPr/>
            <a:lstStyle/>
            <a:p>
              <a:endParaRPr lang="el-GR"/>
            </a:p>
          </p:txBody>
        </p:sp>
        <p:sp>
          <p:nvSpPr>
            <p:cNvPr id="13" name="TextBox 13"/>
            <p:cNvSpPr txBox="1"/>
            <p:nvPr/>
          </p:nvSpPr>
          <p:spPr>
            <a:xfrm>
              <a:off x="0" y="-47625"/>
              <a:ext cx="979186" cy="1033054"/>
            </a:xfrm>
            <a:prstGeom prst="rect">
              <a:avLst/>
            </a:prstGeom>
          </p:spPr>
          <p:txBody>
            <a:bodyPr lIns="50800" tIns="50800" rIns="50800" bIns="50800" rtlCol="0" anchor="ctr"/>
            <a:lstStyle/>
            <a:p>
              <a:pPr algn="ctr">
                <a:lnSpc>
                  <a:spcPts val="1772"/>
                </a:lnSpc>
              </a:pPr>
              <a:endParaRPr/>
            </a:p>
          </p:txBody>
        </p:sp>
      </p:grpSp>
      <p:grpSp>
        <p:nvGrpSpPr>
          <p:cNvPr id="10" name="Ομάδα 9"/>
          <p:cNvGrpSpPr/>
          <p:nvPr/>
        </p:nvGrpSpPr>
        <p:grpSpPr>
          <a:xfrm>
            <a:off x="1400420" y="1755404"/>
            <a:ext cx="1620000" cy="3773985"/>
            <a:chOff x="931084" y="1755404"/>
            <a:chExt cx="1620000" cy="3773985"/>
          </a:xfrm>
        </p:grpSpPr>
        <p:grpSp>
          <p:nvGrpSpPr>
            <p:cNvPr id="6" name="Group 6"/>
            <p:cNvGrpSpPr/>
            <p:nvPr/>
          </p:nvGrpSpPr>
          <p:grpSpPr>
            <a:xfrm>
              <a:off x="931084" y="1755404"/>
              <a:ext cx="1620000" cy="3773985"/>
              <a:chOff x="0" y="-47625"/>
              <a:chExt cx="979186" cy="1033054"/>
            </a:xfrm>
          </p:grpSpPr>
          <p:sp>
            <p:nvSpPr>
              <p:cNvPr id="7" name="Freeform 7"/>
              <p:cNvSpPr/>
              <p:nvPr/>
            </p:nvSpPr>
            <p:spPr>
              <a:xfrm>
                <a:off x="0" y="1863"/>
                <a:ext cx="979186" cy="983566"/>
              </a:xfrm>
              <a:custGeom>
                <a:avLst/>
                <a:gdLst/>
                <a:ahLst/>
                <a:cxnLst/>
                <a:rect l="l" t="t" r="r" b="b"/>
                <a:pathLst>
                  <a:path w="979186" h="985429">
                    <a:moveTo>
                      <a:pt x="106201" y="0"/>
                    </a:moveTo>
                    <a:lnTo>
                      <a:pt x="872985" y="0"/>
                    </a:lnTo>
                    <a:cubicBezTo>
                      <a:pt x="931638" y="0"/>
                      <a:pt x="979186" y="47548"/>
                      <a:pt x="979186" y="106201"/>
                    </a:cubicBezTo>
                    <a:lnTo>
                      <a:pt x="979186" y="879228"/>
                    </a:lnTo>
                    <a:cubicBezTo>
                      <a:pt x="979186" y="937881"/>
                      <a:pt x="931638" y="985429"/>
                      <a:pt x="872985" y="985429"/>
                    </a:cubicBezTo>
                    <a:lnTo>
                      <a:pt x="106201" y="985429"/>
                    </a:lnTo>
                    <a:cubicBezTo>
                      <a:pt x="78035" y="985429"/>
                      <a:pt x="51022" y="974240"/>
                      <a:pt x="31105" y="954323"/>
                    </a:cubicBezTo>
                    <a:cubicBezTo>
                      <a:pt x="11189" y="934407"/>
                      <a:pt x="0" y="907394"/>
                      <a:pt x="0" y="879228"/>
                    </a:cubicBezTo>
                    <a:lnTo>
                      <a:pt x="0" y="106201"/>
                    </a:lnTo>
                    <a:cubicBezTo>
                      <a:pt x="0" y="47548"/>
                      <a:pt x="47548" y="0"/>
                      <a:pt x="106201" y="0"/>
                    </a:cubicBezTo>
                    <a:close/>
                  </a:path>
                </a:pathLst>
              </a:custGeom>
              <a:solidFill>
                <a:schemeClr val="bg2">
                  <a:lumMod val="90000"/>
                </a:schemeClr>
              </a:solidFill>
            </p:spPr>
            <p:txBody>
              <a:bodyPr/>
              <a:lstStyle/>
              <a:p>
                <a:endParaRPr lang="el-GR"/>
              </a:p>
            </p:txBody>
          </p:sp>
          <p:sp>
            <p:nvSpPr>
              <p:cNvPr id="8" name="TextBox 8"/>
              <p:cNvSpPr txBox="1"/>
              <p:nvPr/>
            </p:nvSpPr>
            <p:spPr>
              <a:xfrm>
                <a:off x="0" y="-47625"/>
                <a:ext cx="979186" cy="1033054"/>
              </a:xfrm>
              <a:prstGeom prst="rect">
                <a:avLst/>
              </a:prstGeom>
            </p:spPr>
            <p:txBody>
              <a:bodyPr lIns="50800" tIns="50800" rIns="50800" bIns="50800" rtlCol="0" anchor="ctr"/>
              <a:lstStyle/>
              <a:p>
                <a:pPr algn="ctr">
                  <a:lnSpc>
                    <a:spcPts val="1772"/>
                  </a:lnSpc>
                </a:pPr>
                <a:endParaRPr/>
              </a:p>
            </p:txBody>
          </p:sp>
        </p:grpSp>
        <p:sp>
          <p:nvSpPr>
            <p:cNvPr id="18" name="TextBox 18"/>
            <p:cNvSpPr txBox="1"/>
            <p:nvPr/>
          </p:nvSpPr>
          <p:spPr>
            <a:xfrm>
              <a:off x="931084" y="2688000"/>
              <a:ext cx="1605340" cy="1181862"/>
            </a:xfrm>
            <a:prstGeom prst="rect">
              <a:avLst/>
            </a:prstGeom>
          </p:spPr>
          <p:txBody>
            <a:bodyPr wrap="square" lIns="0" tIns="0" rIns="0" bIns="0" rtlCol="0" anchor="t">
              <a:spAutoFit/>
            </a:bodyPr>
            <a:lstStyle/>
            <a:p>
              <a:pPr algn="ctr">
                <a:lnSpc>
                  <a:spcPct val="120000"/>
                </a:lnSpc>
              </a:pPr>
              <a:r>
                <a:rPr lang="en-US" sz="1600" b="1" dirty="0">
                  <a:solidFill>
                    <a:srgbClr val="000000"/>
                  </a:solidFill>
                  <a:latin typeface="Arial" pitchFamily="34" charset="0"/>
                  <a:cs typeface="Arial" pitchFamily="34" charset="0"/>
                </a:rPr>
                <a:t>MST</a:t>
              </a:r>
            </a:p>
            <a:p>
              <a:pPr algn="ctr">
                <a:lnSpc>
                  <a:spcPct val="120000"/>
                </a:lnSpc>
              </a:pPr>
              <a:r>
                <a:rPr lang="el-GR" sz="1600" b="1" dirty="0">
                  <a:solidFill>
                    <a:srgbClr val="000000"/>
                  </a:solidFill>
                  <a:latin typeface="Arial" pitchFamily="34" charset="0"/>
                  <a:cs typeface="Arial" pitchFamily="34" charset="0"/>
                </a:rPr>
                <a:t>Πρακτικές</a:t>
              </a:r>
            </a:p>
            <a:p>
              <a:pPr algn="ctr">
                <a:lnSpc>
                  <a:spcPct val="120000"/>
                </a:lnSpc>
              </a:pPr>
              <a:r>
                <a:rPr lang="el-GR" sz="1600" b="1" dirty="0">
                  <a:solidFill>
                    <a:srgbClr val="000000"/>
                  </a:solidFill>
                  <a:latin typeface="Arial" pitchFamily="34" charset="0"/>
                  <a:cs typeface="Arial" pitchFamily="34" charset="0"/>
                </a:rPr>
                <a:t>Βιώσιμου</a:t>
              </a:r>
            </a:p>
            <a:p>
              <a:pPr algn="ctr">
                <a:lnSpc>
                  <a:spcPct val="120000"/>
                </a:lnSpc>
              </a:pPr>
              <a:r>
                <a:rPr lang="el-GR" sz="1600" b="1" dirty="0">
                  <a:solidFill>
                    <a:srgbClr val="000000"/>
                  </a:solidFill>
                  <a:latin typeface="Arial" pitchFamily="34" charset="0"/>
                  <a:cs typeface="Arial" pitchFamily="34" charset="0"/>
                </a:rPr>
                <a:t>Τουρισμού</a:t>
              </a:r>
            </a:p>
          </p:txBody>
        </p:sp>
      </p:grpSp>
      <p:sp>
        <p:nvSpPr>
          <p:cNvPr id="19" name="TextBox 19"/>
          <p:cNvSpPr txBox="1"/>
          <p:nvPr/>
        </p:nvSpPr>
        <p:spPr>
          <a:xfrm>
            <a:off x="3462101" y="2148309"/>
            <a:ext cx="1328336" cy="2880789"/>
          </a:xfrm>
          <a:prstGeom prst="rect">
            <a:avLst/>
          </a:prstGeom>
        </p:spPr>
        <p:txBody>
          <a:bodyPr wrap="square" lIns="0" tIns="0" rIns="0" bIns="0" rtlCol="0" anchor="t">
            <a:spAutoFit/>
          </a:bodyPr>
          <a:lstStyle/>
          <a:p>
            <a:pPr algn="ctr">
              <a:lnSpc>
                <a:spcPct val="120000"/>
              </a:lnSpc>
              <a:spcBef>
                <a:spcPct val="0"/>
              </a:spcBef>
            </a:pPr>
            <a:r>
              <a:rPr lang="el-GR" sz="1200" dirty="0">
                <a:solidFill>
                  <a:srgbClr val="000000"/>
                </a:solidFill>
                <a:latin typeface="+mj-lt"/>
                <a:cs typeface="Arial" pitchFamily="34" charset="0"/>
              </a:rPr>
              <a:t>ΟΙΚΟΝΟΜΙΑ</a:t>
            </a:r>
          </a:p>
          <a:p>
            <a:pPr algn="ctr">
              <a:lnSpc>
                <a:spcPct val="120000"/>
              </a:lnSpc>
              <a:spcBef>
                <a:spcPct val="0"/>
              </a:spcBef>
            </a:pPr>
            <a:endParaRPr lang="el-GR" sz="1200" dirty="0">
              <a:solidFill>
                <a:srgbClr val="000000"/>
              </a:solidFill>
              <a:latin typeface="+mj-lt"/>
              <a:cs typeface="Arial" pitchFamily="34" charset="0"/>
            </a:endParaRPr>
          </a:p>
          <a:p>
            <a:pPr algn="ctr">
              <a:lnSpc>
                <a:spcPct val="120000"/>
              </a:lnSpc>
              <a:spcBef>
                <a:spcPct val="0"/>
              </a:spcBef>
            </a:pPr>
            <a:r>
              <a:rPr lang="el-GR" sz="1200" dirty="0">
                <a:solidFill>
                  <a:srgbClr val="000000"/>
                </a:solidFill>
                <a:latin typeface="Arial" pitchFamily="34" charset="0"/>
                <a:cs typeface="Arial" pitchFamily="34" charset="0"/>
              </a:rPr>
              <a:t>Προστιθέμενη αξία τουριστικής βιομηχανίας</a:t>
            </a:r>
          </a:p>
          <a:p>
            <a:pPr algn="ctr">
              <a:lnSpc>
                <a:spcPct val="120000"/>
              </a:lnSpc>
              <a:spcBef>
                <a:spcPct val="0"/>
              </a:spcBef>
            </a:pPr>
            <a:r>
              <a:rPr lang="el-GR" sz="1200" dirty="0">
                <a:solidFill>
                  <a:srgbClr val="000000"/>
                </a:solidFill>
                <a:latin typeface="Arial" pitchFamily="34" charset="0"/>
                <a:cs typeface="Arial" pitchFamily="34" charset="0"/>
              </a:rPr>
              <a:t>Εγκαταστάσεις τουρισμού</a:t>
            </a:r>
          </a:p>
          <a:p>
            <a:pPr algn="ctr">
              <a:lnSpc>
                <a:spcPct val="120000"/>
              </a:lnSpc>
              <a:spcBef>
                <a:spcPct val="0"/>
              </a:spcBef>
            </a:pPr>
            <a:r>
              <a:rPr lang="el-GR" sz="1200" dirty="0">
                <a:solidFill>
                  <a:srgbClr val="000000"/>
                </a:solidFill>
                <a:latin typeface="Arial" pitchFamily="34" charset="0"/>
                <a:cs typeface="Arial" pitchFamily="34" charset="0"/>
              </a:rPr>
              <a:t>Τουριστική απασχόληση</a:t>
            </a:r>
          </a:p>
          <a:p>
            <a:pPr algn="ctr">
              <a:lnSpc>
                <a:spcPct val="120000"/>
              </a:lnSpc>
              <a:spcBef>
                <a:spcPct val="0"/>
              </a:spcBef>
            </a:pPr>
            <a:r>
              <a:rPr lang="el-GR" sz="1200" dirty="0">
                <a:solidFill>
                  <a:srgbClr val="000000"/>
                </a:solidFill>
                <a:latin typeface="Arial" pitchFamily="34" charset="0"/>
                <a:cs typeface="Arial" pitchFamily="34" charset="0"/>
              </a:rPr>
              <a:t>Αριθμός επισκεπτών</a:t>
            </a:r>
          </a:p>
          <a:p>
            <a:pPr algn="ctr">
              <a:lnSpc>
                <a:spcPct val="120000"/>
              </a:lnSpc>
              <a:spcBef>
                <a:spcPct val="0"/>
              </a:spcBef>
            </a:pPr>
            <a:r>
              <a:rPr lang="el-GR" sz="1200" dirty="0">
                <a:solidFill>
                  <a:srgbClr val="000000"/>
                </a:solidFill>
                <a:latin typeface="Arial" pitchFamily="34" charset="0"/>
                <a:cs typeface="Arial" pitchFamily="34" charset="0"/>
              </a:rPr>
              <a:t>Επενδύσεις και υποδομές</a:t>
            </a:r>
            <a:endParaRPr lang="en-US" sz="1200" dirty="0">
              <a:solidFill>
                <a:srgbClr val="000000"/>
              </a:solidFill>
              <a:latin typeface="Arial" pitchFamily="34" charset="0"/>
              <a:cs typeface="Arial" pitchFamily="34" charset="0"/>
            </a:endParaRPr>
          </a:p>
        </p:txBody>
      </p:sp>
      <p:sp>
        <p:nvSpPr>
          <p:cNvPr id="24" name="TextBox 18"/>
          <p:cNvSpPr txBox="1"/>
          <p:nvPr/>
        </p:nvSpPr>
        <p:spPr>
          <a:xfrm>
            <a:off x="2632608" y="926764"/>
            <a:ext cx="6928774" cy="357470"/>
          </a:xfrm>
          <a:prstGeom prst="rect">
            <a:avLst/>
          </a:prstGeom>
        </p:spPr>
        <p:txBody>
          <a:bodyPr wrap="square" lIns="0" tIns="0" rIns="0" bIns="0" rtlCol="0" anchor="t">
            <a:spAutoFit/>
          </a:bodyPr>
          <a:lstStyle/>
          <a:p>
            <a:pPr algn="ctr">
              <a:lnSpc>
                <a:spcPts val="2960"/>
              </a:lnSpc>
              <a:spcBef>
                <a:spcPct val="0"/>
              </a:spcBef>
            </a:pPr>
            <a:r>
              <a:rPr lang="el-GR" sz="2100" b="1" dirty="0">
                <a:solidFill>
                  <a:srgbClr val="000000"/>
                </a:solidFill>
                <a:latin typeface="Calibri" panose="020F0502020204030204" pitchFamily="34" charset="0"/>
              </a:rPr>
              <a:t>ΣΥΝΔΕΣΗ ΔΕΔΟΜΕΝΩΝ ΚΑΙ ΑΠΟΦΑΣΕΩΝ</a:t>
            </a:r>
            <a:endParaRPr lang="en-US" sz="2100" b="1" dirty="0">
              <a:solidFill>
                <a:srgbClr val="000000"/>
              </a:solidFill>
            </a:endParaRPr>
          </a:p>
        </p:txBody>
      </p:sp>
      <p:sp>
        <p:nvSpPr>
          <p:cNvPr id="25" name="TextBox 19"/>
          <p:cNvSpPr txBox="1"/>
          <p:nvPr/>
        </p:nvSpPr>
        <p:spPr>
          <a:xfrm>
            <a:off x="2700189" y="352918"/>
            <a:ext cx="6755997" cy="652743"/>
          </a:xfrm>
          <a:prstGeom prst="rect">
            <a:avLst/>
          </a:prstGeom>
        </p:spPr>
        <p:txBody>
          <a:bodyPr wrap="square" lIns="0" tIns="0" rIns="0" bIns="0" rtlCol="0" anchor="t">
            <a:spAutoFit/>
          </a:bodyPr>
          <a:lstStyle>
            <a:defPPr>
              <a:defRPr lang="en-US"/>
            </a:defPPr>
            <a:lvl1pPr>
              <a:lnSpc>
                <a:spcPts val="5721"/>
              </a:lnSpc>
              <a:spcBef>
                <a:spcPct val="0"/>
              </a:spcBef>
              <a:defRPr sz="5400" b="1">
                <a:solidFill>
                  <a:srgbClr val="004AAD"/>
                </a:solidFill>
                <a:latin typeface="Segoe UI Black" pitchFamily="34" charset="0"/>
                <a:ea typeface="Segoe UI Black" pitchFamily="34" charset="0"/>
              </a:defRPr>
            </a:lvl1pPr>
          </a:lstStyle>
          <a:p>
            <a:pPr algn="ctr"/>
            <a:r>
              <a:rPr lang="el-GR" sz="3600" dirty="0"/>
              <a:t>ΜΕΤΡΗΣΗ ΒΙΩΣΙΜΟΤΗΤΑΣ</a:t>
            </a:r>
            <a:endParaRPr lang="en-US" sz="3600" dirty="0"/>
          </a:p>
        </p:txBody>
      </p:sp>
      <p:sp>
        <p:nvSpPr>
          <p:cNvPr id="26" name="Freeform 13"/>
          <p:cNvSpPr/>
          <p:nvPr/>
        </p:nvSpPr>
        <p:spPr>
          <a:xfrm>
            <a:off x="10972800" y="5897248"/>
            <a:ext cx="728944" cy="731677"/>
          </a:xfrm>
          <a:custGeom>
            <a:avLst/>
            <a:gdLst/>
            <a:ahLst/>
            <a:cxnLst/>
            <a:rect l="l" t="t" r="r" b="b"/>
            <a:pathLst>
              <a:path w="1093416" h="1097516">
                <a:moveTo>
                  <a:pt x="0" y="0"/>
                </a:moveTo>
                <a:lnTo>
                  <a:pt x="1093416" y="0"/>
                </a:lnTo>
                <a:lnTo>
                  <a:pt x="1093416" y="1097516"/>
                </a:lnTo>
                <a:lnTo>
                  <a:pt x="0" y="1097516"/>
                </a:lnTo>
                <a:lnTo>
                  <a:pt x="0" y="0"/>
                </a:lnTo>
                <a:close/>
              </a:path>
            </a:pathLst>
          </a:custGeom>
          <a:blipFill>
            <a:blip r:embed="rId3"/>
            <a:stretch>
              <a:fillRect/>
            </a:stretch>
          </a:blipFill>
        </p:spPr>
        <p:txBody>
          <a:bodyPr/>
          <a:lstStyle/>
          <a:p>
            <a:endParaRPr lang="el-GR"/>
          </a:p>
        </p:txBody>
      </p:sp>
      <p:pic>
        <p:nvPicPr>
          <p:cNvPr id="27" name="Εικόνα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400" y="6014832"/>
            <a:ext cx="2489200" cy="510297"/>
          </a:xfrm>
          <a:prstGeom prst="rect">
            <a:avLst/>
          </a:prstGeom>
        </p:spPr>
      </p:pic>
      <p:grpSp>
        <p:nvGrpSpPr>
          <p:cNvPr id="9" name="Ομάδα 8"/>
          <p:cNvGrpSpPr/>
          <p:nvPr/>
        </p:nvGrpSpPr>
        <p:grpSpPr>
          <a:xfrm>
            <a:off x="5160022" y="1748982"/>
            <a:ext cx="1854414" cy="3856187"/>
            <a:chOff x="2869986" y="1935098"/>
            <a:chExt cx="1854414" cy="3856187"/>
          </a:xfrm>
        </p:grpSpPr>
        <p:grpSp>
          <p:nvGrpSpPr>
            <p:cNvPr id="22" name="Group 11"/>
            <p:cNvGrpSpPr/>
            <p:nvPr/>
          </p:nvGrpSpPr>
          <p:grpSpPr>
            <a:xfrm>
              <a:off x="2869986" y="1935098"/>
              <a:ext cx="1854414" cy="3856187"/>
              <a:chOff x="-12991" y="-47625"/>
              <a:chExt cx="992177" cy="1033054"/>
            </a:xfrm>
          </p:grpSpPr>
          <p:sp>
            <p:nvSpPr>
              <p:cNvPr id="23" name="Freeform 12"/>
              <p:cNvSpPr/>
              <p:nvPr/>
            </p:nvSpPr>
            <p:spPr>
              <a:xfrm>
                <a:off x="-12991" y="-6504"/>
                <a:ext cx="963064" cy="964423"/>
              </a:xfrm>
              <a:custGeom>
                <a:avLst/>
                <a:gdLst/>
                <a:ahLst/>
                <a:cxnLst/>
                <a:rect l="l" t="t" r="r" b="b"/>
                <a:pathLst>
                  <a:path w="979186" h="985429">
                    <a:moveTo>
                      <a:pt x="106201" y="0"/>
                    </a:moveTo>
                    <a:lnTo>
                      <a:pt x="872985" y="0"/>
                    </a:lnTo>
                    <a:cubicBezTo>
                      <a:pt x="931638" y="0"/>
                      <a:pt x="979186" y="47548"/>
                      <a:pt x="979186" y="106201"/>
                    </a:cubicBezTo>
                    <a:lnTo>
                      <a:pt x="979186" y="879228"/>
                    </a:lnTo>
                    <a:cubicBezTo>
                      <a:pt x="979186" y="937881"/>
                      <a:pt x="931638" y="985429"/>
                      <a:pt x="872985" y="985429"/>
                    </a:cubicBezTo>
                    <a:lnTo>
                      <a:pt x="106201" y="985429"/>
                    </a:lnTo>
                    <a:cubicBezTo>
                      <a:pt x="78035" y="985429"/>
                      <a:pt x="51022" y="974240"/>
                      <a:pt x="31105" y="954323"/>
                    </a:cubicBezTo>
                    <a:cubicBezTo>
                      <a:pt x="11189" y="934407"/>
                      <a:pt x="0" y="907394"/>
                      <a:pt x="0" y="879228"/>
                    </a:cubicBezTo>
                    <a:lnTo>
                      <a:pt x="0" y="106201"/>
                    </a:lnTo>
                    <a:cubicBezTo>
                      <a:pt x="0" y="47548"/>
                      <a:pt x="47548" y="0"/>
                      <a:pt x="106201" y="0"/>
                    </a:cubicBezTo>
                    <a:close/>
                  </a:path>
                </a:pathLst>
              </a:custGeom>
              <a:solidFill>
                <a:srgbClr val="EAEAEA"/>
              </a:solidFill>
            </p:spPr>
            <p:txBody>
              <a:bodyPr/>
              <a:lstStyle/>
              <a:p>
                <a:endParaRPr lang="el-GR"/>
              </a:p>
            </p:txBody>
          </p:sp>
          <p:sp>
            <p:nvSpPr>
              <p:cNvPr id="28" name="TextBox 13"/>
              <p:cNvSpPr txBox="1"/>
              <p:nvPr/>
            </p:nvSpPr>
            <p:spPr>
              <a:xfrm>
                <a:off x="0" y="-47625"/>
                <a:ext cx="979186" cy="1033054"/>
              </a:xfrm>
              <a:prstGeom prst="rect">
                <a:avLst/>
              </a:prstGeom>
            </p:spPr>
            <p:txBody>
              <a:bodyPr lIns="50800" tIns="50800" rIns="50800" bIns="50800" rtlCol="0" anchor="ctr"/>
              <a:lstStyle/>
              <a:p>
                <a:pPr algn="ctr">
                  <a:lnSpc>
                    <a:spcPts val="1772"/>
                  </a:lnSpc>
                </a:pPr>
                <a:endParaRPr/>
              </a:p>
            </p:txBody>
          </p:sp>
        </p:grpSp>
        <p:sp>
          <p:nvSpPr>
            <p:cNvPr id="29" name="TextBox 19"/>
            <p:cNvSpPr txBox="1"/>
            <p:nvPr/>
          </p:nvSpPr>
          <p:spPr>
            <a:xfrm>
              <a:off x="3096613" y="2334425"/>
              <a:ext cx="1328336" cy="2437590"/>
            </a:xfrm>
            <a:prstGeom prst="rect">
              <a:avLst/>
            </a:prstGeom>
          </p:spPr>
          <p:txBody>
            <a:bodyPr wrap="square" lIns="0" tIns="0" rIns="0" bIns="0" rtlCol="0" anchor="t">
              <a:spAutoFit/>
            </a:bodyPr>
            <a:lstStyle/>
            <a:p>
              <a:pPr algn="ctr">
                <a:lnSpc>
                  <a:spcPct val="120000"/>
                </a:lnSpc>
                <a:spcBef>
                  <a:spcPct val="0"/>
                </a:spcBef>
              </a:pPr>
              <a:r>
                <a:rPr lang="el-GR" sz="1200" dirty="0">
                  <a:solidFill>
                    <a:srgbClr val="000000"/>
                  </a:solidFill>
                  <a:latin typeface="+mj-lt"/>
                  <a:cs typeface="Arial" pitchFamily="34" charset="0"/>
                </a:rPr>
                <a:t>ΠΕΡΙΒΑΛΛΟΝ</a:t>
              </a:r>
            </a:p>
            <a:p>
              <a:pPr algn="ctr">
                <a:lnSpc>
                  <a:spcPct val="120000"/>
                </a:lnSpc>
                <a:spcBef>
                  <a:spcPct val="0"/>
                </a:spcBef>
              </a:pPr>
              <a:endParaRPr lang="el-GR" sz="1200" dirty="0">
                <a:solidFill>
                  <a:srgbClr val="000000"/>
                </a:solidFill>
                <a:latin typeface="+mj-lt"/>
                <a:cs typeface="Arial" pitchFamily="34" charset="0"/>
              </a:endParaRPr>
            </a:p>
            <a:p>
              <a:pPr algn="ctr">
                <a:lnSpc>
                  <a:spcPct val="120000"/>
                </a:lnSpc>
                <a:spcBef>
                  <a:spcPct val="0"/>
                </a:spcBef>
              </a:pPr>
              <a:r>
                <a:rPr lang="el-GR" sz="1200" dirty="0">
                  <a:solidFill>
                    <a:srgbClr val="000000"/>
                  </a:solidFill>
                  <a:latin typeface="Arial" pitchFamily="34" charset="0"/>
                  <a:cs typeface="Arial" pitchFamily="34" charset="0"/>
                </a:rPr>
                <a:t>Νερό</a:t>
              </a:r>
            </a:p>
            <a:p>
              <a:pPr algn="ctr">
                <a:lnSpc>
                  <a:spcPct val="120000"/>
                </a:lnSpc>
                <a:spcBef>
                  <a:spcPct val="0"/>
                </a:spcBef>
              </a:pPr>
              <a:r>
                <a:rPr lang="el-GR" sz="1200" dirty="0">
                  <a:solidFill>
                    <a:srgbClr val="000000"/>
                  </a:solidFill>
                  <a:latin typeface="Arial" pitchFamily="34" charset="0"/>
                  <a:cs typeface="Arial" pitchFamily="34" charset="0"/>
                </a:rPr>
                <a:t>Ενέργεια</a:t>
              </a:r>
            </a:p>
            <a:p>
              <a:pPr algn="ctr">
                <a:lnSpc>
                  <a:spcPct val="120000"/>
                </a:lnSpc>
                <a:spcBef>
                  <a:spcPct val="0"/>
                </a:spcBef>
              </a:pPr>
              <a:r>
                <a:rPr lang="el-GR" sz="1200" dirty="0">
                  <a:solidFill>
                    <a:srgbClr val="000000"/>
                  </a:solidFill>
                  <a:latin typeface="Arial" pitchFamily="34" charset="0"/>
                  <a:cs typeface="Arial" pitchFamily="34" charset="0"/>
                </a:rPr>
                <a:t>Απόβλητα</a:t>
              </a:r>
            </a:p>
            <a:p>
              <a:pPr algn="ctr">
                <a:lnSpc>
                  <a:spcPct val="120000"/>
                </a:lnSpc>
                <a:spcBef>
                  <a:spcPct val="0"/>
                </a:spcBef>
              </a:pPr>
              <a:r>
                <a:rPr lang="el-GR" sz="1200" dirty="0">
                  <a:solidFill>
                    <a:srgbClr val="000000"/>
                  </a:solidFill>
                  <a:latin typeface="Arial" pitchFamily="34" charset="0"/>
                  <a:cs typeface="Arial" pitchFamily="34" charset="0"/>
                </a:rPr>
                <a:t>Εκπομπές αερίων</a:t>
              </a:r>
            </a:p>
            <a:p>
              <a:pPr algn="ctr">
                <a:lnSpc>
                  <a:spcPct val="120000"/>
                </a:lnSpc>
                <a:spcBef>
                  <a:spcPct val="0"/>
                </a:spcBef>
              </a:pPr>
              <a:r>
                <a:rPr lang="el-GR" sz="1200" dirty="0">
                  <a:solidFill>
                    <a:srgbClr val="000000"/>
                  </a:solidFill>
                  <a:latin typeface="Arial" pitchFamily="34" charset="0"/>
                  <a:cs typeface="Arial" pitchFamily="34" charset="0"/>
                </a:rPr>
                <a:t>Έκταση γης</a:t>
              </a:r>
            </a:p>
            <a:p>
              <a:pPr algn="ctr">
                <a:lnSpc>
                  <a:spcPct val="120000"/>
                </a:lnSpc>
                <a:spcBef>
                  <a:spcPct val="0"/>
                </a:spcBef>
              </a:pPr>
              <a:r>
                <a:rPr lang="el-GR" sz="1200" dirty="0">
                  <a:solidFill>
                    <a:srgbClr val="000000"/>
                  </a:solidFill>
                  <a:latin typeface="Arial" pitchFamily="34" charset="0"/>
                  <a:cs typeface="Arial" pitchFamily="34" charset="0"/>
                </a:rPr>
                <a:t>Οικοσυστήματα</a:t>
              </a:r>
            </a:p>
            <a:p>
              <a:pPr algn="ctr">
                <a:lnSpc>
                  <a:spcPct val="120000"/>
                </a:lnSpc>
                <a:spcBef>
                  <a:spcPct val="0"/>
                </a:spcBef>
              </a:pPr>
              <a:r>
                <a:rPr lang="el-GR" sz="1200" dirty="0">
                  <a:solidFill>
                    <a:srgbClr val="000000"/>
                  </a:solidFill>
                  <a:latin typeface="Arial" pitchFamily="34" charset="0"/>
                  <a:cs typeface="Arial" pitchFamily="34" charset="0"/>
                </a:rPr>
                <a:t>Προστατευμένες περιοχές/πάρκα</a:t>
              </a:r>
            </a:p>
            <a:p>
              <a:pPr algn="ctr">
                <a:lnSpc>
                  <a:spcPct val="120000"/>
                </a:lnSpc>
                <a:spcBef>
                  <a:spcPct val="0"/>
                </a:spcBef>
              </a:pPr>
              <a:r>
                <a:rPr lang="el-GR" sz="1200" dirty="0">
                  <a:solidFill>
                    <a:srgbClr val="000000"/>
                  </a:solidFill>
                  <a:latin typeface="Arial" pitchFamily="34" charset="0"/>
                  <a:cs typeface="Arial" pitchFamily="34" charset="0"/>
                </a:rPr>
                <a:t>Φυσικοί πόροι</a:t>
              </a:r>
              <a:endParaRPr lang="en-US" sz="1200" dirty="0">
                <a:solidFill>
                  <a:srgbClr val="000000"/>
                </a:solidFill>
                <a:latin typeface="Arial" pitchFamily="34" charset="0"/>
                <a:cs typeface="Arial" pitchFamily="34" charset="0"/>
              </a:endParaRPr>
            </a:p>
          </p:txBody>
        </p:sp>
      </p:grpSp>
      <p:grpSp>
        <p:nvGrpSpPr>
          <p:cNvPr id="30" name="Ομάδα 29"/>
          <p:cNvGrpSpPr/>
          <p:nvPr/>
        </p:nvGrpSpPr>
        <p:grpSpPr>
          <a:xfrm>
            <a:off x="7141214" y="1723358"/>
            <a:ext cx="1854414" cy="3856187"/>
            <a:chOff x="2869986" y="1935098"/>
            <a:chExt cx="1854414" cy="3856187"/>
          </a:xfrm>
        </p:grpSpPr>
        <p:grpSp>
          <p:nvGrpSpPr>
            <p:cNvPr id="31" name="Group 11"/>
            <p:cNvGrpSpPr/>
            <p:nvPr/>
          </p:nvGrpSpPr>
          <p:grpSpPr>
            <a:xfrm>
              <a:off x="2869986" y="1935098"/>
              <a:ext cx="1854414" cy="3856187"/>
              <a:chOff x="-12991" y="-47625"/>
              <a:chExt cx="992177" cy="1033054"/>
            </a:xfrm>
          </p:grpSpPr>
          <p:sp>
            <p:nvSpPr>
              <p:cNvPr id="33" name="Freeform 12"/>
              <p:cNvSpPr/>
              <p:nvPr/>
            </p:nvSpPr>
            <p:spPr>
              <a:xfrm>
                <a:off x="-12991" y="-6504"/>
                <a:ext cx="963064" cy="964423"/>
              </a:xfrm>
              <a:custGeom>
                <a:avLst/>
                <a:gdLst/>
                <a:ahLst/>
                <a:cxnLst/>
                <a:rect l="l" t="t" r="r" b="b"/>
                <a:pathLst>
                  <a:path w="979186" h="985429">
                    <a:moveTo>
                      <a:pt x="106201" y="0"/>
                    </a:moveTo>
                    <a:lnTo>
                      <a:pt x="872985" y="0"/>
                    </a:lnTo>
                    <a:cubicBezTo>
                      <a:pt x="931638" y="0"/>
                      <a:pt x="979186" y="47548"/>
                      <a:pt x="979186" y="106201"/>
                    </a:cubicBezTo>
                    <a:lnTo>
                      <a:pt x="979186" y="879228"/>
                    </a:lnTo>
                    <a:cubicBezTo>
                      <a:pt x="979186" y="937881"/>
                      <a:pt x="931638" y="985429"/>
                      <a:pt x="872985" y="985429"/>
                    </a:cubicBezTo>
                    <a:lnTo>
                      <a:pt x="106201" y="985429"/>
                    </a:lnTo>
                    <a:cubicBezTo>
                      <a:pt x="78035" y="985429"/>
                      <a:pt x="51022" y="974240"/>
                      <a:pt x="31105" y="954323"/>
                    </a:cubicBezTo>
                    <a:cubicBezTo>
                      <a:pt x="11189" y="934407"/>
                      <a:pt x="0" y="907394"/>
                      <a:pt x="0" y="879228"/>
                    </a:cubicBezTo>
                    <a:lnTo>
                      <a:pt x="0" y="106201"/>
                    </a:lnTo>
                    <a:cubicBezTo>
                      <a:pt x="0" y="47548"/>
                      <a:pt x="47548" y="0"/>
                      <a:pt x="106201" y="0"/>
                    </a:cubicBezTo>
                    <a:close/>
                  </a:path>
                </a:pathLst>
              </a:custGeom>
              <a:solidFill>
                <a:srgbClr val="EAEAEA"/>
              </a:solidFill>
            </p:spPr>
            <p:txBody>
              <a:bodyPr/>
              <a:lstStyle/>
              <a:p>
                <a:endParaRPr lang="el-GR"/>
              </a:p>
            </p:txBody>
          </p:sp>
          <p:sp>
            <p:nvSpPr>
              <p:cNvPr id="34" name="TextBox 13"/>
              <p:cNvSpPr txBox="1"/>
              <p:nvPr/>
            </p:nvSpPr>
            <p:spPr>
              <a:xfrm>
                <a:off x="0" y="-47625"/>
                <a:ext cx="979186" cy="1033054"/>
              </a:xfrm>
              <a:prstGeom prst="rect">
                <a:avLst/>
              </a:prstGeom>
            </p:spPr>
            <p:txBody>
              <a:bodyPr lIns="50800" tIns="50800" rIns="50800" bIns="50800" rtlCol="0" anchor="ctr"/>
              <a:lstStyle/>
              <a:p>
                <a:pPr algn="ctr">
                  <a:lnSpc>
                    <a:spcPts val="1772"/>
                  </a:lnSpc>
                </a:pPr>
                <a:endParaRPr/>
              </a:p>
            </p:txBody>
          </p:sp>
        </p:grpSp>
        <p:sp>
          <p:nvSpPr>
            <p:cNvPr id="32" name="TextBox 19"/>
            <p:cNvSpPr txBox="1"/>
            <p:nvPr/>
          </p:nvSpPr>
          <p:spPr>
            <a:xfrm>
              <a:off x="3096613" y="2337414"/>
              <a:ext cx="1328336" cy="3083921"/>
            </a:xfrm>
            <a:prstGeom prst="rect">
              <a:avLst/>
            </a:prstGeom>
          </p:spPr>
          <p:txBody>
            <a:bodyPr wrap="square" lIns="0" tIns="0" rIns="0" bIns="0" rtlCol="0" anchor="t">
              <a:spAutoFit/>
            </a:bodyPr>
            <a:lstStyle/>
            <a:p>
              <a:pPr algn="ctr">
                <a:lnSpc>
                  <a:spcPct val="120000"/>
                </a:lnSpc>
                <a:spcBef>
                  <a:spcPct val="0"/>
                </a:spcBef>
              </a:pPr>
              <a:r>
                <a:rPr lang="el-GR" sz="1200" dirty="0">
                  <a:solidFill>
                    <a:srgbClr val="000000"/>
                  </a:solidFill>
                  <a:latin typeface="+mj-lt"/>
                  <a:cs typeface="Arial" pitchFamily="34" charset="0"/>
                </a:rPr>
                <a:t>ΚΟΙΝΩΝΙΑ</a:t>
              </a:r>
            </a:p>
            <a:p>
              <a:pPr algn="ctr">
                <a:lnSpc>
                  <a:spcPct val="120000"/>
                </a:lnSpc>
                <a:spcBef>
                  <a:spcPct val="0"/>
                </a:spcBef>
              </a:pPr>
              <a:endParaRPr lang="el-GR" sz="1200" dirty="0">
                <a:solidFill>
                  <a:srgbClr val="000000"/>
                </a:solidFill>
                <a:latin typeface="+mj-lt"/>
                <a:cs typeface="Arial" pitchFamily="34" charset="0"/>
              </a:endParaRPr>
            </a:p>
            <a:p>
              <a:pPr algn="ctr">
                <a:lnSpc>
                  <a:spcPct val="120000"/>
                </a:lnSpc>
                <a:spcBef>
                  <a:spcPct val="0"/>
                </a:spcBef>
              </a:pPr>
              <a:r>
                <a:rPr lang="el-GR" sz="1100" dirty="0">
                  <a:solidFill>
                    <a:srgbClr val="000000"/>
                  </a:solidFill>
                  <a:latin typeface="Arial" pitchFamily="34" charset="0"/>
                  <a:cs typeface="Arial" pitchFamily="34" charset="0"/>
                </a:rPr>
                <a:t>Κοινότητα</a:t>
              </a:r>
            </a:p>
            <a:p>
              <a:pPr algn="ctr">
                <a:lnSpc>
                  <a:spcPct val="120000"/>
                </a:lnSpc>
                <a:spcBef>
                  <a:spcPct val="0"/>
                </a:spcBef>
              </a:pPr>
              <a:r>
                <a:rPr lang="el-GR" sz="1100" dirty="0">
                  <a:solidFill>
                    <a:srgbClr val="000000"/>
                  </a:solidFill>
                  <a:latin typeface="Arial" pitchFamily="34" charset="0"/>
                  <a:cs typeface="Arial" pitchFamily="34" charset="0"/>
                </a:rPr>
                <a:t>Αποτελέσματα υγείας</a:t>
              </a:r>
            </a:p>
            <a:p>
              <a:pPr algn="ctr">
                <a:lnSpc>
                  <a:spcPct val="120000"/>
                </a:lnSpc>
                <a:spcBef>
                  <a:spcPct val="0"/>
                </a:spcBef>
              </a:pPr>
              <a:r>
                <a:rPr lang="el-GR" sz="1100" dirty="0">
                  <a:solidFill>
                    <a:srgbClr val="000000"/>
                  </a:solidFill>
                  <a:latin typeface="Arial" pitchFamily="34" charset="0"/>
                  <a:cs typeface="Arial" pitchFamily="34" charset="0"/>
                </a:rPr>
                <a:t>Εκπαίδευση</a:t>
              </a:r>
            </a:p>
            <a:p>
              <a:pPr algn="ctr">
                <a:lnSpc>
                  <a:spcPct val="120000"/>
                </a:lnSpc>
                <a:spcBef>
                  <a:spcPct val="0"/>
                </a:spcBef>
              </a:pPr>
              <a:r>
                <a:rPr lang="el-GR" sz="1100" dirty="0">
                  <a:solidFill>
                    <a:srgbClr val="000000"/>
                  </a:solidFill>
                  <a:latin typeface="Arial" pitchFamily="34" charset="0"/>
                  <a:cs typeface="Arial" pitchFamily="34" charset="0"/>
                </a:rPr>
                <a:t>Εισόδημα και πλούτος</a:t>
              </a:r>
            </a:p>
            <a:p>
              <a:pPr algn="ctr">
                <a:lnSpc>
                  <a:spcPct val="120000"/>
                </a:lnSpc>
                <a:spcBef>
                  <a:spcPct val="0"/>
                </a:spcBef>
              </a:pPr>
              <a:r>
                <a:rPr lang="el-GR" sz="1100" dirty="0">
                  <a:solidFill>
                    <a:srgbClr val="000000"/>
                  </a:solidFill>
                  <a:latin typeface="Arial" pitchFamily="34" charset="0"/>
                  <a:cs typeface="Arial" pitchFamily="34" charset="0"/>
                </a:rPr>
                <a:t>Αξιοπρεπής εργασία</a:t>
              </a:r>
            </a:p>
            <a:p>
              <a:pPr algn="ctr">
                <a:lnSpc>
                  <a:spcPct val="120000"/>
                </a:lnSpc>
                <a:spcBef>
                  <a:spcPct val="0"/>
                </a:spcBef>
              </a:pPr>
              <a:r>
                <a:rPr lang="el-GR" sz="1100" dirty="0">
                  <a:solidFill>
                    <a:srgbClr val="000000"/>
                  </a:solidFill>
                  <a:latin typeface="Arial" pitchFamily="34" charset="0"/>
                  <a:cs typeface="Arial" pitchFamily="34" charset="0"/>
                </a:rPr>
                <a:t>Διακυβέρνηση</a:t>
              </a:r>
            </a:p>
            <a:p>
              <a:pPr algn="ctr">
                <a:lnSpc>
                  <a:spcPct val="120000"/>
                </a:lnSpc>
                <a:spcBef>
                  <a:spcPct val="0"/>
                </a:spcBef>
              </a:pPr>
              <a:r>
                <a:rPr lang="el-GR" sz="1100" dirty="0">
                  <a:solidFill>
                    <a:srgbClr val="000000"/>
                  </a:solidFill>
                  <a:latin typeface="Arial" pitchFamily="34" charset="0"/>
                  <a:cs typeface="Arial" pitchFamily="34" charset="0"/>
                </a:rPr>
                <a:t>Ανθρώπινα δικαιώματα</a:t>
              </a:r>
            </a:p>
            <a:p>
              <a:pPr algn="ctr">
                <a:lnSpc>
                  <a:spcPct val="120000"/>
                </a:lnSpc>
                <a:spcBef>
                  <a:spcPct val="0"/>
                </a:spcBef>
              </a:pPr>
              <a:r>
                <a:rPr lang="el-GR" sz="1100" dirty="0">
                  <a:solidFill>
                    <a:srgbClr val="000000"/>
                  </a:solidFill>
                  <a:latin typeface="Arial" pitchFamily="34" charset="0"/>
                  <a:cs typeface="Arial" pitchFamily="34" charset="0"/>
                </a:rPr>
                <a:t>Προσβασιμότητα</a:t>
              </a:r>
            </a:p>
            <a:p>
              <a:pPr algn="ctr">
                <a:lnSpc>
                  <a:spcPct val="120000"/>
                </a:lnSpc>
                <a:spcBef>
                  <a:spcPct val="0"/>
                </a:spcBef>
              </a:pPr>
              <a:r>
                <a:rPr lang="el-GR" sz="1100" dirty="0">
                  <a:solidFill>
                    <a:srgbClr val="000000"/>
                  </a:solidFill>
                  <a:latin typeface="Arial" pitchFamily="34" charset="0"/>
                  <a:cs typeface="Arial" pitchFamily="34" charset="0"/>
                </a:rPr>
                <a:t>Πολιτισμός</a:t>
              </a:r>
            </a:p>
            <a:p>
              <a:pPr algn="ctr">
                <a:lnSpc>
                  <a:spcPct val="120000"/>
                </a:lnSpc>
                <a:spcBef>
                  <a:spcPct val="0"/>
                </a:spcBef>
              </a:pPr>
              <a:r>
                <a:rPr lang="el-GR" sz="1100" dirty="0">
                  <a:solidFill>
                    <a:srgbClr val="000000"/>
                  </a:solidFill>
                  <a:latin typeface="Arial" pitchFamily="34" charset="0"/>
                  <a:cs typeface="Arial" pitchFamily="34" charset="0"/>
                </a:rPr>
                <a:t>Κληρονομία</a:t>
              </a:r>
            </a:p>
            <a:p>
              <a:pPr algn="ctr">
                <a:lnSpc>
                  <a:spcPct val="120000"/>
                </a:lnSpc>
                <a:spcBef>
                  <a:spcPct val="0"/>
                </a:spcBef>
              </a:pPr>
              <a:r>
                <a:rPr lang="el-GR" sz="1100" dirty="0">
                  <a:solidFill>
                    <a:srgbClr val="000000"/>
                  </a:solidFill>
                  <a:latin typeface="Arial" pitchFamily="34" charset="0"/>
                  <a:cs typeface="Arial" pitchFamily="34" charset="0"/>
                </a:rPr>
                <a:t>Ασφάλεια</a:t>
              </a:r>
              <a:endParaRPr lang="en-US" sz="1100" dirty="0">
                <a:solidFill>
                  <a:srgbClr val="000000"/>
                </a:solidFill>
                <a:latin typeface="Arial" pitchFamily="34" charset="0"/>
                <a:cs typeface="Arial" pitchFamily="34" charset="0"/>
              </a:endParaRPr>
            </a:p>
          </p:txBody>
        </p:sp>
      </p:grpSp>
      <p:grpSp>
        <p:nvGrpSpPr>
          <p:cNvPr id="35" name="Ομάδα 34"/>
          <p:cNvGrpSpPr/>
          <p:nvPr/>
        </p:nvGrpSpPr>
        <p:grpSpPr>
          <a:xfrm>
            <a:off x="9159334" y="1875697"/>
            <a:ext cx="1620000" cy="3600000"/>
            <a:chOff x="931084" y="1929389"/>
            <a:chExt cx="1620000" cy="3600000"/>
          </a:xfrm>
        </p:grpSpPr>
        <p:grpSp>
          <p:nvGrpSpPr>
            <p:cNvPr id="36" name="Group 6"/>
            <p:cNvGrpSpPr/>
            <p:nvPr/>
          </p:nvGrpSpPr>
          <p:grpSpPr>
            <a:xfrm>
              <a:off x="931084" y="1929389"/>
              <a:ext cx="1620000" cy="3600000"/>
              <a:chOff x="0" y="0"/>
              <a:chExt cx="979186" cy="985429"/>
            </a:xfrm>
          </p:grpSpPr>
          <p:sp>
            <p:nvSpPr>
              <p:cNvPr id="38" name="Freeform 7"/>
              <p:cNvSpPr/>
              <p:nvPr/>
            </p:nvSpPr>
            <p:spPr>
              <a:xfrm>
                <a:off x="0" y="0"/>
                <a:ext cx="979186" cy="985429"/>
              </a:xfrm>
              <a:custGeom>
                <a:avLst/>
                <a:gdLst/>
                <a:ahLst/>
                <a:cxnLst/>
                <a:rect l="l" t="t" r="r" b="b"/>
                <a:pathLst>
                  <a:path w="979186" h="985429">
                    <a:moveTo>
                      <a:pt x="106201" y="0"/>
                    </a:moveTo>
                    <a:lnTo>
                      <a:pt x="872985" y="0"/>
                    </a:lnTo>
                    <a:cubicBezTo>
                      <a:pt x="931638" y="0"/>
                      <a:pt x="979186" y="47548"/>
                      <a:pt x="979186" y="106201"/>
                    </a:cubicBezTo>
                    <a:lnTo>
                      <a:pt x="979186" y="879228"/>
                    </a:lnTo>
                    <a:cubicBezTo>
                      <a:pt x="979186" y="937881"/>
                      <a:pt x="931638" y="985429"/>
                      <a:pt x="872985" y="985429"/>
                    </a:cubicBezTo>
                    <a:lnTo>
                      <a:pt x="106201" y="985429"/>
                    </a:lnTo>
                    <a:cubicBezTo>
                      <a:pt x="78035" y="985429"/>
                      <a:pt x="51022" y="974240"/>
                      <a:pt x="31105" y="954323"/>
                    </a:cubicBezTo>
                    <a:cubicBezTo>
                      <a:pt x="11189" y="934407"/>
                      <a:pt x="0" y="907394"/>
                      <a:pt x="0" y="879228"/>
                    </a:cubicBezTo>
                    <a:lnTo>
                      <a:pt x="0" y="106201"/>
                    </a:lnTo>
                    <a:cubicBezTo>
                      <a:pt x="0" y="47548"/>
                      <a:pt x="47548" y="0"/>
                      <a:pt x="106201" y="0"/>
                    </a:cubicBezTo>
                    <a:close/>
                  </a:path>
                </a:pathLst>
              </a:custGeom>
              <a:solidFill>
                <a:schemeClr val="accent6">
                  <a:lumMod val="60000"/>
                  <a:lumOff val="40000"/>
                </a:schemeClr>
              </a:solidFill>
            </p:spPr>
            <p:txBody>
              <a:bodyPr/>
              <a:lstStyle/>
              <a:p>
                <a:endParaRPr lang="el-GR"/>
              </a:p>
            </p:txBody>
          </p:sp>
          <p:sp>
            <p:nvSpPr>
              <p:cNvPr id="39" name="TextBox 8"/>
              <p:cNvSpPr txBox="1"/>
              <p:nvPr/>
            </p:nvSpPr>
            <p:spPr>
              <a:xfrm>
                <a:off x="0" y="-47625"/>
                <a:ext cx="979186" cy="1033054"/>
              </a:xfrm>
              <a:prstGeom prst="rect">
                <a:avLst/>
              </a:prstGeom>
            </p:spPr>
            <p:txBody>
              <a:bodyPr lIns="50800" tIns="50800" rIns="50800" bIns="50800" rtlCol="0" anchor="ctr"/>
              <a:lstStyle/>
              <a:p>
                <a:pPr algn="ctr">
                  <a:lnSpc>
                    <a:spcPts val="1772"/>
                  </a:lnSpc>
                </a:pPr>
                <a:endParaRPr/>
              </a:p>
            </p:txBody>
          </p:sp>
        </p:grpSp>
        <p:sp>
          <p:nvSpPr>
            <p:cNvPr id="37" name="TextBox 18"/>
            <p:cNvSpPr txBox="1"/>
            <p:nvPr/>
          </p:nvSpPr>
          <p:spPr>
            <a:xfrm>
              <a:off x="931084" y="2688000"/>
              <a:ext cx="1605340" cy="1477328"/>
            </a:xfrm>
            <a:prstGeom prst="rect">
              <a:avLst/>
            </a:prstGeom>
          </p:spPr>
          <p:txBody>
            <a:bodyPr wrap="square" lIns="0" tIns="0" rIns="0" bIns="0" rtlCol="0" anchor="t">
              <a:spAutoFit/>
            </a:bodyPr>
            <a:lstStyle/>
            <a:p>
              <a:pPr algn="ctr">
                <a:lnSpc>
                  <a:spcPct val="120000"/>
                </a:lnSpc>
              </a:pPr>
              <a:r>
                <a:rPr lang="en-US" sz="1600" b="1" dirty="0">
                  <a:solidFill>
                    <a:srgbClr val="000000"/>
                  </a:solidFill>
                  <a:latin typeface="Arial" pitchFamily="34" charset="0"/>
                  <a:cs typeface="Arial" pitchFamily="34" charset="0"/>
                </a:rPr>
                <a:t>MST</a:t>
              </a:r>
            </a:p>
            <a:p>
              <a:pPr algn="ctr">
                <a:lnSpc>
                  <a:spcPct val="120000"/>
                </a:lnSpc>
              </a:pPr>
              <a:r>
                <a:rPr lang="el-GR" sz="1600" b="1" dirty="0">
                  <a:solidFill>
                    <a:srgbClr val="000000"/>
                  </a:solidFill>
                  <a:latin typeface="Arial" pitchFamily="34" charset="0"/>
                  <a:cs typeface="Arial" pitchFamily="34" charset="0"/>
                </a:rPr>
                <a:t>Στη πράξη</a:t>
              </a:r>
            </a:p>
            <a:p>
              <a:pPr algn="ctr">
                <a:lnSpc>
                  <a:spcPct val="120000"/>
                </a:lnSpc>
              </a:pPr>
              <a:r>
                <a:rPr lang="el-GR" sz="1600" b="1" dirty="0">
                  <a:solidFill>
                    <a:srgbClr val="000000"/>
                  </a:solidFill>
                  <a:latin typeface="Arial" pitchFamily="34" charset="0"/>
                  <a:cs typeface="Arial" pitchFamily="34" charset="0"/>
                </a:rPr>
                <a:t>Στατιστικά </a:t>
              </a:r>
            </a:p>
            <a:p>
              <a:pPr algn="ctr">
                <a:lnSpc>
                  <a:spcPct val="120000"/>
                </a:lnSpc>
              </a:pPr>
              <a:r>
                <a:rPr lang="el-GR" sz="1600" b="1" dirty="0">
                  <a:solidFill>
                    <a:srgbClr val="000000"/>
                  </a:solidFill>
                  <a:latin typeface="Arial" pitchFamily="34" charset="0"/>
                  <a:cs typeface="Arial" pitchFamily="34" charset="0"/>
                </a:rPr>
                <a:t>Λογαριασμοί</a:t>
              </a:r>
            </a:p>
            <a:p>
              <a:pPr algn="ctr">
                <a:lnSpc>
                  <a:spcPct val="120000"/>
                </a:lnSpc>
              </a:pPr>
              <a:r>
                <a:rPr lang="el-GR" sz="1600" b="1" dirty="0">
                  <a:solidFill>
                    <a:srgbClr val="000000"/>
                  </a:solidFill>
                  <a:latin typeface="Arial" pitchFamily="34" charset="0"/>
                  <a:cs typeface="Arial" pitchFamily="34" charset="0"/>
                </a:rPr>
                <a:t>Δείκτες</a:t>
              </a:r>
            </a:p>
          </p:txBody>
        </p:sp>
      </p:grpSp>
      <p:sp>
        <p:nvSpPr>
          <p:cNvPr id="40" name="TextBox 14"/>
          <p:cNvSpPr txBox="1"/>
          <p:nvPr/>
        </p:nvSpPr>
        <p:spPr>
          <a:xfrm>
            <a:off x="8880955" y="1347580"/>
            <a:ext cx="2176757" cy="492443"/>
          </a:xfrm>
          <a:prstGeom prst="rect">
            <a:avLst/>
          </a:prstGeom>
        </p:spPr>
        <p:txBody>
          <a:bodyPr wrap="square" lIns="0" tIns="0" rIns="0" bIns="0" rtlCol="0" anchor="t">
            <a:spAutoFit/>
          </a:bodyPr>
          <a:lstStyle/>
          <a:p>
            <a:pPr algn="ctr">
              <a:spcBef>
                <a:spcPct val="0"/>
              </a:spcBef>
            </a:pPr>
            <a:r>
              <a:rPr lang="el-GR" sz="1600" b="1" dirty="0">
                <a:solidFill>
                  <a:schemeClr val="accent6">
                    <a:lumMod val="50000"/>
                  </a:schemeClr>
                </a:solidFill>
                <a:latin typeface="+mj-lt"/>
                <a:cs typeface="Arial" pitchFamily="34" charset="0"/>
              </a:rPr>
              <a:t>ΔΕΔΟΜΕΝΑ </a:t>
            </a:r>
          </a:p>
          <a:p>
            <a:pPr algn="ctr">
              <a:spcBef>
                <a:spcPct val="0"/>
              </a:spcBef>
            </a:pPr>
            <a:r>
              <a:rPr lang="el-GR" sz="1600" b="1" dirty="0">
                <a:solidFill>
                  <a:schemeClr val="accent6">
                    <a:lumMod val="50000"/>
                  </a:schemeClr>
                </a:solidFill>
                <a:latin typeface="+mj-lt"/>
                <a:cs typeface="Arial" pitchFamily="34" charset="0"/>
              </a:rPr>
              <a:t>ΚΑΙ ΜΕΘΟΔΟΙ</a:t>
            </a:r>
            <a:endParaRPr lang="en-US" sz="1600" b="1" dirty="0">
              <a:solidFill>
                <a:schemeClr val="accent6">
                  <a:lumMod val="50000"/>
                </a:schemeClr>
              </a:solidFill>
              <a:latin typeface="+mj-lt"/>
              <a:cs typeface="Arial" pitchFamily="34" charset="0"/>
            </a:endParaRPr>
          </a:p>
        </p:txBody>
      </p:sp>
      <p:sp>
        <p:nvSpPr>
          <p:cNvPr id="41" name="TextBox 14"/>
          <p:cNvSpPr txBox="1"/>
          <p:nvPr/>
        </p:nvSpPr>
        <p:spPr>
          <a:xfrm>
            <a:off x="1619542" y="1471311"/>
            <a:ext cx="1204577" cy="276999"/>
          </a:xfrm>
          <a:prstGeom prst="rect">
            <a:avLst/>
          </a:prstGeom>
        </p:spPr>
        <p:txBody>
          <a:bodyPr wrap="square" lIns="0" tIns="0" rIns="0" bIns="0" rtlCol="0" anchor="t">
            <a:spAutoFit/>
          </a:bodyPr>
          <a:lstStyle/>
          <a:p>
            <a:pPr algn="ctr">
              <a:spcBef>
                <a:spcPct val="0"/>
              </a:spcBef>
            </a:pPr>
            <a:r>
              <a:rPr lang="el-GR" b="1" dirty="0">
                <a:solidFill>
                  <a:schemeClr val="accent3">
                    <a:lumMod val="50000"/>
                  </a:schemeClr>
                </a:solidFill>
                <a:latin typeface="+mj-lt"/>
                <a:cs typeface="Arial" pitchFamily="34" charset="0"/>
              </a:rPr>
              <a:t>ΠΛΑΙΣΙΟ</a:t>
            </a:r>
            <a:endParaRPr lang="en-US" sz="2000" b="1" dirty="0">
              <a:solidFill>
                <a:schemeClr val="accent3">
                  <a:lumMod val="50000"/>
                </a:schemeClr>
              </a:solidFill>
              <a:latin typeface="+mj-lt"/>
              <a:cs typeface="Arial" pitchFamily="34" charset="0"/>
            </a:endParaRPr>
          </a:p>
        </p:txBody>
      </p:sp>
      <p:sp>
        <p:nvSpPr>
          <p:cNvPr id="42" name="TextBox 14"/>
          <p:cNvSpPr txBox="1"/>
          <p:nvPr/>
        </p:nvSpPr>
        <p:spPr>
          <a:xfrm>
            <a:off x="3973645" y="1456283"/>
            <a:ext cx="4230515" cy="276999"/>
          </a:xfrm>
          <a:prstGeom prst="rect">
            <a:avLst/>
          </a:prstGeom>
        </p:spPr>
        <p:txBody>
          <a:bodyPr wrap="square" lIns="0" tIns="0" rIns="0" bIns="0" rtlCol="0" anchor="t">
            <a:spAutoFit/>
          </a:bodyPr>
          <a:lstStyle/>
          <a:p>
            <a:pPr algn="ctr">
              <a:spcBef>
                <a:spcPct val="0"/>
              </a:spcBef>
            </a:pPr>
            <a:r>
              <a:rPr lang="el-GR" b="1" dirty="0">
                <a:solidFill>
                  <a:schemeClr val="accent5">
                    <a:lumMod val="50000"/>
                  </a:schemeClr>
                </a:solidFill>
                <a:latin typeface="+mj-lt"/>
                <a:cs typeface="Arial" pitchFamily="34" charset="0"/>
              </a:rPr>
              <a:t>ΟΡΙΣΜΟΙ ΤΑΞΙΝΟΜΗΣΕΙΣ ΟΡΟΙ</a:t>
            </a:r>
            <a:endParaRPr lang="en-US" b="1" dirty="0">
              <a:solidFill>
                <a:schemeClr val="accent5">
                  <a:lumMod val="50000"/>
                </a:schemeClr>
              </a:solidFill>
              <a:latin typeface="+mj-lt"/>
              <a:cs typeface="Arial" pitchFamily="34" charset="0"/>
            </a:endParaRPr>
          </a:p>
        </p:txBody>
      </p:sp>
    </p:spTree>
    <p:extLst>
      <p:ext uri="{BB962C8B-B14F-4D97-AF65-F5344CB8AC3E}">
        <p14:creationId xmlns:p14="http://schemas.microsoft.com/office/powerpoint/2010/main" val="2484207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cstate="print">
              <a:extLst>
                <a:ext uri="{28A0092B-C50C-407E-A947-70E740481C1C}">
                  <a14:useLocalDpi xmlns:a14="http://schemas.microsoft.com/office/drawing/2010/main"/>
                </a:ext>
              </a:extLst>
            </a:blip>
            <a:stretch>
              <a:fillRect/>
            </a:stretch>
          </a:blipFill>
        </p:spPr>
        <p:txBody>
          <a:bodyPr/>
          <a:lstStyle/>
          <a:p>
            <a:endParaRPr lang="el-GR"/>
          </a:p>
        </p:txBody>
      </p:sp>
      <p:sp>
        <p:nvSpPr>
          <p:cNvPr id="3" name="Freeform 3"/>
          <p:cNvSpPr/>
          <p:nvPr/>
        </p:nvSpPr>
        <p:spPr>
          <a:xfrm>
            <a:off x="660400" y="5914274"/>
            <a:ext cx="2976361" cy="610167"/>
          </a:xfrm>
          <a:custGeom>
            <a:avLst/>
            <a:gdLst/>
            <a:ahLst/>
            <a:cxnLst/>
            <a:rect l="l" t="t" r="r" b="b"/>
            <a:pathLst>
              <a:path w="4464541" h="915250">
                <a:moveTo>
                  <a:pt x="0" y="0"/>
                </a:moveTo>
                <a:lnTo>
                  <a:pt x="4464541" y="0"/>
                </a:lnTo>
                <a:lnTo>
                  <a:pt x="4464541" y="915251"/>
                </a:lnTo>
                <a:lnTo>
                  <a:pt x="0" y="915251"/>
                </a:lnTo>
                <a:lnTo>
                  <a:pt x="0" y="0"/>
                </a:lnTo>
                <a:close/>
              </a:path>
            </a:pathLst>
          </a:custGeom>
          <a:blipFill>
            <a:blip r:embed="rId4"/>
            <a:stretch>
              <a:fillRect/>
            </a:stretch>
          </a:blipFill>
        </p:spPr>
        <p:txBody>
          <a:bodyPr/>
          <a:lstStyle/>
          <a:p>
            <a:endParaRPr lang="el-GR"/>
          </a:p>
        </p:txBody>
      </p:sp>
      <p:sp>
        <p:nvSpPr>
          <p:cNvPr id="4" name="Freeform 4"/>
          <p:cNvSpPr/>
          <p:nvPr/>
        </p:nvSpPr>
        <p:spPr>
          <a:xfrm>
            <a:off x="10899378" y="5867117"/>
            <a:ext cx="710781" cy="713447"/>
          </a:xfrm>
          <a:custGeom>
            <a:avLst/>
            <a:gdLst/>
            <a:ahLst/>
            <a:cxnLst/>
            <a:rect l="l" t="t" r="r" b="b"/>
            <a:pathLst>
              <a:path w="1066171" h="1070170">
                <a:moveTo>
                  <a:pt x="0" y="0"/>
                </a:moveTo>
                <a:lnTo>
                  <a:pt x="1066172" y="0"/>
                </a:lnTo>
                <a:lnTo>
                  <a:pt x="1066172" y="1070169"/>
                </a:lnTo>
                <a:lnTo>
                  <a:pt x="0" y="1070169"/>
                </a:lnTo>
                <a:lnTo>
                  <a:pt x="0" y="0"/>
                </a:lnTo>
                <a:close/>
              </a:path>
            </a:pathLst>
          </a:custGeom>
          <a:blipFill>
            <a:blip r:embed="rId5"/>
            <a:stretch>
              <a:fillRect/>
            </a:stretch>
          </a:blipFill>
        </p:spPr>
        <p:txBody>
          <a:bodyPr/>
          <a:lstStyle/>
          <a:p>
            <a:endParaRPr lang="el-GR"/>
          </a:p>
        </p:txBody>
      </p:sp>
      <p:pic>
        <p:nvPicPr>
          <p:cNvPr id="5" name="Picture 1">
            <a:extLst>
              <a:ext uri="{FF2B5EF4-FFF2-40B4-BE49-F238E27FC236}">
                <a16:creationId xmlns:a16="http://schemas.microsoft.com/office/drawing/2014/main" id="{CD6A89AC-1170-D7C7-16A2-4C089FAA402C}"/>
              </a:ext>
            </a:extLst>
          </p:cNvPr>
          <p:cNvPicPr>
            <a:picLocks noChangeAspect="1"/>
          </p:cNvPicPr>
          <p:nvPr/>
        </p:nvPicPr>
        <p:blipFill>
          <a:blip r:embed="rId6"/>
          <a:stretch>
            <a:fillRect/>
          </a:stretch>
        </p:blipFill>
        <p:spPr>
          <a:xfrm>
            <a:off x="433360" y="1500619"/>
            <a:ext cx="6274938" cy="2972249"/>
          </a:xfrm>
          <a:prstGeom prst="rect">
            <a:avLst/>
          </a:prstGeom>
        </p:spPr>
      </p:pic>
      <p:grpSp>
        <p:nvGrpSpPr>
          <p:cNvPr id="6" name="Group 3"/>
          <p:cNvGrpSpPr/>
          <p:nvPr/>
        </p:nvGrpSpPr>
        <p:grpSpPr>
          <a:xfrm>
            <a:off x="852834" y="5006650"/>
            <a:ext cx="10456655" cy="381724"/>
            <a:chOff x="0" y="-47625"/>
            <a:chExt cx="4131027" cy="150804"/>
          </a:xfrm>
          <a:solidFill>
            <a:schemeClr val="accent3">
              <a:lumMod val="75000"/>
            </a:schemeClr>
          </a:solidFill>
        </p:grpSpPr>
        <p:sp>
          <p:nvSpPr>
            <p:cNvPr id="7" name="TextBox 5"/>
            <p:cNvSpPr txBox="1"/>
            <p:nvPr/>
          </p:nvSpPr>
          <p:spPr>
            <a:xfrm>
              <a:off x="0" y="-47625"/>
              <a:ext cx="4131027" cy="150804"/>
            </a:xfrm>
            <a:prstGeom prst="rect">
              <a:avLst/>
            </a:prstGeom>
            <a:grpFill/>
          </p:spPr>
          <p:txBody>
            <a:bodyPr lIns="50800" tIns="50800" rIns="50800" bIns="50800" rtlCol="0" anchor="ctr"/>
            <a:lstStyle/>
            <a:p>
              <a:pPr algn="ctr">
                <a:lnSpc>
                  <a:spcPts val="1772"/>
                </a:lnSpc>
              </a:pPr>
              <a:endParaRPr/>
            </a:p>
          </p:txBody>
        </p:sp>
        <p:sp>
          <p:nvSpPr>
            <p:cNvPr id="8" name="Freeform 4"/>
            <p:cNvSpPr/>
            <p:nvPr/>
          </p:nvSpPr>
          <p:spPr>
            <a:xfrm>
              <a:off x="47955" y="-25576"/>
              <a:ext cx="3998012" cy="103179"/>
            </a:xfrm>
            <a:custGeom>
              <a:avLst/>
              <a:gdLst/>
              <a:ahLst/>
              <a:cxnLst/>
              <a:rect l="l" t="t" r="r" b="b"/>
              <a:pathLst>
                <a:path w="4131027" h="103179">
                  <a:moveTo>
                    <a:pt x="0" y="0"/>
                  </a:moveTo>
                  <a:lnTo>
                    <a:pt x="4131027" y="0"/>
                  </a:lnTo>
                  <a:lnTo>
                    <a:pt x="4131027" y="103179"/>
                  </a:lnTo>
                  <a:lnTo>
                    <a:pt x="0" y="103179"/>
                  </a:lnTo>
                  <a:close/>
                </a:path>
              </a:pathLst>
            </a:custGeom>
            <a:noFill/>
          </p:spPr>
          <p:txBody>
            <a:bodyPr/>
            <a:lstStyle/>
            <a:p>
              <a:r>
                <a:rPr lang="el-GR" sz="1400" b="1" dirty="0">
                  <a:latin typeface="Arial" pitchFamily="34" charset="0"/>
                  <a:cs typeface="Arial" pitchFamily="34" charset="0"/>
                </a:rPr>
                <a:t>Χρήση ενός υπάρχοντος και αναγνωρίσιμου σχήματος ή δημιουργία ενός σήματος – ταυτότητας του προορισμού;</a:t>
              </a:r>
            </a:p>
            <a:p>
              <a:endParaRPr lang="el-GR" dirty="0"/>
            </a:p>
          </p:txBody>
        </p:sp>
      </p:grpSp>
      <p:pic>
        <p:nvPicPr>
          <p:cNvPr id="9" name="Picture 2">
            <a:extLst>
              <a:ext uri="{FF2B5EF4-FFF2-40B4-BE49-F238E27FC236}">
                <a16:creationId xmlns:a16="http://schemas.microsoft.com/office/drawing/2014/main" id="{3CF0AEFC-6BA5-3A25-B2C0-1DF05304C032}"/>
              </a:ext>
            </a:extLst>
          </p:cNvPr>
          <p:cNvPicPr>
            <a:picLocks noChangeAspect="1"/>
          </p:cNvPicPr>
          <p:nvPr/>
        </p:nvPicPr>
        <p:blipFill>
          <a:blip r:embed="rId7"/>
          <a:stretch>
            <a:fillRect/>
          </a:stretch>
        </p:blipFill>
        <p:spPr>
          <a:xfrm>
            <a:off x="6902506" y="1563108"/>
            <a:ext cx="4774301" cy="2952180"/>
          </a:xfrm>
          <a:prstGeom prst="rect">
            <a:avLst/>
          </a:prstGeom>
        </p:spPr>
      </p:pic>
      <p:sp>
        <p:nvSpPr>
          <p:cNvPr id="10" name="TextBox 16"/>
          <p:cNvSpPr txBox="1"/>
          <p:nvPr/>
        </p:nvSpPr>
        <p:spPr>
          <a:xfrm>
            <a:off x="2660931" y="439966"/>
            <a:ext cx="6870138" cy="861774"/>
          </a:xfrm>
          <a:prstGeom prst="rect">
            <a:avLst/>
          </a:prstGeom>
        </p:spPr>
        <p:txBody>
          <a:bodyPr wrap="square" lIns="0" tIns="0" rIns="0" bIns="0" rtlCol="0" anchor="t">
            <a:spAutoFit/>
          </a:bodyPr>
          <a:lstStyle>
            <a:defPPr>
              <a:defRPr lang="en-US"/>
            </a:defPPr>
            <a:lvl1pPr>
              <a:lnSpc>
                <a:spcPts val="5721"/>
              </a:lnSpc>
              <a:spcBef>
                <a:spcPct val="0"/>
              </a:spcBef>
              <a:defRPr sz="5400" b="1">
                <a:solidFill>
                  <a:srgbClr val="004AAD"/>
                </a:solidFill>
                <a:latin typeface="Segoe UI Black" pitchFamily="34" charset="0"/>
                <a:ea typeface="Segoe UI Black" pitchFamily="34" charset="0"/>
              </a:defRPr>
            </a:lvl1pPr>
          </a:lstStyle>
          <a:p>
            <a:pPr algn="ctr" defTabSz="609478">
              <a:lnSpc>
                <a:spcPct val="100000"/>
              </a:lnSpc>
            </a:pPr>
            <a:r>
              <a:rPr lang="el-GR" sz="2800" dirty="0">
                <a:latin typeface="Segoe UI Black"/>
                <a:ea typeface="Segoe UI Black"/>
              </a:rPr>
              <a:t>ΣΥΣΤΗΜΑΤΑ ΚΑΙ ΣΗΜΑΤΑ ΠΙΣΤΟΠΟΙΗΣΗΣ ΒΙΩΣΙΜΟΤΗΤΑΣ</a:t>
            </a:r>
            <a:endParaRPr lang="en-US" sz="2800" dirty="0">
              <a:latin typeface="Segoe UI Black"/>
            </a:endParaRPr>
          </a:p>
        </p:txBody>
      </p:sp>
      <p:sp>
        <p:nvSpPr>
          <p:cNvPr id="11" name="TextBox 17"/>
          <p:cNvSpPr txBox="1"/>
          <p:nvPr/>
        </p:nvSpPr>
        <p:spPr>
          <a:xfrm>
            <a:off x="2992015" y="2655267"/>
            <a:ext cx="2869393" cy="3076320"/>
          </a:xfrm>
          <a:prstGeom prst="rect">
            <a:avLst/>
          </a:prstGeom>
        </p:spPr>
        <p:txBody>
          <a:bodyPr lIns="50800" tIns="50800" rIns="50800" bIns="50800" rtlCol="0" anchor="ctr"/>
          <a:lstStyle/>
          <a:p>
            <a:pPr algn="ctr">
              <a:lnSpc>
                <a:spcPts val="1772"/>
              </a:lnSpc>
            </a:pPr>
            <a:endParaRPr/>
          </a:p>
        </p:txBody>
      </p:sp>
    </p:spTree>
    <p:extLst>
      <p:ext uri="{BB962C8B-B14F-4D97-AF65-F5344CB8AC3E}">
        <p14:creationId xmlns:p14="http://schemas.microsoft.com/office/powerpoint/2010/main" val="3802132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txBody>
          <a:bodyPr/>
          <a:lstStyle/>
          <a:p>
            <a:endParaRPr lang="el-GR"/>
          </a:p>
        </p:txBody>
      </p:sp>
      <p:grpSp>
        <p:nvGrpSpPr>
          <p:cNvPr id="3" name="Group 3"/>
          <p:cNvGrpSpPr/>
          <p:nvPr/>
        </p:nvGrpSpPr>
        <p:grpSpPr>
          <a:xfrm>
            <a:off x="0" y="4191000"/>
            <a:ext cx="12192000" cy="2806637"/>
            <a:chOff x="0" y="0"/>
            <a:chExt cx="4816593" cy="1108795"/>
          </a:xfrm>
        </p:grpSpPr>
        <p:sp>
          <p:nvSpPr>
            <p:cNvPr id="4" name="Freeform 4"/>
            <p:cNvSpPr/>
            <p:nvPr/>
          </p:nvSpPr>
          <p:spPr>
            <a:xfrm>
              <a:off x="0" y="0"/>
              <a:ext cx="4816592" cy="1108795"/>
            </a:xfrm>
            <a:custGeom>
              <a:avLst/>
              <a:gdLst/>
              <a:ahLst/>
              <a:cxnLst/>
              <a:rect l="l" t="t" r="r" b="b"/>
              <a:pathLst>
                <a:path w="4816592" h="1108795">
                  <a:moveTo>
                    <a:pt x="21590" y="0"/>
                  </a:moveTo>
                  <a:lnTo>
                    <a:pt x="4795002" y="0"/>
                  </a:lnTo>
                  <a:cubicBezTo>
                    <a:pt x="4800728" y="0"/>
                    <a:pt x="4806220" y="2275"/>
                    <a:pt x="4810269" y="6324"/>
                  </a:cubicBezTo>
                  <a:cubicBezTo>
                    <a:pt x="4814318" y="10372"/>
                    <a:pt x="4816592" y="15864"/>
                    <a:pt x="4816592" y="21590"/>
                  </a:cubicBezTo>
                  <a:lnTo>
                    <a:pt x="4816592" y="1087205"/>
                  </a:lnTo>
                  <a:cubicBezTo>
                    <a:pt x="4816592" y="1099129"/>
                    <a:pt x="4806926" y="1108795"/>
                    <a:pt x="4795002" y="1108795"/>
                  </a:cubicBezTo>
                  <a:lnTo>
                    <a:pt x="21590" y="1108795"/>
                  </a:lnTo>
                  <a:cubicBezTo>
                    <a:pt x="15864" y="1108795"/>
                    <a:pt x="10372" y="1106520"/>
                    <a:pt x="6324" y="1102471"/>
                  </a:cubicBezTo>
                  <a:cubicBezTo>
                    <a:pt x="2275" y="1098422"/>
                    <a:pt x="0" y="1092931"/>
                    <a:pt x="0" y="1087205"/>
                  </a:cubicBezTo>
                  <a:lnTo>
                    <a:pt x="0" y="21590"/>
                  </a:lnTo>
                  <a:cubicBezTo>
                    <a:pt x="0" y="9666"/>
                    <a:pt x="9666" y="0"/>
                    <a:pt x="21590" y="0"/>
                  </a:cubicBezTo>
                  <a:close/>
                </a:path>
              </a:pathLst>
            </a:custGeom>
            <a:gradFill rotWithShape="1">
              <a:gsLst>
                <a:gs pos="0">
                  <a:srgbClr val="000000">
                    <a:alpha val="100000"/>
                  </a:srgbClr>
                </a:gs>
                <a:gs pos="100000">
                  <a:srgbClr val="3533CD">
                    <a:alpha val="100000"/>
                  </a:srgbClr>
                </a:gs>
              </a:gsLst>
              <a:lin ang="0"/>
            </a:gradFill>
          </p:spPr>
          <p:txBody>
            <a:bodyPr/>
            <a:lstStyle/>
            <a:p>
              <a:endParaRPr lang="el-GR"/>
            </a:p>
          </p:txBody>
        </p:sp>
        <p:sp>
          <p:nvSpPr>
            <p:cNvPr id="5" name="TextBox 5"/>
            <p:cNvSpPr txBox="1"/>
            <p:nvPr/>
          </p:nvSpPr>
          <p:spPr>
            <a:xfrm>
              <a:off x="0" y="-47625"/>
              <a:ext cx="4816593" cy="1156420"/>
            </a:xfrm>
            <a:prstGeom prst="rect">
              <a:avLst/>
            </a:prstGeom>
          </p:spPr>
          <p:txBody>
            <a:bodyPr lIns="50800" tIns="50800" rIns="50800" bIns="50800" rtlCol="0" anchor="ctr"/>
            <a:lstStyle/>
            <a:p>
              <a:pPr algn="ctr">
                <a:lnSpc>
                  <a:spcPts val="1772"/>
                </a:lnSpc>
              </a:pPr>
              <a:endParaRPr/>
            </a:p>
          </p:txBody>
        </p:sp>
      </p:grpSp>
      <p:grpSp>
        <p:nvGrpSpPr>
          <p:cNvPr id="9" name="Group 9"/>
          <p:cNvGrpSpPr/>
          <p:nvPr/>
        </p:nvGrpSpPr>
        <p:grpSpPr>
          <a:xfrm>
            <a:off x="7404100" y="2705100"/>
            <a:ext cx="3771900" cy="3771900"/>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l-GR"/>
            </a:p>
          </p:txBody>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1772"/>
                </a:lnSpc>
              </a:pPr>
              <a:endParaRPr/>
            </a:p>
          </p:txBody>
        </p:sp>
      </p:grpSp>
      <p:grpSp>
        <p:nvGrpSpPr>
          <p:cNvPr id="15" name="Group 15"/>
          <p:cNvGrpSpPr/>
          <p:nvPr/>
        </p:nvGrpSpPr>
        <p:grpSpPr>
          <a:xfrm>
            <a:off x="7524271" y="2844648"/>
            <a:ext cx="3531560" cy="3531560"/>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EAEA"/>
            </a:solidFill>
          </p:spPr>
          <p:txBody>
            <a:bodyPr/>
            <a:lstStyle/>
            <a:p>
              <a:endParaRPr lang="el-GR"/>
            </a:p>
          </p:txBody>
        </p:sp>
        <p:sp>
          <p:nvSpPr>
            <p:cNvPr id="17" name="TextBox 17"/>
            <p:cNvSpPr txBox="1"/>
            <p:nvPr/>
          </p:nvSpPr>
          <p:spPr>
            <a:xfrm>
              <a:off x="76200" y="28575"/>
              <a:ext cx="660400" cy="708025"/>
            </a:xfrm>
            <a:prstGeom prst="rect">
              <a:avLst/>
            </a:prstGeom>
          </p:spPr>
          <p:txBody>
            <a:bodyPr lIns="50800" tIns="50800" rIns="50800" bIns="50800" rtlCol="0" anchor="ctr"/>
            <a:lstStyle/>
            <a:p>
              <a:pPr algn="ctr">
                <a:lnSpc>
                  <a:spcPts val="1772"/>
                </a:lnSpc>
              </a:pPr>
              <a:endParaRPr/>
            </a:p>
          </p:txBody>
        </p:sp>
      </p:grpSp>
      <p:sp>
        <p:nvSpPr>
          <p:cNvPr id="23" name="TextBox 23"/>
          <p:cNvSpPr txBox="1"/>
          <p:nvPr/>
        </p:nvSpPr>
        <p:spPr>
          <a:xfrm>
            <a:off x="7757717" y="3933399"/>
            <a:ext cx="3150348" cy="1938992"/>
          </a:xfrm>
          <a:prstGeom prst="rect">
            <a:avLst/>
          </a:prstGeom>
        </p:spPr>
        <p:txBody>
          <a:bodyPr wrap="square" lIns="0" tIns="0" rIns="0" bIns="0" rtlCol="0" anchor="t">
            <a:spAutoFit/>
          </a:bodyPr>
          <a:lstStyle/>
          <a:p>
            <a:pPr algn="ctr">
              <a:lnSpc>
                <a:spcPct val="150000"/>
              </a:lnSpc>
              <a:spcBef>
                <a:spcPct val="0"/>
              </a:spcBef>
            </a:pPr>
            <a:r>
              <a:rPr lang="el-GR" sz="1200" dirty="0">
                <a:latin typeface="Arial" pitchFamily="34" charset="0"/>
                <a:cs typeface="Arial" pitchFamily="34" charset="0"/>
              </a:rPr>
              <a:t>Παρουσιάζονται τρεις διαφορετικοί κατάλογοι αναγνωρισμένων προτύπων για:</a:t>
            </a:r>
          </a:p>
          <a:p>
            <a:pPr algn="ctr">
              <a:lnSpc>
                <a:spcPct val="150000"/>
              </a:lnSpc>
              <a:spcBef>
                <a:spcPct val="0"/>
              </a:spcBef>
            </a:pPr>
            <a:r>
              <a:rPr lang="en-US" sz="1200" b="1" dirty="0">
                <a:latin typeface="Arial" pitchFamily="34" charset="0"/>
                <a:cs typeface="Arial" pitchFamily="34" charset="0"/>
              </a:rPr>
              <a:t>  </a:t>
            </a:r>
            <a:r>
              <a:rPr lang="el-GR" sz="1200" b="1" dirty="0">
                <a:latin typeface="Arial" pitchFamily="34" charset="0"/>
                <a:cs typeface="Arial" pitchFamily="34" charset="0"/>
              </a:rPr>
              <a:t>Ξενοδοχεία</a:t>
            </a:r>
          </a:p>
          <a:p>
            <a:pPr algn="ctr">
              <a:lnSpc>
                <a:spcPct val="150000"/>
              </a:lnSpc>
              <a:spcBef>
                <a:spcPct val="0"/>
              </a:spcBef>
            </a:pPr>
            <a:r>
              <a:rPr lang="el-GR" sz="1200" b="1" dirty="0">
                <a:latin typeface="Arial" pitchFamily="34" charset="0"/>
                <a:cs typeface="Arial" pitchFamily="34" charset="0"/>
              </a:rPr>
              <a:t>Ταξιδιωτικούς πράκτορες</a:t>
            </a:r>
          </a:p>
          <a:p>
            <a:pPr algn="ctr">
              <a:lnSpc>
                <a:spcPct val="150000"/>
              </a:lnSpc>
              <a:spcBef>
                <a:spcPct val="0"/>
              </a:spcBef>
            </a:pPr>
            <a:r>
              <a:rPr lang="el-GR" sz="1200" b="1" dirty="0">
                <a:latin typeface="Arial" pitchFamily="34" charset="0"/>
                <a:cs typeface="Arial" pitchFamily="34" charset="0"/>
              </a:rPr>
              <a:t>Προορισμούς για φορείς χάραξης δημόσιας πολιτικής και διαχείρισης προορισμών</a:t>
            </a:r>
            <a:endParaRPr lang="en-US" sz="1200" b="1" dirty="0">
              <a:latin typeface="Arial" pitchFamily="34" charset="0"/>
              <a:cs typeface="Arial" pitchFamily="34" charset="0"/>
            </a:endParaRPr>
          </a:p>
        </p:txBody>
      </p:sp>
      <p:sp>
        <p:nvSpPr>
          <p:cNvPr id="24" name="TextBox 16"/>
          <p:cNvSpPr txBox="1"/>
          <p:nvPr/>
        </p:nvSpPr>
        <p:spPr>
          <a:xfrm>
            <a:off x="693671" y="840073"/>
            <a:ext cx="7293168" cy="984885"/>
          </a:xfrm>
          <a:prstGeom prst="rect">
            <a:avLst/>
          </a:prstGeom>
        </p:spPr>
        <p:txBody>
          <a:bodyPr wrap="square" lIns="0" tIns="0" rIns="0" bIns="0" rtlCol="0" anchor="t">
            <a:spAutoFit/>
          </a:bodyPr>
          <a:lstStyle>
            <a:defPPr>
              <a:defRPr lang="en-US"/>
            </a:defPPr>
            <a:lvl1pPr>
              <a:lnSpc>
                <a:spcPts val="5721"/>
              </a:lnSpc>
              <a:spcBef>
                <a:spcPct val="0"/>
              </a:spcBef>
              <a:defRPr sz="5400" b="1">
                <a:solidFill>
                  <a:srgbClr val="004AAD"/>
                </a:solidFill>
                <a:latin typeface="Segoe UI Black" pitchFamily="34" charset="0"/>
                <a:ea typeface="Segoe UI Black" pitchFamily="34" charset="0"/>
              </a:defRPr>
            </a:lvl1pPr>
          </a:lstStyle>
          <a:p>
            <a:pPr>
              <a:lnSpc>
                <a:spcPct val="100000"/>
              </a:lnSpc>
            </a:pPr>
            <a:r>
              <a:rPr lang="el-GR" sz="3200" dirty="0">
                <a:latin typeface="+mj-lt"/>
              </a:rPr>
              <a:t>ΚΡΙΤΗΡΙΑ </a:t>
            </a:r>
            <a:r>
              <a:rPr lang="en-US" sz="3200" dirty="0">
                <a:latin typeface="+mj-lt"/>
              </a:rPr>
              <a:t>GLOBAL SUSTAINABLE TOURISM COUNCIL (GSTC)</a:t>
            </a:r>
          </a:p>
        </p:txBody>
      </p:sp>
      <p:sp>
        <p:nvSpPr>
          <p:cNvPr id="27" name="TextBox 17"/>
          <p:cNvSpPr txBox="1"/>
          <p:nvPr/>
        </p:nvSpPr>
        <p:spPr>
          <a:xfrm>
            <a:off x="693670" y="2078839"/>
            <a:ext cx="6647287" cy="1252522"/>
          </a:xfrm>
          <a:prstGeom prst="rect">
            <a:avLst/>
          </a:prstGeom>
        </p:spPr>
        <p:txBody>
          <a:bodyPr wrap="square" lIns="0" tIns="0" rIns="0" bIns="0" rtlCol="0" anchor="t">
            <a:spAutoFit/>
          </a:bodyPr>
          <a:lstStyle/>
          <a:p>
            <a:pPr>
              <a:lnSpc>
                <a:spcPct val="150000"/>
              </a:lnSpc>
              <a:spcBef>
                <a:spcPct val="0"/>
              </a:spcBef>
            </a:pPr>
            <a:r>
              <a:rPr lang="el-GR" sz="1400" dirty="0">
                <a:solidFill>
                  <a:srgbClr val="000000"/>
                </a:solidFill>
                <a:latin typeface="Segoe UI" panose="020B0502040204020203" pitchFamily="34" charset="0"/>
                <a:cs typeface="Segoe UI" panose="020B0502040204020203" pitchFamily="34" charset="0"/>
              </a:rPr>
              <a:t>Προσδιορίζουν τις αρχές πολιτικής – ποιοτικούς στόχους που πρέπει να φιλοδοξεί να φθάσει κάθε τουριστική επιχείρηση, κάθε κυβέρνηση και κάθε άλλος ενδιαφερόμενος οργανισμός προκειμένου να δρομολογηθεί η κοινωνική, περιβαλλοντική, πολιτιστική και οικονομική βιωσιμότητα. </a:t>
            </a:r>
            <a:endParaRPr lang="en-US" sz="1400" dirty="0">
              <a:solidFill>
                <a:srgbClr val="000000"/>
              </a:solidFill>
              <a:latin typeface="Segoe UI" panose="020B0502040204020203" pitchFamily="34" charset="0"/>
              <a:cs typeface="Segoe UI" panose="020B0502040204020203" pitchFamily="34" charset="0"/>
            </a:endParaRPr>
          </a:p>
        </p:txBody>
      </p:sp>
      <p:sp>
        <p:nvSpPr>
          <p:cNvPr id="28" name="TextBox 17"/>
          <p:cNvSpPr txBox="1"/>
          <p:nvPr/>
        </p:nvSpPr>
        <p:spPr>
          <a:xfrm>
            <a:off x="693671" y="4330743"/>
            <a:ext cx="4104697" cy="1641475"/>
          </a:xfrm>
          <a:prstGeom prst="rect">
            <a:avLst/>
          </a:prstGeom>
        </p:spPr>
        <p:txBody>
          <a:bodyPr wrap="square" lIns="0" tIns="0" rIns="0" bIns="0" rtlCol="0" anchor="t">
            <a:spAutoFit/>
          </a:bodyPr>
          <a:lstStyle/>
          <a:p>
            <a:pPr marL="342900" indent="-342900">
              <a:lnSpc>
                <a:spcPts val="3176"/>
              </a:lnSpc>
              <a:spcBef>
                <a:spcPct val="0"/>
              </a:spcBef>
              <a:buFont typeface="Wingdings" panose="05000000000000000000" pitchFamily="2" charset="2"/>
              <a:buChar char="Ø"/>
            </a:pPr>
            <a:r>
              <a:rPr lang="el-GR" sz="1600" dirty="0">
                <a:solidFill>
                  <a:schemeClr val="bg1"/>
                </a:solidFill>
                <a:latin typeface="Arial" pitchFamily="34" charset="0"/>
                <a:cs typeface="Arial" pitchFamily="34" charset="0"/>
              </a:rPr>
              <a:t>Βιώσιμη διαχείριση </a:t>
            </a:r>
          </a:p>
          <a:p>
            <a:pPr marL="342900" indent="-342900">
              <a:lnSpc>
                <a:spcPts val="3176"/>
              </a:lnSpc>
              <a:spcBef>
                <a:spcPct val="0"/>
              </a:spcBef>
              <a:buFont typeface="Wingdings" panose="05000000000000000000" pitchFamily="2" charset="2"/>
              <a:buChar char="Ø"/>
            </a:pPr>
            <a:r>
              <a:rPr lang="el-GR" sz="1600" dirty="0" err="1">
                <a:solidFill>
                  <a:schemeClr val="bg1"/>
                </a:solidFill>
                <a:latin typeface="Arial" pitchFamily="34" charset="0"/>
                <a:cs typeface="Arial" pitchFamily="34" charset="0"/>
              </a:rPr>
              <a:t>Κοινωνικο</a:t>
            </a:r>
            <a:r>
              <a:rPr lang="el-GR" sz="1600" dirty="0">
                <a:solidFill>
                  <a:schemeClr val="bg1"/>
                </a:solidFill>
                <a:latin typeface="Arial" pitchFamily="34" charset="0"/>
                <a:cs typeface="Arial" pitchFamily="34" charset="0"/>
              </a:rPr>
              <a:t>-οικονομικό αντίκτυπο </a:t>
            </a:r>
          </a:p>
          <a:p>
            <a:pPr marL="342900" indent="-342900">
              <a:lnSpc>
                <a:spcPts val="3176"/>
              </a:lnSpc>
              <a:spcBef>
                <a:spcPct val="0"/>
              </a:spcBef>
              <a:buFont typeface="Wingdings" panose="05000000000000000000" pitchFamily="2" charset="2"/>
              <a:buChar char="Ø"/>
            </a:pPr>
            <a:r>
              <a:rPr lang="el-GR" sz="1600" dirty="0">
                <a:solidFill>
                  <a:schemeClr val="bg1"/>
                </a:solidFill>
                <a:latin typeface="Arial" pitchFamily="34" charset="0"/>
                <a:cs typeface="Arial" pitchFamily="34" charset="0"/>
              </a:rPr>
              <a:t>Πολιτιστικό αντίκτυπο </a:t>
            </a:r>
          </a:p>
          <a:p>
            <a:pPr marL="342900" indent="-342900">
              <a:lnSpc>
                <a:spcPts val="3176"/>
              </a:lnSpc>
              <a:spcBef>
                <a:spcPct val="0"/>
              </a:spcBef>
              <a:buFont typeface="Wingdings" panose="05000000000000000000" pitchFamily="2" charset="2"/>
              <a:buChar char="Ø"/>
            </a:pPr>
            <a:r>
              <a:rPr lang="el-GR" sz="1600" dirty="0">
                <a:solidFill>
                  <a:schemeClr val="bg1"/>
                </a:solidFill>
                <a:latin typeface="Arial" pitchFamily="34" charset="0"/>
                <a:cs typeface="Arial" pitchFamily="34" charset="0"/>
              </a:rPr>
              <a:t>Περιβαλλοντικό αντίκτυπο </a:t>
            </a:r>
          </a:p>
        </p:txBody>
      </p:sp>
      <p:sp>
        <p:nvSpPr>
          <p:cNvPr id="29" name="Freeform 13"/>
          <p:cNvSpPr/>
          <p:nvPr/>
        </p:nvSpPr>
        <p:spPr>
          <a:xfrm>
            <a:off x="11055831" y="5850519"/>
            <a:ext cx="728944" cy="731677"/>
          </a:xfrm>
          <a:custGeom>
            <a:avLst/>
            <a:gdLst/>
            <a:ahLst/>
            <a:cxnLst/>
            <a:rect l="l" t="t" r="r" b="b"/>
            <a:pathLst>
              <a:path w="1093416" h="1097516">
                <a:moveTo>
                  <a:pt x="0" y="0"/>
                </a:moveTo>
                <a:lnTo>
                  <a:pt x="1093416" y="0"/>
                </a:lnTo>
                <a:lnTo>
                  <a:pt x="1093416" y="1097516"/>
                </a:lnTo>
                <a:lnTo>
                  <a:pt x="0" y="1097516"/>
                </a:lnTo>
                <a:lnTo>
                  <a:pt x="0" y="0"/>
                </a:lnTo>
                <a:close/>
              </a:path>
            </a:pathLst>
          </a:custGeom>
          <a:blipFill>
            <a:blip r:embed="rId3"/>
            <a:stretch>
              <a:fillRect/>
            </a:stretch>
          </a:blipFill>
        </p:spPr>
        <p:txBody>
          <a:bodyPr/>
          <a:lstStyle/>
          <a:p>
            <a:endParaRPr lang="el-GR"/>
          </a:p>
        </p:txBody>
      </p:sp>
      <p:sp>
        <p:nvSpPr>
          <p:cNvPr id="19" name="Freeform 21"/>
          <p:cNvSpPr/>
          <p:nvPr/>
        </p:nvSpPr>
        <p:spPr>
          <a:xfrm>
            <a:off x="8900979" y="3026292"/>
            <a:ext cx="757929" cy="805416"/>
          </a:xfrm>
          <a:custGeom>
            <a:avLst/>
            <a:gdLst/>
            <a:ahLst/>
            <a:cxnLst/>
            <a:rect l="l" t="t" r="r" b="b"/>
            <a:pathLst>
              <a:path w="3960495" h="4114800">
                <a:moveTo>
                  <a:pt x="0" y="0"/>
                </a:moveTo>
                <a:lnTo>
                  <a:pt x="3960495" y="0"/>
                </a:lnTo>
                <a:lnTo>
                  <a:pt x="396049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a:p>
        </p:txBody>
      </p:sp>
      <p:sp>
        <p:nvSpPr>
          <p:cNvPr id="20" name="TextBox 14"/>
          <p:cNvSpPr txBox="1"/>
          <p:nvPr/>
        </p:nvSpPr>
        <p:spPr>
          <a:xfrm>
            <a:off x="613701" y="3679051"/>
            <a:ext cx="3403612" cy="492892"/>
          </a:xfrm>
          <a:prstGeom prst="rect">
            <a:avLst/>
          </a:prstGeom>
        </p:spPr>
        <p:txBody>
          <a:bodyPr lIns="0" tIns="0" rIns="0" bIns="0" rtlCol="0" anchor="t">
            <a:spAutoFit/>
          </a:bodyPr>
          <a:lstStyle/>
          <a:p>
            <a:pPr>
              <a:lnSpc>
                <a:spcPts val="4440"/>
              </a:lnSpc>
              <a:spcBef>
                <a:spcPct val="0"/>
              </a:spcBef>
            </a:pPr>
            <a:r>
              <a:rPr lang="el-GR" sz="2000" b="1" dirty="0">
                <a:solidFill>
                  <a:srgbClr val="000000"/>
                </a:solidFill>
                <a:latin typeface="+mj-lt"/>
                <a:cs typeface="Arial" pitchFamily="34" charset="0"/>
              </a:rPr>
              <a:t>ΤΟΜΕΙΣ ΚΡΙΤΗΡΙΩΝ</a:t>
            </a:r>
            <a:endParaRPr lang="en-US" sz="2000" b="1" dirty="0">
              <a:solidFill>
                <a:srgbClr val="000000"/>
              </a:solidFill>
              <a:latin typeface="+mj-lt"/>
              <a:cs typeface="Arial" pitchFamily="34" charset="0"/>
            </a:endParaRPr>
          </a:p>
        </p:txBody>
      </p:sp>
      <p:sp>
        <p:nvSpPr>
          <p:cNvPr id="21" name="Freeform 3"/>
          <p:cNvSpPr/>
          <p:nvPr/>
        </p:nvSpPr>
        <p:spPr>
          <a:xfrm>
            <a:off x="693671" y="6165542"/>
            <a:ext cx="2232270" cy="457625"/>
          </a:xfrm>
          <a:custGeom>
            <a:avLst/>
            <a:gdLst/>
            <a:ahLst/>
            <a:cxnLst/>
            <a:rect l="l" t="t" r="r" b="b"/>
            <a:pathLst>
              <a:path w="4464541" h="915250">
                <a:moveTo>
                  <a:pt x="0" y="0"/>
                </a:moveTo>
                <a:lnTo>
                  <a:pt x="4464541" y="0"/>
                </a:lnTo>
                <a:lnTo>
                  <a:pt x="4464541" y="915251"/>
                </a:lnTo>
                <a:lnTo>
                  <a:pt x="0" y="915251"/>
                </a:lnTo>
                <a:lnTo>
                  <a:pt x="0" y="0"/>
                </a:lnTo>
                <a:close/>
              </a:path>
            </a:pathLst>
          </a:custGeom>
          <a:blipFill>
            <a:blip r:embed="rId6"/>
            <a:stretch>
              <a:fillRect/>
            </a:stretch>
          </a:blipFill>
        </p:spPr>
        <p:txBody>
          <a:bodyPr/>
          <a:lstStyle/>
          <a:p>
            <a:endParaRPr lang="el-GR"/>
          </a:p>
        </p:txBody>
      </p:sp>
    </p:spTree>
    <p:extLst>
      <p:ext uri="{BB962C8B-B14F-4D97-AF65-F5344CB8AC3E}">
        <p14:creationId xmlns:p14="http://schemas.microsoft.com/office/powerpoint/2010/main" val="2802177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print">
              <a:extLst>
                <a:ext uri="{28A0092B-C50C-407E-A947-70E740481C1C}">
                  <a14:useLocalDpi xmlns:a14="http://schemas.microsoft.com/office/drawing/2010/main"/>
                </a:ext>
              </a:extLst>
            </a:blip>
            <a:stretch>
              <a:fillRect/>
            </a:stretch>
          </a:blipFill>
        </p:spPr>
        <p:txBody>
          <a:bodyPr/>
          <a:lstStyle/>
          <a:p>
            <a:endParaRPr lang="el-GR"/>
          </a:p>
        </p:txBody>
      </p:sp>
      <p:grpSp>
        <p:nvGrpSpPr>
          <p:cNvPr id="6" name="Group 6"/>
          <p:cNvGrpSpPr/>
          <p:nvPr/>
        </p:nvGrpSpPr>
        <p:grpSpPr>
          <a:xfrm>
            <a:off x="4613420" y="2108201"/>
            <a:ext cx="2968163" cy="3701880"/>
            <a:chOff x="0" y="0"/>
            <a:chExt cx="1172608" cy="1252565"/>
          </a:xfrm>
        </p:grpSpPr>
        <p:sp>
          <p:nvSpPr>
            <p:cNvPr id="7" name="Freeform 7"/>
            <p:cNvSpPr/>
            <p:nvPr/>
          </p:nvSpPr>
          <p:spPr>
            <a:xfrm>
              <a:off x="0" y="0"/>
              <a:ext cx="1172608" cy="1252565"/>
            </a:xfrm>
            <a:custGeom>
              <a:avLst/>
              <a:gdLst/>
              <a:ahLst/>
              <a:cxnLst/>
              <a:rect l="l" t="t" r="r" b="b"/>
              <a:pathLst>
                <a:path w="1172608" h="1252565">
                  <a:moveTo>
                    <a:pt x="88683" y="0"/>
                  </a:moveTo>
                  <a:lnTo>
                    <a:pt x="1083925" y="0"/>
                  </a:lnTo>
                  <a:cubicBezTo>
                    <a:pt x="1132903" y="0"/>
                    <a:pt x="1172608" y="39705"/>
                    <a:pt x="1172608" y="88683"/>
                  </a:cubicBezTo>
                  <a:lnTo>
                    <a:pt x="1172608" y="1163882"/>
                  </a:lnTo>
                  <a:cubicBezTo>
                    <a:pt x="1172608" y="1212860"/>
                    <a:pt x="1132903" y="1252565"/>
                    <a:pt x="1083925" y="1252565"/>
                  </a:cubicBezTo>
                  <a:lnTo>
                    <a:pt x="88683" y="1252565"/>
                  </a:lnTo>
                  <a:cubicBezTo>
                    <a:pt x="39705" y="1252565"/>
                    <a:pt x="0" y="1212860"/>
                    <a:pt x="0" y="1163882"/>
                  </a:cubicBezTo>
                  <a:lnTo>
                    <a:pt x="0" y="88683"/>
                  </a:lnTo>
                  <a:cubicBezTo>
                    <a:pt x="0" y="39705"/>
                    <a:pt x="39705" y="0"/>
                    <a:pt x="88683" y="0"/>
                  </a:cubicBezTo>
                  <a:close/>
                </a:path>
              </a:pathLst>
            </a:custGeom>
            <a:solidFill>
              <a:srgbClr val="EAEAEA"/>
            </a:solidFill>
          </p:spPr>
          <p:txBody>
            <a:bodyPr/>
            <a:lstStyle/>
            <a:p>
              <a:endParaRPr lang="el-GR"/>
            </a:p>
          </p:txBody>
        </p:sp>
        <p:sp>
          <p:nvSpPr>
            <p:cNvPr id="8" name="TextBox 8"/>
            <p:cNvSpPr txBox="1"/>
            <p:nvPr/>
          </p:nvSpPr>
          <p:spPr>
            <a:xfrm>
              <a:off x="0" y="-47625"/>
              <a:ext cx="1172608" cy="1300190"/>
            </a:xfrm>
            <a:prstGeom prst="rect">
              <a:avLst/>
            </a:prstGeom>
          </p:spPr>
          <p:txBody>
            <a:bodyPr lIns="50800" tIns="50800" rIns="50800" bIns="50800" rtlCol="0" anchor="ctr"/>
            <a:lstStyle/>
            <a:p>
              <a:pPr algn="ctr">
                <a:lnSpc>
                  <a:spcPts val="1772"/>
                </a:lnSpc>
              </a:pPr>
              <a:endParaRPr/>
            </a:p>
          </p:txBody>
        </p:sp>
      </p:grpSp>
      <p:grpSp>
        <p:nvGrpSpPr>
          <p:cNvPr id="9" name="Group 9"/>
          <p:cNvGrpSpPr/>
          <p:nvPr/>
        </p:nvGrpSpPr>
        <p:grpSpPr>
          <a:xfrm>
            <a:off x="8051483" y="2057400"/>
            <a:ext cx="2968163" cy="3752681"/>
            <a:chOff x="0" y="0"/>
            <a:chExt cx="1172608" cy="1252565"/>
          </a:xfrm>
        </p:grpSpPr>
        <p:sp>
          <p:nvSpPr>
            <p:cNvPr id="10" name="Freeform 10"/>
            <p:cNvSpPr/>
            <p:nvPr/>
          </p:nvSpPr>
          <p:spPr>
            <a:xfrm>
              <a:off x="0" y="0"/>
              <a:ext cx="1172608" cy="1252565"/>
            </a:xfrm>
            <a:custGeom>
              <a:avLst/>
              <a:gdLst/>
              <a:ahLst/>
              <a:cxnLst/>
              <a:rect l="l" t="t" r="r" b="b"/>
              <a:pathLst>
                <a:path w="1172608" h="1252565">
                  <a:moveTo>
                    <a:pt x="88683" y="0"/>
                  </a:moveTo>
                  <a:lnTo>
                    <a:pt x="1083925" y="0"/>
                  </a:lnTo>
                  <a:cubicBezTo>
                    <a:pt x="1132903" y="0"/>
                    <a:pt x="1172608" y="39705"/>
                    <a:pt x="1172608" y="88683"/>
                  </a:cubicBezTo>
                  <a:lnTo>
                    <a:pt x="1172608" y="1163882"/>
                  </a:lnTo>
                  <a:cubicBezTo>
                    <a:pt x="1172608" y="1212860"/>
                    <a:pt x="1132903" y="1252565"/>
                    <a:pt x="1083925" y="1252565"/>
                  </a:cubicBezTo>
                  <a:lnTo>
                    <a:pt x="88683" y="1252565"/>
                  </a:lnTo>
                  <a:cubicBezTo>
                    <a:pt x="39705" y="1252565"/>
                    <a:pt x="0" y="1212860"/>
                    <a:pt x="0" y="1163882"/>
                  </a:cubicBezTo>
                  <a:lnTo>
                    <a:pt x="0" y="88683"/>
                  </a:lnTo>
                  <a:cubicBezTo>
                    <a:pt x="0" y="39705"/>
                    <a:pt x="39705" y="0"/>
                    <a:pt x="88683" y="0"/>
                  </a:cubicBezTo>
                  <a:close/>
                </a:path>
              </a:pathLst>
            </a:custGeom>
            <a:solidFill>
              <a:srgbClr val="EAEAEA"/>
            </a:solidFill>
          </p:spPr>
          <p:txBody>
            <a:bodyPr/>
            <a:lstStyle/>
            <a:p>
              <a:endParaRPr lang="el-GR"/>
            </a:p>
          </p:txBody>
        </p:sp>
        <p:sp>
          <p:nvSpPr>
            <p:cNvPr id="11" name="TextBox 11"/>
            <p:cNvSpPr txBox="1"/>
            <p:nvPr/>
          </p:nvSpPr>
          <p:spPr>
            <a:xfrm>
              <a:off x="0" y="-47625"/>
              <a:ext cx="1172608" cy="1300190"/>
            </a:xfrm>
            <a:prstGeom prst="rect">
              <a:avLst/>
            </a:prstGeom>
          </p:spPr>
          <p:txBody>
            <a:bodyPr lIns="50800" tIns="50800" rIns="50800" bIns="50800" rtlCol="0" anchor="ctr"/>
            <a:lstStyle/>
            <a:p>
              <a:pPr algn="ctr">
                <a:lnSpc>
                  <a:spcPts val="1772"/>
                </a:lnSpc>
              </a:pPr>
              <a:endParaRPr/>
            </a:p>
          </p:txBody>
        </p:sp>
      </p:grpSp>
      <p:grpSp>
        <p:nvGrpSpPr>
          <p:cNvPr id="15" name="Group 15"/>
          <p:cNvGrpSpPr/>
          <p:nvPr/>
        </p:nvGrpSpPr>
        <p:grpSpPr>
          <a:xfrm>
            <a:off x="5539142" y="1693708"/>
            <a:ext cx="1323729" cy="1323729"/>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66432"/>
            </a:solidFill>
          </p:spPr>
          <p:txBody>
            <a:bodyPr/>
            <a:lstStyle/>
            <a:p>
              <a:endParaRPr lang="el-GR"/>
            </a:p>
          </p:txBody>
        </p:sp>
        <p:sp>
          <p:nvSpPr>
            <p:cNvPr id="17" name="TextBox 17"/>
            <p:cNvSpPr txBox="1"/>
            <p:nvPr/>
          </p:nvSpPr>
          <p:spPr>
            <a:xfrm>
              <a:off x="76200" y="28575"/>
              <a:ext cx="660400" cy="708025"/>
            </a:xfrm>
            <a:prstGeom prst="rect">
              <a:avLst/>
            </a:prstGeom>
          </p:spPr>
          <p:txBody>
            <a:bodyPr lIns="50800" tIns="50800" rIns="50800" bIns="50800" rtlCol="0" anchor="ctr"/>
            <a:lstStyle/>
            <a:p>
              <a:pPr algn="ctr">
                <a:lnSpc>
                  <a:spcPts val="1772"/>
                </a:lnSpc>
              </a:pPr>
              <a:endParaRPr/>
            </a:p>
          </p:txBody>
        </p:sp>
      </p:grpSp>
      <p:grpSp>
        <p:nvGrpSpPr>
          <p:cNvPr id="18" name="Group 18"/>
          <p:cNvGrpSpPr/>
          <p:nvPr/>
        </p:nvGrpSpPr>
        <p:grpSpPr>
          <a:xfrm>
            <a:off x="8873700" y="1691806"/>
            <a:ext cx="1323729" cy="1323729"/>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BB315"/>
            </a:solidFill>
          </p:spPr>
          <p:txBody>
            <a:bodyPr/>
            <a:lstStyle/>
            <a:p>
              <a:endParaRPr lang="el-GR"/>
            </a:p>
          </p:txBody>
        </p:sp>
        <p:sp>
          <p:nvSpPr>
            <p:cNvPr id="20" name="TextBox 20"/>
            <p:cNvSpPr txBox="1"/>
            <p:nvPr/>
          </p:nvSpPr>
          <p:spPr>
            <a:xfrm>
              <a:off x="76200" y="28575"/>
              <a:ext cx="660400" cy="708025"/>
            </a:xfrm>
            <a:prstGeom prst="rect">
              <a:avLst/>
            </a:prstGeom>
          </p:spPr>
          <p:txBody>
            <a:bodyPr lIns="50800" tIns="50800" rIns="50800" bIns="50800" rtlCol="0" anchor="ctr"/>
            <a:lstStyle/>
            <a:p>
              <a:pPr algn="ctr">
                <a:lnSpc>
                  <a:spcPts val="1772"/>
                </a:lnSpc>
              </a:pPr>
              <a:endParaRPr/>
            </a:p>
          </p:txBody>
        </p:sp>
      </p:grpSp>
      <p:sp>
        <p:nvSpPr>
          <p:cNvPr id="24" name="TextBox 24"/>
          <p:cNvSpPr txBox="1"/>
          <p:nvPr/>
        </p:nvSpPr>
        <p:spPr>
          <a:xfrm>
            <a:off x="1559171" y="755796"/>
            <a:ext cx="9041289" cy="664413"/>
          </a:xfrm>
          <a:prstGeom prst="rect">
            <a:avLst/>
          </a:prstGeom>
        </p:spPr>
        <p:txBody>
          <a:bodyPr lIns="0" tIns="0" rIns="0" bIns="0" rtlCol="0" anchor="t">
            <a:spAutoFit/>
          </a:bodyPr>
          <a:lstStyle>
            <a:defPPr>
              <a:defRPr lang="en-US"/>
            </a:defPPr>
            <a:lvl1pPr>
              <a:lnSpc>
                <a:spcPts val="5721"/>
              </a:lnSpc>
              <a:spcBef>
                <a:spcPct val="0"/>
              </a:spcBef>
              <a:defRPr sz="5400" b="1">
                <a:solidFill>
                  <a:srgbClr val="004AAD"/>
                </a:solidFill>
                <a:latin typeface="Segoe UI Black" pitchFamily="34" charset="0"/>
                <a:ea typeface="Segoe UI Black" pitchFamily="34" charset="0"/>
              </a:defRPr>
            </a:lvl1pPr>
          </a:lstStyle>
          <a:p>
            <a:pPr algn="ctr"/>
            <a:r>
              <a:rPr lang="el-GR" sz="4000" dirty="0"/>
              <a:t>ΕΝΑΛΛΑΚΤΙΚΑ ΣΕΝΑΡΙΑ</a:t>
            </a:r>
          </a:p>
        </p:txBody>
      </p:sp>
      <p:sp>
        <p:nvSpPr>
          <p:cNvPr id="25" name="TextBox 25"/>
          <p:cNvSpPr txBox="1"/>
          <p:nvPr/>
        </p:nvSpPr>
        <p:spPr>
          <a:xfrm>
            <a:off x="1581962" y="3839570"/>
            <a:ext cx="2148949" cy="359073"/>
          </a:xfrm>
          <a:prstGeom prst="rect">
            <a:avLst/>
          </a:prstGeom>
        </p:spPr>
        <p:txBody>
          <a:bodyPr lIns="0" tIns="0" rIns="0" bIns="0" rtlCol="0" anchor="t">
            <a:spAutoFit/>
          </a:bodyPr>
          <a:lstStyle/>
          <a:p>
            <a:pPr algn="ctr">
              <a:lnSpc>
                <a:spcPts val="2803"/>
              </a:lnSpc>
              <a:spcBef>
                <a:spcPct val="0"/>
              </a:spcBef>
            </a:pPr>
            <a:r>
              <a:rPr lang="en-US" sz="2000" b="1" dirty="0">
                <a:solidFill>
                  <a:srgbClr val="000000"/>
                </a:solidFill>
                <a:latin typeface="Segoe UI" pitchFamily="34" charset="0"/>
                <a:cs typeface="Segoe UI" pitchFamily="34" charset="0"/>
              </a:rPr>
              <a:t>MARKETING</a:t>
            </a:r>
          </a:p>
        </p:txBody>
      </p:sp>
      <p:sp>
        <p:nvSpPr>
          <p:cNvPr id="27" name="TextBox 27"/>
          <p:cNvSpPr txBox="1"/>
          <p:nvPr/>
        </p:nvSpPr>
        <p:spPr>
          <a:xfrm>
            <a:off x="8467696" y="3239736"/>
            <a:ext cx="2148949" cy="359073"/>
          </a:xfrm>
          <a:prstGeom prst="rect">
            <a:avLst/>
          </a:prstGeom>
        </p:spPr>
        <p:txBody>
          <a:bodyPr lIns="0" tIns="0" rIns="0" bIns="0" rtlCol="0" anchor="t">
            <a:spAutoFit/>
          </a:bodyPr>
          <a:lstStyle/>
          <a:p>
            <a:pPr algn="ctr">
              <a:lnSpc>
                <a:spcPts val="2803"/>
              </a:lnSpc>
              <a:spcBef>
                <a:spcPct val="0"/>
              </a:spcBef>
            </a:pPr>
            <a:r>
              <a:rPr lang="el-GR" sz="2000" b="1" dirty="0">
                <a:solidFill>
                  <a:srgbClr val="000000"/>
                </a:solidFill>
                <a:latin typeface="Segoe UI" pitchFamily="34" charset="0"/>
                <a:cs typeface="Segoe UI" pitchFamily="34" charset="0"/>
              </a:rPr>
              <a:t>ΤΡΟΠΟΠΟΙΗΣΗ</a:t>
            </a:r>
            <a:endParaRPr lang="en-US" sz="2000" b="1" dirty="0">
              <a:solidFill>
                <a:srgbClr val="000000"/>
              </a:solidFill>
              <a:latin typeface="Segoe UI" pitchFamily="34" charset="0"/>
              <a:cs typeface="Segoe UI" pitchFamily="34" charset="0"/>
            </a:endParaRPr>
          </a:p>
        </p:txBody>
      </p:sp>
      <p:sp>
        <p:nvSpPr>
          <p:cNvPr id="28" name="TextBox 28"/>
          <p:cNvSpPr txBox="1"/>
          <p:nvPr/>
        </p:nvSpPr>
        <p:spPr>
          <a:xfrm>
            <a:off x="1671118" y="4326963"/>
            <a:ext cx="1970636" cy="872034"/>
          </a:xfrm>
          <a:prstGeom prst="rect">
            <a:avLst/>
          </a:prstGeom>
        </p:spPr>
        <p:txBody>
          <a:bodyPr lIns="0" tIns="0" rIns="0" bIns="0" rtlCol="0" anchor="t">
            <a:spAutoFit/>
          </a:bodyPr>
          <a:lstStyle/>
          <a:p>
            <a:pPr algn="ctr">
              <a:lnSpc>
                <a:spcPts val="1746"/>
              </a:lnSpc>
              <a:spcBef>
                <a:spcPct val="0"/>
              </a:spcBef>
            </a:pPr>
            <a:r>
              <a:rPr lang="en-US" sz="1200" dirty="0" err="1">
                <a:solidFill>
                  <a:srgbClr val="000000"/>
                </a:solidFill>
              </a:rPr>
              <a:t>Lorem</a:t>
            </a:r>
            <a:r>
              <a:rPr lang="en-US" sz="1200" dirty="0">
                <a:solidFill>
                  <a:srgbClr val="000000"/>
                </a:solidFill>
              </a:rPr>
              <a:t> </a:t>
            </a:r>
            <a:r>
              <a:rPr lang="en-US" sz="1200" dirty="0" err="1">
                <a:solidFill>
                  <a:srgbClr val="000000"/>
                </a:solidFill>
              </a:rPr>
              <a:t>ipsum</a:t>
            </a:r>
            <a:r>
              <a:rPr lang="en-US" sz="1200" dirty="0">
                <a:solidFill>
                  <a:srgbClr val="000000"/>
                </a:solidFill>
              </a:rPr>
              <a:t> dolor sit </a:t>
            </a:r>
            <a:r>
              <a:rPr lang="en-US" sz="1200" dirty="0" err="1">
                <a:solidFill>
                  <a:srgbClr val="000000"/>
                </a:solidFill>
              </a:rPr>
              <a:t>amet</a:t>
            </a:r>
            <a:r>
              <a:rPr lang="en-US" sz="1200" dirty="0">
                <a:solidFill>
                  <a:srgbClr val="000000"/>
                </a:solidFill>
              </a:rPr>
              <a:t>, </a:t>
            </a:r>
            <a:r>
              <a:rPr lang="en-US" sz="1200" dirty="0" err="1">
                <a:solidFill>
                  <a:srgbClr val="000000"/>
                </a:solidFill>
              </a:rPr>
              <a:t>consectetur</a:t>
            </a:r>
            <a:r>
              <a:rPr lang="en-US" sz="1200" dirty="0">
                <a:solidFill>
                  <a:srgbClr val="000000"/>
                </a:solidFill>
              </a:rPr>
              <a:t> </a:t>
            </a:r>
            <a:r>
              <a:rPr lang="en-US" sz="1200" dirty="0" err="1">
                <a:solidFill>
                  <a:srgbClr val="000000"/>
                </a:solidFill>
              </a:rPr>
              <a:t>adipiscing</a:t>
            </a:r>
            <a:r>
              <a:rPr lang="en-US" sz="1200" dirty="0">
                <a:solidFill>
                  <a:srgbClr val="000000"/>
                </a:solidFill>
              </a:rPr>
              <a:t> </a:t>
            </a:r>
            <a:r>
              <a:rPr lang="en-US" sz="1200" dirty="0" err="1">
                <a:solidFill>
                  <a:srgbClr val="000000"/>
                </a:solidFill>
              </a:rPr>
              <a:t>elit</a:t>
            </a:r>
            <a:r>
              <a:rPr lang="en-US" sz="1200" dirty="0">
                <a:solidFill>
                  <a:srgbClr val="000000"/>
                </a:solidFill>
              </a:rPr>
              <a:t>, </a:t>
            </a:r>
            <a:r>
              <a:rPr lang="en-US" sz="1200" dirty="0" err="1">
                <a:solidFill>
                  <a:srgbClr val="000000"/>
                </a:solidFill>
              </a:rPr>
              <a:t>sed</a:t>
            </a:r>
            <a:r>
              <a:rPr lang="en-US" sz="1200" dirty="0">
                <a:solidFill>
                  <a:srgbClr val="000000"/>
                </a:solidFill>
              </a:rPr>
              <a:t> do </a:t>
            </a:r>
            <a:r>
              <a:rPr lang="en-US" sz="1200" dirty="0" err="1">
                <a:solidFill>
                  <a:srgbClr val="000000"/>
                </a:solidFill>
              </a:rPr>
              <a:t>eiusmod</a:t>
            </a:r>
            <a:r>
              <a:rPr lang="en-US" sz="1200" dirty="0">
                <a:solidFill>
                  <a:srgbClr val="000000"/>
                </a:solidFill>
              </a:rPr>
              <a:t> </a:t>
            </a:r>
            <a:r>
              <a:rPr lang="en-US" sz="1200" dirty="0" err="1">
                <a:solidFill>
                  <a:srgbClr val="000000"/>
                </a:solidFill>
              </a:rPr>
              <a:t>tempor</a:t>
            </a:r>
            <a:r>
              <a:rPr lang="en-US" sz="1200" dirty="0">
                <a:solidFill>
                  <a:srgbClr val="000000"/>
                </a:solidFill>
              </a:rPr>
              <a:t> </a:t>
            </a:r>
            <a:r>
              <a:rPr lang="en-US" sz="1200" dirty="0" err="1">
                <a:solidFill>
                  <a:srgbClr val="000000"/>
                </a:solidFill>
              </a:rPr>
              <a:t>incididunt</a:t>
            </a:r>
            <a:r>
              <a:rPr lang="en-US" sz="1200" dirty="0">
                <a:solidFill>
                  <a:srgbClr val="000000"/>
                </a:solidFill>
              </a:rPr>
              <a:t> </a:t>
            </a:r>
            <a:r>
              <a:rPr lang="en-US" sz="1200" dirty="0" err="1">
                <a:solidFill>
                  <a:srgbClr val="000000"/>
                </a:solidFill>
              </a:rPr>
              <a:t>ut</a:t>
            </a:r>
            <a:r>
              <a:rPr lang="en-US" sz="1200" dirty="0">
                <a:solidFill>
                  <a:srgbClr val="000000"/>
                </a:solidFill>
              </a:rPr>
              <a:t> </a:t>
            </a:r>
            <a:r>
              <a:rPr lang="en-US" sz="1200" dirty="0" err="1">
                <a:solidFill>
                  <a:srgbClr val="000000"/>
                </a:solidFill>
              </a:rPr>
              <a:t>labore</a:t>
            </a:r>
            <a:r>
              <a:rPr lang="en-US" sz="1200" dirty="0">
                <a:solidFill>
                  <a:srgbClr val="000000"/>
                </a:solidFill>
              </a:rPr>
              <a:t> et </a:t>
            </a:r>
            <a:r>
              <a:rPr lang="en-US" sz="1200" dirty="0" err="1">
                <a:solidFill>
                  <a:srgbClr val="000000"/>
                </a:solidFill>
              </a:rPr>
              <a:t>dolore</a:t>
            </a:r>
            <a:r>
              <a:rPr lang="en-US" sz="1200" dirty="0">
                <a:solidFill>
                  <a:srgbClr val="000000"/>
                </a:solidFill>
              </a:rPr>
              <a:t> </a:t>
            </a:r>
          </a:p>
        </p:txBody>
      </p:sp>
      <p:sp>
        <p:nvSpPr>
          <p:cNvPr id="30" name="TextBox 30"/>
          <p:cNvSpPr txBox="1"/>
          <p:nvPr/>
        </p:nvSpPr>
        <p:spPr>
          <a:xfrm>
            <a:off x="5050029" y="3703941"/>
            <a:ext cx="2301955" cy="1809726"/>
          </a:xfrm>
          <a:prstGeom prst="rect">
            <a:avLst/>
          </a:prstGeom>
        </p:spPr>
        <p:txBody>
          <a:bodyPr wrap="square" lIns="0" tIns="0" rIns="0" bIns="0" rtlCol="0" anchor="t">
            <a:spAutoFit/>
          </a:bodyPr>
          <a:lstStyle/>
          <a:p>
            <a:pPr algn="ctr">
              <a:lnSpc>
                <a:spcPct val="120000"/>
              </a:lnSpc>
              <a:spcBef>
                <a:spcPct val="0"/>
              </a:spcBef>
            </a:pPr>
            <a:r>
              <a:rPr lang="el-GR" sz="1400" dirty="0">
                <a:solidFill>
                  <a:srgbClr val="000000"/>
                </a:solidFill>
                <a:latin typeface="Arial" pitchFamily="34" charset="0"/>
                <a:cs typeface="Arial" pitchFamily="34" charset="0"/>
              </a:rPr>
              <a:t>Αναμορφωμένη μεγέθυνση με υιοθέτηση αρχών της </a:t>
            </a:r>
            <a:r>
              <a:rPr lang="en-US" sz="1400" dirty="0">
                <a:solidFill>
                  <a:srgbClr val="000000"/>
                </a:solidFill>
                <a:latin typeface="Arial" pitchFamily="34" charset="0"/>
                <a:cs typeface="Arial" pitchFamily="34" charset="0"/>
              </a:rPr>
              <a:t>EU Agenda 2030</a:t>
            </a:r>
            <a:r>
              <a:rPr lang="el-GR" sz="1400" dirty="0">
                <a:solidFill>
                  <a:srgbClr val="000000"/>
                </a:solidFill>
                <a:latin typeface="Arial" pitchFamily="34" charset="0"/>
                <a:cs typeface="Arial" pitchFamily="34" charset="0"/>
              </a:rPr>
              <a:t> για μείωση πιέσεων και αύξηση ανταγωνιστικότητας με πράσινο και ψηφιακό μετασχηματισμό</a:t>
            </a:r>
            <a:endParaRPr lang="en-US" sz="1400" dirty="0">
              <a:solidFill>
                <a:srgbClr val="000000"/>
              </a:solidFill>
              <a:latin typeface="Arial" pitchFamily="34" charset="0"/>
              <a:cs typeface="Arial" pitchFamily="34" charset="0"/>
            </a:endParaRPr>
          </a:p>
        </p:txBody>
      </p:sp>
      <p:sp>
        <p:nvSpPr>
          <p:cNvPr id="32" name="Freeform 3"/>
          <p:cNvSpPr/>
          <p:nvPr/>
        </p:nvSpPr>
        <p:spPr>
          <a:xfrm>
            <a:off x="660632" y="5965913"/>
            <a:ext cx="2976361" cy="610167"/>
          </a:xfrm>
          <a:custGeom>
            <a:avLst/>
            <a:gdLst/>
            <a:ahLst/>
            <a:cxnLst/>
            <a:rect l="l" t="t" r="r" b="b"/>
            <a:pathLst>
              <a:path w="4464541" h="915250">
                <a:moveTo>
                  <a:pt x="0" y="0"/>
                </a:moveTo>
                <a:lnTo>
                  <a:pt x="4464541" y="0"/>
                </a:lnTo>
                <a:lnTo>
                  <a:pt x="4464541" y="915251"/>
                </a:lnTo>
                <a:lnTo>
                  <a:pt x="0" y="915251"/>
                </a:lnTo>
                <a:lnTo>
                  <a:pt x="0" y="0"/>
                </a:lnTo>
                <a:close/>
              </a:path>
            </a:pathLst>
          </a:custGeom>
          <a:blipFill>
            <a:blip r:embed="rId3"/>
            <a:stretch>
              <a:fillRect/>
            </a:stretch>
          </a:blipFill>
        </p:spPr>
        <p:txBody>
          <a:bodyPr/>
          <a:lstStyle/>
          <a:p>
            <a:endParaRPr lang="el-GR"/>
          </a:p>
        </p:txBody>
      </p:sp>
      <p:sp>
        <p:nvSpPr>
          <p:cNvPr id="33" name="Freeform 4"/>
          <p:cNvSpPr/>
          <p:nvPr/>
        </p:nvSpPr>
        <p:spPr>
          <a:xfrm>
            <a:off x="10899378" y="5867117"/>
            <a:ext cx="710781" cy="713447"/>
          </a:xfrm>
          <a:custGeom>
            <a:avLst/>
            <a:gdLst/>
            <a:ahLst/>
            <a:cxnLst/>
            <a:rect l="l" t="t" r="r" b="b"/>
            <a:pathLst>
              <a:path w="1066171" h="1070170">
                <a:moveTo>
                  <a:pt x="0" y="0"/>
                </a:moveTo>
                <a:lnTo>
                  <a:pt x="1066172" y="0"/>
                </a:lnTo>
                <a:lnTo>
                  <a:pt x="1066172" y="1070169"/>
                </a:lnTo>
                <a:lnTo>
                  <a:pt x="0" y="1070169"/>
                </a:lnTo>
                <a:lnTo>
                  <a:pt x="0" y="0"/>
                </a:lnTo>
                <a:close/>
              </a:path>
            </a:pathLst>
          </a:custGeom>
          <a:blipFill>
            <a:blip r:embed="rId4"/>
            <a:stretch>
              <a:fillRect/>
            </a:stretch>
          </a:blipFill>
        </p:spPr>
        <p:txBody>
          <a:bodyPr/>
          <a:lstStyle/>
          <a:p>
            <a:endParaRPr lang="el-GR"/>
          </a:p>
        </p:txBody>
      </p:sp>
      <p:sp>
        <p:nvSpPr>
          <p:cNvPr id="34" name="Ορθογώνιο 33"/>
          <p:cNvSpPr/>
          <p:nvPr/>
        </p:nvSpPr>
        <p:spPr>
          <a:xfrm>
            <a:off x="5801223" y="2012289"/>
            <a:ext cx="799567" cy="702750"/>
          </a:xfrm>
          <a:prstGeom prst="rect">
            <a:avLst/>
          </a:prstGeom>
        </p:spPr>
        <p:txBody>
          <a:bodyPr wrap="none" lIns="60954" tIns="30477" rIns="60954" bIns="30477">
            <a:spAutoFit/>
          </a:bodyPr>
          <a:lstStyle/>
          <a:p>
            <a:pPr algn="ctr">
              <a:lnSpc>
                <a:spcPts val="5049"/>
              </a:lnSpc>
              <a:spcBef>
                <a:spcPct val="0"/>
              </a:spcBef>
            </a:pPr>
            <a:r>
              <a:rPr lang="en-US" sz="4400" dirty="0">
                <a:solidFill>
                  <a:schemeClr val="bg1"/>
                </a:solidFill>
                <a:latin typeface="Segoe UI Black" pitchFamily="34" charset="0"/>
                <a:ea typeface="Segoe UI Black" pitchFamily="34" charset="0"/>
              </a:rPr>
              <a:t>02</a:t>
            </a:r>
          </a:p>
        </p:txBody>
      </p:sp>
      <p:grpSp>
        <p:nvGrpSpPr>
          <p:cNvPr id="3" name="Group 3"/>
          <p:cNvGrpSpPr/>
          <p:nvPr/>
        </p:nvGrpSpPr>
        <p:grpSpPr>
          <a:xfrm>
            <a:off x="1172355" y="2108201"/>
            <a:ext cx="2968163" cy="3701880"/>
            <a:chOff x="0" y="0"/>
            <a:chExt cx="1172608" cy="1252565"/>
          </a:xfrm>
        </p:grpSpPr>
        <p:sp>
          <p:nvSpPr>
            <p:cNvPr id="4" name="Freeform 4"/>
            <p:cNvSpPr/>
            <p:nvPr/>
          </p:nvSpPr>
          <p:spPr>
            <a:xfrm>
              <a:off x="0" y="0"/>
              <a:ext cx="1172608" cy="1252565"/>
            </a:xfrm>
            <a:custGeom>
              <a:avLst/>
              <a:gdLst/>
              <a:ahLst/>
              <a:cxnLst/>
              <a:rect l="l" t="t" r="r" b="b"/>
              <a:pathLst>
                <a:path w="1172608" h="1252565">
                  <a:moveTo>
                    <a:pt x="88683" y="0"/>
                  </a:moveTo>
                  <a:lnTo>
                    <a:pt x="1083925" y="0"/>
                  </a:lnTo>
                  <a:cubicBezTo>
                    <a:pt x="1132903" y="0"/>
                    <a:pt x="1172608" y="39705"/>
                    <a:pt x="1172608" y="88683"/>
                  </a:cubicBezTo>
                  <a:lnTo>
                    <a:pt x="1172608" y="1163882"/>
                  </a:lnTo>
                  <a:cubicBezTo>
                    <a:pt x="1172608" y="1212860"/>
                    <a:pt x="1132903" y="1252565"/>
                    <a:pt x="1083925" y="1252565"/>
                  </a:cubicBezTo>
                  <a:lnTo>
                    <a:pt x="88683" y="1252565"/>
                  </a:lnTo>
                  <a:cubicBezTo>
                    <a:pt x="39705" y="1252565"/>
                    <a:pt x="0" y="1212860"/>
                    <a:pt x="0" y="1163882"/>
                  </a:cubicBezTo>
                  <a:lnTo>
                    <a:pt x="0" y="88683"/>
                  </a:lnTo>
                  <a:cubicBezTo>
                    <a:pt x="0" y="39705"/>
                    <a:pt x="39705" y="0"/>
                    <a:pt x="88683" y="0"/>
                  </a:cubicBezTo>
                  <a:close/>
                </a:path>
              </a:pathLst>
            </a:custGeom>
            <a:solidFill>
              <a:srgbClr val="EAEAEA"/>
            </a:solidFill>
          </p:spPr>
          <p:txBody>
            <a:bodyPr/>
            <a:lstStyle/>
            <a:p>
              <a:endParaRPr lang="el-GR"/>
            </a:p>
          </p:txBody>
        </p:sp>
        <p:sp>
          <p:nvSpPr>
            <p:cNvPr id="5" name="TextBox 5"/>
            <p:cNvSpPr txBox="1"/>
            <p:nvPr/>
          </p:nvSpPr>
          <p:spPr>
            <a:xfrm>
              <a:off x="0" y="-47625"/>
              <a:ext cx="1172608" cy="1300190"/>
            </a:xfrm>
            <a:prstGeom prst="rect">
              <a:avLst/>
            </a:prstGeom>
          </p:spPr>
          <p:txBody>
            <a:bodyPr lIns="50800" tIns="50800" rIns="50800" bIns="50800" rtlCol="0" anchor="ctr"/>
            <a:lstStyle/>
            <a:p>
              <a:pPr algn="ctr">
                <a:lnSpc>
                  <a:spcPts val="1772"/>
                </a:lnSpc>
              </a:pPr>
              <a:endParaRPr/>
            </a:p>
          </p:txBody>
        </p:sp>
      </p:grpSp>
      <p:grpSp>
        <p:nvGrpSpPr>
          <p:cNvPr id="12" name="Group 12"/>
          <p:cNvGrpSpPr/>
          <p:nvPr/>
        </p:nvGrpSpPr>
        <p:grpSpPr>
          <a:xfrm>
            <a:off x="1994572" y="1687743"/>
            <a:ext cx="1323729" cy="132372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AAD"/>
            </a:solidFill>
          </p:spPr>
          <p:txBody>
            <a:bodyPr/>
            <a:lstStyle/>
            <a:p>
              <a:endParaRPr lang="el-GR"/>
            </a:p>
          </p:txBody>
        </p:sp>
        <p:sp>
          <p:nvSpPr>
            <p:cNvPr id="14" name="TextBox 14"/>
            <p:cNvSpPr txBox="1"/>
            <p:nvPr/>
          </p:nvSpPr>
          <p:spPr>
            <a:xfrm>
              <a:off x="76200" y="28575"/>
              <a:ext cx="660400" cy="708025"/>
            </a:xfrm>
            <a:prstGeom prst="rect">
              <a:avLst/>
            </a:prstGeom>
          </p:spPr>
          <p:txBody>
            <a:bodyPr lIns="50800" tIns="50800" rIns="50800" bIns="50800" rtlCol="0" anchor="ctr"/>
            <a:lstStyle/>
            <a:p>
              <a:pPr algn="ctr">
                <a:lnSpc>
                  <a:spcPts val="1772"/>
                </a:lnSpc>
              </a:pPr>
              <a:endParaRPr/>
            </a:p>
          </p:txBody>
        </p:sp>
      </p:grpSp>
      <p:sp>
        <p:nvSpPr>
          <p:cNvPr id="35" name="Ορθογώνιο 34"/>
          <p:cNvSpPr/>
          <p:nvPr/>
        </p:nvSpPr>
        <p:spPr>
          <a:xfrm>
            <a:off x="2255799" y="1997784"/>
            <a:ext cx="785139" cy="702750"/>
          </a:xfrm>
          <a:prstGeom prst="rect">
            <a:avLst/>
          </a:prstGeom>
        </p:spPr>
        <p:txBody>
          <a:bodyPr wrap="none" lIns="60954" tIns="30477" rIns="60954" bIns="30477">
            <a:spAutoFit/>
          </a:bodyPr>
          <a:lstStyle/>
          <a:p>
            <a:pPr algn="ctr">
              <a:lnSpc>
                <a:spcPts val="5049"/>
              </a:lnSpc>
              <a:spcBef>
                <a:spcPct val="0"/>
              </a:spcBef>
            </a:pPr>
            <a:r>
              <a:rPr lang="en-US" sz="4400" spc="200" dirty="0">
                <a:solidFill>
                  <a:schemeClr val="bg1"/>
                </a:solidFill>
                <a:latin typeface="Segoe UI Black" pitchFamily="34" charset="0"/>
                <a:ea typeface="Segoe UI Black" pitchFamily="34" charset="0"/>
              </a:rPr>
              <a:t>0</a:t>
            </a:r>
            <a:r>
              <a:rPr lang="el-GR" sz="4400" spc="200" dirty="0">
                <a:solidFill>
                  <a:schemeClr val="bg1"/>
                </a:solidFill>
                <a:latin typeface="Segoe UI Black" pitchFamily="34" charset="0"/>
                <a:ea typeface="Segoe UI Black" pitchFamily="34" charset="0"/>
              </a:rPr>
              <a:t>1</a:t>
            </a:r>
            <a:endParaRPr lang="en-US" sz="4400" spc="200" dirty="0">
              <a:solidFill>
                <a:schemeClr val="bg1"/>
              </a:solidFill>
              <a:latin typeface="Segoe UI Black" pitchFamily="34" charset="0"/>
              <a:ea typeface="Segoe UI Black" pitchFamily="34" charset="0"/>
            </a:endParaRPr>
          </a:p>
        </p:txBody>
      </p:sp>
      <p:sp>
        <p:nvSpPr>
          <p:cNvPr id="36" name="Ορθογώνιο 35"/>
          <p:cNvSpPr/>
          <p:nvPr/>
        </p:nvSpPr>
        <p:spPr>
          <a:xfrm>
            <a:off x="9142386" y="2011097"/>
            <a:ext cx="799567" cy="702750"/>
          </a:xfrm>
          <a:prstGeom prst="rect">
            <a:avLst/>
          </a:prstGeom>
        </p:spPr>
        <p:txBody>
          <a:bodyPr wrap="none" lIns="60954" tIns="30477" rIns="60954" bIns="30477">
            <a:spAutoFit/>
          </a:bodyPr>
          <a:lstStyle/>
          <a:p>
            <a:pPr algn="ctr">
              <a:lnSpc>
                <a:spcPts val="5049"/>
              </a:lnSpc>
              <a:spcBef>
                <a:spcPct val="0"/>
              </a:spcBef>
            </a:pPr>
            <a:r>
              <a:rPr lang="en-US" sz="4400" dirty="0">
                <a:solidFill>
                  <a:schemeClr val="bg1"/>
                </a:solidFill>
                <a:latin typeface="Segoe UI Black" pitchFamily="34" charset="0"/>
                <a:ea typeface="Segoe UI Black" pitchFamily="34" charset="0"/>
              </a:rPr>
              <a:t>0</a:t>
            </a:r>
            <a:r>
              <a:rPr lang="el-GR" sz="4400" dirty="0">
                <a:solidFill>
                  <a:schemeClr val="bg1"/>
                </a:solidFill>
                <a:latin typeface="Segoe UI Black" pitchFamily="34" charset="0"/>
                <a:ea typeface="Segoe UI Black" pitchFamily="34" charset="0"/>
              </a:rPr>
              <a:t>3</a:t>
            </a:r>
            <a:endParaRPr lang="en-US" sz="4400" dirty="0">
              <a:solidFill>
                <a:schemeClr val="bg1"/>
              </a:solidFill>
              <a:latin typeface="Segoe UI Black" pitchFamily="34" charset="0"/>
              <a:ea typeface="Segoe UI Black" pitchFamily="34" charset="0"/>
            </a:endParaRPr>
          </a:p>
        </p:txBody>
      </p:sp>
      <p:sp>
        <p:nvSpPr>
          <p:cNvPr id="37" name="TextBox 27"/>
          <p:cNvSpPr txBox="1"/>
          <p:nvPr/>
        </p:nvSpPr>
        <p:spPr>
          <a:xfrm>
            <a:off x="1403350" y="3254829"/>
            <a:ext cx="2422441" cy="321563"/>
          </a:xfrm>
          <a:prstGeom prst="rect">
            <a:avLst/>
          </a:prstGeom>
        </p:spPr>
        <p:txBody>
          <a:bodyPr wrap="square" lIns="0" tIns="0" rIns="0" bIns="0" rtlCol="0" anchor="t">
            <a:spAutoFit/>
          </a:bodyPr>
          <a:lstStyle/>
          <a:p>
            <a:pPr algn="ctr">
              <a:lnSpc>
                <a:spcPts val="2803"/>
              </a:lnSpc>
              <a:spcBef>
                <a:spcPct val="0"/>
              </a:spcBef>
            </a:pPr>
            <a:r>
              <a:rPr lang="en-US" b="1" dirty="0">
                <a:solidFill>
                  <a:srgbClr val="000000"/>
                </a:solidFill>
                <a:latin typeface="Segoe UI" pitchFamily="34" charset="0"/>
                <a:cs typeface="Segoe UI" pitchFamily="34" charset="0"/>
              </a:rPr>
              <a:t>BUISSNESS AS USUAL</a:t>
            </a:r>
          </a:p>
        </p:txBody>
      </p:sp>
      <p:sp>
        <p:nvSpPr>
          <p:cNvPr id="38" name="TextBox 27"/>
          <p:cNvSpPr txBox="1"/>
          <p:nvPr/>
        </p:nvSpPr>
        <p:spPr>
          <a:xfrm>
            <a:off x="5126532" y="3249464"/>
            <a:ext cx="2148949" cy="327397"/>
          </a:xfrm>
          <a:prstGeom prst="rect">
            <a:avLst/>
          </a:prstGeom>
        </p:spPr>
        <p:txBody>
          <a:bodyPr lIns="0" tIns="0" rIns="0" bIns="0" rtlCol="0" anchor="t">
            <a:spAutoFit/>
          </a:bodyPr>
          <a:lstStyle/>
          <a:p>
            <a:pPr algn="ctr">
              <a:lnSpc>
                <a:spcPts val="2803"/>
              </a:lnSpc>
              <a:spcBef>
                <a:spcPct val="0"/>
              </a:spcBef>
            </a:pPr>
            <a:r>
              <a:rPr lang="el-GR" sz="2000" b="1" dirty="0">
                <a:solidFill>
                  <a:srgbClr val="000000"/>
                </a:solidFill>
                <a:latin typeface="Segoe UI" pitchFamily="34" charset="0"/>
                <a:cs typeface="Segoe UI" pitchFamily="34" charset="0"/>
              </a:rPr>
              <a:t>ΑΝΑΜΟΡΦΩΣΗ</a:t>
            </a:r>
            <a:endParaRPr lang="en-US" sz="2000" b="1" dirty="0">
              <a:solidFill>
                <a:srgbClr val="000000"/>
              </a:solidFill>
              <a:latin typeface="Segoe UI" pitchFamily="34" charset="0"/>
              <a:cs typeface="Segoe UI" pitchFamily="34" charset="0"/>
            </a:endParaRPr>
          </a:p>
        </p:txBody>
      </p:sp>
      <p:sp>
        <p:nvSpPr>
          <p:cNvPr id="29" name="TextBox 29"/>
          <p:cNvSpPr txBox="1"/>
          <p:nvPr/>
        </p:nvSpPr>
        <p:spPr>
          <a:xfrm>
            <a:off x="1676842" y="3696525"/>
            <a:ext cx="1970636" cy="1551194"/>
          </a:xfrm>
          <a:prstGeom prst="rect">
            <a:avLst/>
          </a:prstGeom>
        </p:spPr>
        <p:txBody>
          <a:bodyPr lIns="0" tIns="0" rIns="0" bIns="0" rtlCol="0" anchor="t">
            <a:spAutoFit/>
          </a:bodyPr>
          <a:lstStyle/>
          <a:p>
            <a:pPr algn="ctr">
              <a:lnSpc>
                <a:spcPct val="120000"/>
              </a:lnSpc>
              <a:spcBef>
                <a:spcPct val="0"/>
              </a:spcBef>
            </a:pPr>
            <a:r>
              <a:rPr lang="el-GR" sz="1400" dirty="0">
                <a:solidFill>
                  <a:srgbClr val="000000"/>
                </a:solidFill>
                <a:latin typeface="Arial" pitchFamily="34" charset="0"/>
                <a:cs typeface="Arial" pitchFamily="34" charset="0"/>
              </a:rPr>
              <a:t>Συνέχιση της τουριστικής μεγέθυνσης με περιορισμένες αλλαγές – προσαρμογές στις νέες συνθήκες – Τουρισμός ξεκούρασης</a:t>
            </a:r>
            <a:endParaRPr lang="en-US" sz="1400" dirty="0">
              <a:solidFill>
                <a:srgbClr val="000000"/>
              </a:solidFill>
              <a:latin typeface="Arial" pitchFamily="34" charset="0"/>
              <a:cs typeface="Arial" pitchFamily="34" charset="0"/>
            </a:endParaRPr>
          </a:p>
        </p:txBody>
      </p:sp>
      <p:sp>
        <p:nvSpPr>
          <p:cNvPr id="39" name="TextBox 30"/>
          <p:cNvSpPr txBox="1"/>
          <p:nvPr/>
        </p:nvSpPr>
        <p:spPr>
          <a:xfrm>
            <a:off x="8391192" y="3696525"/>
            <a:ext cx="2301955" cy="1809726"/>
          </a:xfrm>
          <a:prstGeom prst="rect">
            <a:avLst/>
          </a:prstGeom>
        </p:spPr>
        <p:txBody>
          <a:bodyPr wrap="square" lIns="0" tIns="0" rIns="0" bIns="0" rtlCol="0" anchor="t">
            <a:spAutoFit/>
          </a:bodyPr>
          <a:lstStyle>
            <a:defPPr>
              <a:defRPr lang="el-GR"/>
            </a:defPPr>
            <a:lvl1pPr algn="ctr">
              <a:lnSpc>
                <a:spcPct val="120000"/>
              </a:lnSpc>
              <a:spcBef>
                <a:spcPct val="0"/>
              </a:spcBef>
              <a:defRPr sz="1400">
                <a:solidFill>
                  <a:srgbClr val="000000"/>
                </a:solidFill>
                <a:latin typeface="Arial" pitchFamily="34" charset="0"/>
                <a:cs typeface="Arial" pitchFamily="34" charset="0"/>
              </a:defRPr>
            </a:lvl1pPr>
          </a:lstStyle>
          <a:p>
            <a:r>
              <a:rPr lang="el-GR" dirty="0"/>
              <a:t>Περιορισμός μεγέθυνσης λαμβάνοντας υπόψη σημάδια υπέρβασης φέρουσας ικανότητας και </a:t>
            </a:r>
            <a:r>
              <a:rPr lang="el-GR" dirty="0" err="1"/>
              <a:t>υπερτουρισμού</a:t>
            </a:r>
            <a:r>
              <a:rPr lang="el-GR" dirty="0"/>
              <a:t> – Ανάδειξη ταυτότητας και τουρισμού εμπειριών και ευζωίας</a:t>
            </a:r>
          </a:p>
        </p:txBody>
      </p:sp>
    </p:spTree>
    <p:extLst>
      <p:ext uri="{BB962C8B-B14F-4D97-AF65-F5344CB8AC3E}">
        <p14:creationId xmlns:p14="http://schemas.microsoft.com/office/powerpoint/2010/main" val="1520375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12072" y="-497831"/>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print">
              <a:extLst>
                <a:ext uri="{28A0092B-C50C-407E-A947-70E740481C1C}">
                  <a14:useLocalDpi xmlns:a14="http://schemas.microsoft.com/office/drawing/2010/main"/>
                </a:ext>
              </a:extLst>
            </a:blip>
            <a:stretch>
              <a:fillRect/>
            </a:stretch>
          </a:blipFill>
        </p:spPr>
        <p:txBody>
          <a:bodyPr/>
          <a:lstStyle/>
          <a:p>
            <a:endParaRPr lang="el-GR" sz="1200"/>
          </a:p>
        </p:txBody>
      </p:sp>
      <p:sp>
        <p:nvSpPr>
          <p:cNvPr id="5" name="Freeform 5"/>
          <p:cNvSpPr/>
          <p:nvPr/>
        </p:nvSpPr>
        <p:spPr>
          <a:xfrm>
            <a:off x="6196093" y="90816"/>
            <a:ext cx="8702148" cy="8702130"/>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chemeClr val="tx2">
              <a:lumMod val="40000"/>
              <a:lumOff val="60000"/>
            </a:schemeClr>
          </a:solidFill>
        </p:spPr>
        <p:txBody>
          <a:bodyPr/>
          <a:lstStyle/>
          <a:p>
            <a:endParaRPr lang="el-GR" sz="1200"/>
          </a:p>
        </p:txBody>
      </p:sp>
      <p:sp>
        <p:nvSpPr>
          <p:cNvPr id="8" name="TextBox 8"/>
          <p:cNvSpPr txBox="1"/>
          <p:nvPr/>
        </p:nvSpPr>
        <p:spPr>
          <a:xfrm>
            <a:off x="393324" y="870607"/>
            <a:ext cx="5156575" cy="5116785"/>
          </a:xfrm>
          <a:prstGeom prst="rect">
            <a:avLst/>
          </a:prstGeom>
        </p:spPr>
        <p:txBody>
          <a:bodyPr wrap="square" lIns="0" tIns="0" rIns="0" bIns="0" rtlCol="0" anchor="t">
            <a:spAutoFit/>
          </a:bodyPr>
          <a:lstStyle/>
          <a:p>
            <a:pPr marL="285750" indent="-285750">
              <a:lnSpc>
                <a:spcPts val="2117"/>
              </a:lnSpc>
              <a:spcBef>
                <a:spcPct val="0"/>
              </a:spcBef>
              <a:buFont typeface="Wingdings" panose="020B0604020202020204" pitchFamily="34" charset="0"/>
              <a:buChar char="Ø"/>
            </a:pPr>
            <a:r>
              <a:rPr lang="el-GR" dirty="0">
                <a:solidFill>
                  <a:srgbClr val="000000"/>
                </a:solidFill>
                <a:latin typeface="Arial" pitchFamily="34" charset="0"/>
                <a:cs typeface="Arial" pitchFamily="34" charset="0"/>
              </a:rPr>
              <a:t>Συνέχιση της αύξηση της προσφοράς κλινών τόσο σε ξενοδοχεία (κυρίως υψηλών κατηγοριών)  όσο και μεμονωμένες κατοικίες</a:t>
            </a:r>
            <a:endParaRPr lang="en-US"/>
          </a:p>
          <a:p>
            <a:pPr marL="285750" indent="-285750">
              <a:lnSpc>
                <a:spcPts val="2117"/>
              </a:lnSpc>
              <a:spcBef>
                <a:spcPct val="0"/>
              </a:spcBef>
              <a:buFont typeface="Wingdings" panose="020B0604020202020204" pitchFamily="34" charset="0"/>
              <a:buChar char="Ø"/>
            </a:pPr>
            <a:endParaRPr lang="el-GR" dirty="0">
              <a:solidFill>
                <a:srgbClr val="000000"/>
              </a:solidFill>
              <a:latin typeface="Arial" pitchFamily="34" charset="0"/>
              <a:cs typeface="Arial" pitchFamily="34" charset="0"/>
            </a:endParaRPr>
          </a:p>
          <a:p>
            <a:pPr marL="285750" indent="-285750">
              <a:lnSpc>
                <a:spcPts val="2117"/>
              </a:lnSpc>
              <a:spcBef>
                <a:spcPct val="0"/>
              </a:spcBef>
              <a:buFont typeface="Wingdings" panose="020B0604020202020204" pitchFamily="34" charset="0"/>
              <a:buChar char="Ø"/>
            </a:pPr>
            <a:r>
              <a:rPr lang="el-GR" dirty="0">
                <a:solidFill>
                  <a:srgbClr val="000000"/>
                </a:solidFill>
                <a:latin typeface="Arial" pitchFamily="34" charset="0"/>
                <a:cs typeface="Arial" pitchFamily="34" charset="0"/>
              </a:rPr>
              <a:t>Ενίσχυση του συστήματος προβολής (</a:t>
            </a:r>
            <a:r>
              <a:rPr lang="en-US" dirty="0">
                <a:solidFill>
                  <a:srgbClr val="000000"/>
                </a:solidFill>
                <a:latin typeface="Arial" pitchFamily="34" charset="0"/>
                <a:cs typeface="Arial" pitchFamily="34" charset="0"/>
              </a:rPr>
              <a:t>DMMO) </a:t>
            </a:r>
            <a:r>
              <a:rPr lang="el-GR" dirty="0">
                <a:solidFill>
                  <a:srgbClr val="000000"/>
                </a:solidFill>
                <a:latin typeface="Arial" pitchFamily="34" charset="0"/>
                <a:cs typeface="Arial" pitchFamily="34" charset="0"/>
              </a:rPr>
              <a:t>για προσέλκυση περισσότερων τουριστών</a:t>
            </a:r>
          </a:p>
          <a:p>
            <a:pPr marL="285750" indent="-285750">
              <a:lnSpc>
                <a:spcPts val="2117"/>
              </a:lnSpc>
              <a:spcBef>
                <a:spcPct val="0"/>
              </a:spcBef>
              <a:buFont typeface="Wingdings" panose="020B0604020202020204" pitchFamily="34" charset="0"/>
              <a:buChar char="Ø"/>
            </a:pPr>
            <a:endParaRPr lang="el-GR" dirty="0">
              <a:solidFill>
                <a:srgbClr val="000000"/>
              </a:solidFill>
              <a:latin typeface="Arial" pitchFamily="34" charset="0"/>
              <a:cs typeface="Arial" pitchFamily="34" charset="0"/>
            </a:endParaRPr>
          </a:p>
          <a:p>
            <a:pPr marL="285750" indent="-285750">
              <a:lnSpc>
                <a:spcPts val="2117"/>
              </a:lnSpc>
              <a:spcBef>
                <a:spcPct val="0"/>
              </a:spcBef>
              <a:buFont typeface="Wingdings" panose="020B0604020202020204" pitchFamily="34" charset="0"/>
              <a:buChar char="Ø"/>
            </a:pPr>
            <a:r>
              <a:rPr lang="el-GR" dirty="0">
                <a:solidFill>
                  <a:srgbClr val="000000"/>
                </a:solidFill>
                <a:latin typeface="Arial"/>
                <a:cs typeface="Arial"/>
              </a:rPr>
              <a:t>Προσπάθεια κάλυψης των προβλημάτων ύδρευσης, διαχείρισης στερεών και υγρών αποβλήτων, ενέργειας, κυκλοφορίας, με κατασκευή νέων υποδομών και εισαγωγή τεχνολογιών και </a:t>
            </a:r>
            <a:r>
              <a:rPr lang="el-GR" dirty="0" err="1">
                <a:solidFill>
                  <a:srgbClr val="000000"/>
                </a:solidFill>
                <a:latin typeface="Arial"/>
                <a:cs typeface="Arial"/>
              </a:rPr>
              <a:t>ψηφιοποίησης</a:t>
            </a:r>
            <a:r>
              <a:rPr lang="el-GR" dirty="0">
                <a:solidFill>
                  <a:srgbClr val="000000"/>
                </a:solidFill>
                <a:latin typeface="Arial"/>
                <a:cs typeface="Arial"/>
              </a:rPr>
              <a:t> </a:t>
            </a:r>
            <a:endParaRPr lang="el-GR" dirty="0">
              <a:solidFill>
                <a:srgbClr val="000000"/>
              </a:solidFill>
              <a:latin typeface="Arial" pitchFamily="34" charset="0"/>
              <a:cs typeface="Arial" pitchFamily="34" charset="0"/>
            </a:endParaRPr>
          </a:p>
          <a:p>
            <a:pPr marL="285750" indent="-285750">
              <a:lnSpc>
                <a:spcPts val="2117"/>
              </a:lnSpc>
              <a:spcBef>
                <a:spcPct val="0"/>
              </a:spcBef>
              <a:buFont typeface="Wingdings" panose="020B0604020202020204" pitchFamily="34" charset="0"/>
              <a:buChar char="Ø"/>
            </a:pPr>
            <a:endParaRPr lang="en-US" dirty="0">
              <a:solidFill>
                <a:srgbClr val="000000"/>
              </a:solidFill>
              <a:latin typeface="Arial" pitchFamily="34" charset="0"/>
              <a:cs typeface="Arial" pitchFamily="34" charset="0"/>
            </a:endParaRPr>
          </a:p>
          <a:p>
            <a:pPr marL="285750" indent="-285750">
              <a:lnSpc>
                <a:spcPts val="2117"/>
              </a:lnSpc>
              <a:spcBef>
                <a:spcPct val="0"/>
              </a:spcBef>
              <a:buFont typeface="Wingdings" panose="020B0604020202020204" pitchFamily="34" charset="0"/>
              <a:buChar char="Ø"/>
            </a:pPr>
            <a:r>
              <a:rPr lang="el-GR" dirty="0">
                <a:solidFill>
                  <a:srgbClr val="000000"/>
                </a:solidFill>
                <a:latin typeface="Arial" pitchFamily="34" charset="0"/>
                <a:cs typeface="Arial" pitchFamily="34" charset="0"/>
              </a:rPr>
              <a:t>Διατήρηση του ίδιου κυριάρχου τουριστικού προϊόντος της ξεκούρασης –αναψυχής αξιοποιώντας τα κλιματολογικά στοιχεία και το φυσικό και πολιτιστικό περιβάλλον της ΠΙΝ ως «σκηνικό» </a:t>
            </a:r>
            <a:r>
              <a:rPr lang="en-US" dirty="0">
                <a:solidFill>
                  <a:srgbClr val="000000"/>
                </a:solidFill>
                <a:latin typeface="Arial" pitchFamily="34" charset="0"/>
                <a:cs typeface="Arial" pitchFamily="34" charset="0"/>
              </a:rPr>
              <a:t> </a:t>
            </a:r>
          </a:p>
          <a:p>
            <a:pPr marL="228600" indent="-228600">
              <a:lnSpc>
                <a:spcPts val="2117"/>
              </a:lnSpc>
              <a:spcBef>
                <a:spcPct val="0"/>
              </a:spcBef>
              <a:buFont typeface="Wingdings" panose="020B0604020202020204" pitchFamily="34" charset="0"/>
              <a:buChar char="Ø"/>
            </a:pPr>
            <a:endParaRPr lang="en-US" dirty="0">
              <a:solidFill>
                <a:srgbClr val="000000"/>
              </a:solidFill>
              <a:latin typeface="Arial" pitchFamily="34" charset="0"/>
              <a:cs typeface="Arial" pitchFamily="34" charset="0"/>
            </a:endParaRPr>
          </a:p>
        </p:txBody>
      </p:sp>
      <p:sp>
        <p:nvSpPr>
          <p:cNvPr id="12" name="Freeform 3"/>
          <p:cNvSpPr/>
          <p:nvPr/>
        </p:nvSpPr>
        <p:spPr>
          <a:xfrm>
            <a:off x="600979" y="6280977"/>
            <a:ext cx="2837607" cy="459408"/>
          </a:xfrm>
          <a:custGeom>
            <a:avLst/>
            <a:gdLst/>
            <a:ahLst/>
            <a:cxnLst/>
            <a:rect l="l" t="t" r="r" b="b"/>
            <a:pathLst>
              <a:path w="4464541" h="915250">
                <a:moveTo>
                  <a:pt x="0" y="0"/>
                </a:moveTo>
                <a:lnTo>
                  <a:pt x="4464541" y="0"/>
                </a:lnTo>
                <a:lnTo>
                  <a:pt x="4464541" y="915251"/>
                </a:lnTo>
                <a:lnTo>
                  <a:pt x="0" y="915251"/>
                </a:lnTo>
                <a:lnTo>
                  <a:pt x="0" y="0"/>
                </a:lnTo>
                <a:close/>
              </a:path>
            </a:pathLst>
          </a:custGeom>
          <a:blipFill>
            <a:blip r:embed="rId3"/>
            <a:stretch>
              <a:fillRect/>
            </a:stretch>
          </a:blipFill>
        </p:spPr>
        <p:txBody>
          <a:bodyPr/>
          <a:lstStyle/>
          <a:p>
            <a:endParaRPr lang="el-GR" sz="1200"/>
          </a:p>
        </p:txBody>
      </p:sp>
      <p:sp>
        <p:nvSpPr>
          <p:cNvPr id="13" name="Freeform 13"/>
          <p:cNvSpPr/>
          <p:nvPr/>
        </p:nvSpPr>
        <p:spPr>
          <a:xfrm>
            <a:off x="12039600" y="5929516"/>
            <a:ext cx="728944" cy="731677"/>
          </a:xfrm>
          <a:custGeom>
            <a:avLst/>
            <a:gdLst/>
            <a:ahLst/>
            <a:cxnLst/>
            <a:rect l="l" t="t" r="r" b="b"/>
            <a:pathLst>
              <a:path w="1093416" h="1097516">
                <a:moveTo>
                  <a:pt x="0" y="0"/>
                </a:moveTo>
                <a:lnTo>
                  <a:pt x="1093416" y="0"/>
                </a:lnTo>
                <a:lnTo>
                  <a:pt x="1093416" y="1097516"/>
                </a:lnTo>
                <a:lnTo>
                  <a:pt x="0" y="1097516"/>
                </a:lnTo>
                <a:lnTo>
                  <a:pt x="0" y="0"/>
                </a:lnTo>
                <a:close/>
              </a:path>
            </a:pathLst>
          </a:custGeom>
          <a:blipFill>
            <a:blip r:embed="rId4"/>
            <a:stretch>
              <a:fillRect/>
            </a:stretch>
          </a:blipFill>
        </p:spPr>
        <p:txBody>
          <a:bodyPr/>
          <a:lstStyle/>
          <a:p>
            <a:endParaRPr lang="el-GR" sz="1200"/>
          </a:p>
        </p:txBody>
      </p:sp>
      <p:grpSp>
        <p:nvGrpSpPr>
          <p:cNvPr id="3" name="Group 3">
            <a:extLst>
              <a:ext uri="{FF2B5EF4-FFF2-40B4-BE49-F238E27FC236}">
                <a16:creationId xmlns:a16="http://schemas.microsoft.com/office/drawing/2014/main" id="{83C2DF8F-B49C-36EC-02AC-B24B672E01F1}"/>
              </a:ext>
            </a:extLst>
          </p:cNvPr>
          <p:cNvGrpSpPr>
            <a:grpSpLocks noChangeAspect="1"/>
          </p:cNvGrpSpPr>
          <p:nvPr/>
        </p:nvGrpSpPr>
        <p:grpSpPr>
          <a:xfrm>
            <a:off x="6064423" y="90813"/>
            <a:ext cx="8965486" cy="8702133"/>
            <a:chOff x="-23042" y="66269"/>
            <a:chExt cx="6542159" cy="6349987"/>
          </a:xfrm>
        </p:grpSpPr>
        <p:sp>
          <p:nvSpPr>
            <p:cNvPr id="4" name="Freeform 4">
              <a:extLst>
                <a:ext uri="{FF2B5EF4-FFF2-40B4-BE49-F238E27FC236}">
                  <a16:creationId xmlns:a16="http://schemas.microsoft.com/office/drawing/2014/main" id="{17300305-73B7-7B37-3B17-2961F7A41FD5}"/>
                </a:ext>
              </a:extLst>
            </p:cNvPr>
            <p:cNvSpPr/>
            <p:nvPr/>
          </p:nvSpPr>
          <p:spPr>
            <a:xfrm>
              <a:off x="-23042" y="66271"/>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5" cstate="print">
                <a:extLst>
                  <a:ext uri="{28A0092B-C50C-407E-A947-70E740481C1C}">
                    <a14:useLocalDpi xmlns:a14="http://schemas.microsoft.com/office/drawing/2010/main" val="0"/>
                  </a:ext>
                </a:extLst>
              </a:blip>
              <a:stretch>
                <a:fillRect/>
              </a:stretch>
            </a:blipFill>
            <a:ln>
              <a:solidFill>
                <a:srgbClr val="002060"/>
              </a:solidFill>
            </a:ln>
          </p:spPr>
          <p:txBody>
            <a:bodyPr/>
            <a:lstStyle/>
            <a:p>
              <a:endParaRPr lang="el-GR" sz="1200"/>
            </a:p>
          </p:txBody>
        </p:sp>
        <p:sp>
          <p:nvSpPr>
            <p:cNvPr id="6" name="Freeform 5">
              <a:extLst>
                <a:ext uri="{FF2B5EF4-FFF2-40B4-BE49-F238E27FC236}">
                  <a16:creationId xmlns:a16="http://schemas.microsoft.com/office/drawing/2014/main" id="{2C8C7FF2-75B5-8BCA-9205-19DBB3A2FD98}"/>
                </a:ext>
              </a:extLst>
            </p:cNvPr>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002060"/>
            </a:solidFill>
            <a:ln>
              <a:solidFill>
                <a:srgbClr val="002060"/>
              </a:solidFill>
            </a:ln>
          </p:spPr>
          <p:txBody>
            <a:bodyPr/>
            <a:lstStyle/>
            <a:p>
              <a:endParaRPr lang="el-GR" sz="1200"/>
            </a:p>
          </p:txBody>
        </p:sp>
      </p:grpSp>
      <p:sp>
        <p:nvSpPr>
          <p:cNvPr id="11" name="TextBox 7"/>
          <p:cNvSpPr txBox="1"/>
          <p:nvPr/>
        </p:nvSpPr>
        <p:spPr>
          <a:xfrm>
            <a:off x="958319" y="199771"/>
            <a:ext cx="4228187" cy="491096"/>
          </a:xfrm>
          <a:prstGeom prst="rect">
            <a:avLst/>
          </a:prstGeom>
        </p:spPr>
        <p:txBody>
          <a:bodyPr lIns="0" tIns="0" rIns="0" bIns="0" rtlCol="0" anchor="t">
            <a:spAutoFit/>
          </a:bodyPr>
          <a:lstStyle/>
          <a:p>
            <a:pPr>
              <a:lnSpc>
                <a:spcPts val="4156"/>
              </a:lnSpc>
              <a:spcBef>
                <a:spcPct val="0"/>
              </a:spcBef>
            </a:pPr>
            <a:r>
              <a:rPr lang="en-US" sz="3000" dirty="0">
                <a:solidFill>
                  <a:srgbClr val="004AAD"/>
                </a:solidFill>
                <a:latin typeface="Segoe UI Black"/>
                <a:ea typeface="Segoe UI Black"/>
              </a:rPr>
              <a:t>BUISSINESS AS USUAL</a:t>
            </a:r>
          </a:p>
        </p:txBody>
      </p:sp>
      <p:sp>
        <p:nvSpPr>
          <p:cNvPr id="14" name="Freeform 13"/>
          <p:cNvSpPr/>
          <p:nvPr/>
        </p:nvSpPr>
        <p:spPr>
          <a:xfrm>
            <a:off x="11055831" y="5850519"/>
            <a:ext cx="728944" cy="731677"/>
          </a:xfrm>
          <a:custGeom>
            <a:avLst/>
            <a:gdLst/>
            <a:ahLst/>
            <a:cxnLst/>
            <a:rect l="l" t="t" r="r" b="b"/>
            <a:pathLst>
              <a:path w="1093416" h="1097516">
                <a:moveTo>
                  <a:pt x="0" y="0"/>
                </a:moveTo>
                <a:lnTo>
                  <a:pt x="1093416" y="0"/>
                </a:lnTo>
                <a:lnTo>
                  <a:pt x="1093416" y="1097516"/>
                </a:lnTo>
                <a:lnTo>
                  <a:pt x="0" y="1097516"/>
                </a:lnTo>
                <a:lnTo>
                  <a:pt x="0" y="0"/>
                </a:lnTo>
                <a:close/>
              </a:path>
            </a:pathLst>
          </a:custGeom>
          <a:blipFill>
            <a:blip r:embed="rId4"/>
            <a:stretch>
              <a:fillRect/>
            </a:stretch>
          </a:blipFill>
        </p:spPr>
        <p:txBody>
          <a:bodyPr/>
          <a:lstStyle/>
          <a:p>
            <a:endParaRPr lang="el-G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Προσαρμοσμένο 2">
      <a:majorFont>
        <a:latin typeface="Segoe UI Black"/>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775</TotalTime>
  <Words>1661</Words>
  <Application>Microsoft Office PowerPoint</Application>
  <PresentationFormat>Ευρεία οθόνη</PresentationFormat>
  <Paragraphs>264</Paragraphs>
  <Slides>16</Slides>
  <Notes>3</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2</vt:i4>
      </vt:variant>
      <vt:variant>
        <vt:lpstr>Τίτλοι διαφανειών</vt:lpstr>
      </vt:variant>
      <vt:variant>
        <vt:i4>16</vt:i4>
      </vt:variant>
    </vt:vector>
  </HeadingPairs>
  <TitlesOfParts>
    <vt:vector size="25" baseType="lpstr">
      <vt:lpstr>Aptos</vt:lpstr>
      <vt:lpstr>Arial</vt:lpstr>
      <vt:lpstr>Arial Unicode Bold</vt:lpstr>
      <vt:lpstr>Calibri</vt:lpstr>
      <vt:lpstr>Segoe UI</vt:lpstr>
      <vt:lpstr>Segoe UI Black</vt:lpstr>
      <vt:lpstr>Wingdings</vt:lpstr>
      <vt:lpstr>Θέμα του Office</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IOANNIS SPILANIS</dc:creator>
  <cp:lastModifiedBy>IOANNIS SPILANIS</cp:lastModifiedBy>
  <cp:revision>38</cp:revision>
  <dcterms:created xsi:type="dcterms:W3CDTF">2024-01-26T17:03:17Z</dcterms:created>
  <dcterms:modified xsi:type="dcterms:W3CDTF">2024-02-01T15:02:51Z</dcterms:modified>
</cp:coreProperties>
</file>