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65" r:id="rId4"/>
    <p:sldId id="258" r:id="rId5"/>
    <p:sldId id="260" r:id="rId6"/>
    <p:sldId id="262" r:id="rId7"/>
    <p:sldId id="263" r:id="rId8"/>
    <p:sldId id="266" r:id="rId9"/>
    <p:sldId id="264" r:id="rId10"/>
    <p:sldId id="267" r:id="rId11"/>
    <p:sldId id="268" r:id="rId12"/>
    <p:sldId id="269" r:id="rId13"/>
    <p:sldId id="274" r:id="rId14"/>
    <p:sldId id="275" r:id="rId15"/>
    <p:sldId id="272" r:id="rId16"/>
    <p:sldId id="276"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51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704"/>
  </p:normalViewPr>
  <p:slideViewPr>
    <p:cSldViewPr snapToGrid="0" snapToObjects="1">
      <p:cViewPr varScale="1">
        <p:scale>
          <a:sx n="104" d="100"/>
          <a:sy n="104" d="100"/>
        </p:scale>
        <p:origin x="83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E0CF96-6B43-4937-BBC5-8207DDCB2431}" type="datetimeFigureOut">
              <a:rPr lang="el-GR" smtClean="0"/>
              <a:t>23/11/2022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52AC5-DE93-48B5-ACB3-B2D09298E898}" type="slidenum">
              <a:rPr lang="el-GR" smtClean="0"/>
              <a:t>‹#›</a:t>
            </a:fld>
            <a:endParaRPr lang="el-GR"/>
          </a:p>
        </p:txBody>
      </p:sp>
    </p:spTree>
    <p:extLst>
      <p:ext uri="{BB962C8B-B14F-4D97-AF65-F5344CB8AC3E}">
        <p14:creationId xmlns:p14="http://schemas.microsoft.com/office/powerpoint/2010/main" val="17346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8</a:t>
            </a:fld>
            <a:endParaRPr lang="el-GR"/>
          </a:p>
        </p:txBody>
      </p:sp>
    </p:spTree>
    <p:extLst>
      <p:ext uri="{BB962C8B-B14F-4D97-AF65-F5344CB8AC3E}">
        <p14:creationId xmlns:p14="http://schemas.microsoft.com/office/powerpoint/2010/main" val="406973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9</a:t>
            </a:fld>
            <a:endParaRPr lang="el-GR"/>
          </a:p>
        </p:txBody>
      </p:sp>
    </p:spTree>
    <p:extLst>
      <p:ext uri="{BB962C8B-B14F-4D97-AF65-F5344CB8AC3E}">
        <p14:creationId xmlns:p14="http://schemas.microsoft.com/office/powerpoint/2010/main" val="844705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10</a:t>
            </a:fld>
            <a:endParaRPr lang="el-GR"/>
          </a:p>
        </p:txBody>
      </p:sp>
    </p:spTree>
    <p:extLst>
      <p:ext uri="{BB962C8B-B14F-4D97-AF65-F5344CB8AC3E}">
        <p14:creationId xmlns:p14="http://schemas.microsoft.com/office/powerpoint/2010/main" val="169684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11</a:t>
            </a:fld>
            <a:endParaRPr lang="el-GR"/>
          </a:p>
        </p:txBody>
      </p:sp>
    </p:spTree>
    <p:extLst>
      <p:ext uri="{BB962C8B-B14F-4D97-AF65-F5344CB8AC3E}">
        <p14:creationId xmlns:p14="http://schemas.microsoft.com/office/powerpoint/2010/main" val="2047451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12</a:t>
            </a:fld>
            <a:endParaRPr lang="el-GR"/>
          </a:p>
        </p:txBody>
      </p:sp>
    </p:spTree>
    <p:extLst>
      <p:ext uri="{BB962C8B-B14F-4D97-AF65-F5344CB8AC3E}">
        <p14:creationId xmlns:p14="http://schemas.microsoft.com/office/powerpoint/2010/main" val="3822083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14</a:t>
            </a:fld>
            <a:endParaRPr lang="el-GR"/>
          </a:p>
        </p:txBody>
      </p:sp>
    </p:spTree>
    <p:extLst>
      <p:ext uri="{BB962C8B-B14F-4D97-AF65-F5344CB8AC3E}">
        <p14:creationId xmlns:p14="http://schemas.microsoft.com/office/powerpoint/2010/main" val="1142071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A678-CBAC-3248-BA15-4892D66843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E302A-1F01-6D4D-88E4-DC5CFAB5F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A60E20-B598-F543-805D-F6E708AB1031}"/>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E92047A-57E4-F34E-A412-851754E68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EC5BE-B2F7-214B-A0AA-50F917B61CA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51163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D248-B240-C340-9D4D-090F25121F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F5003F-3B45-9B43-B0F6-8DC7869E82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3DBD3-DF97-5446-9D38-9BF71502A81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BB63FE63-43F1-894E-8468-0A65F74A0F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7009D-6A1E-994A-9EEC-7F20ED3E2D8E}"/>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8562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594AE-4C1F-9840-87D6-0B62EAA20C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D22466-645A-8641-AF10-F569418249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4AA9D-B65A-504D-A8E2-A7A810DEB73A}"/>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9D437E-93D4-2E40-94C1-0F9721E62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F1F87C-F2FF-BB40-849C-390762B6AF2F}"/>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12829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9FD9-6737-ED44-B0B9-2C4CD543D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0ABCD-E8A3-D845-B585-62C00323D1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07CBA-AF69-8D4D-B9ED-BC6F8ABAB4F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FEE887-5928-9649-9545-6A50192C30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4B0C6-1B45-8449-907E-EB22C8898A6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66862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F3EA-4990-D747-8C92-7931874A6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150E5B-520B-3A4A-8B12-CBCC851EE6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06CC27-5586-A54C-A020-B0088874707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AB9730E-B6E8-4B46-8479-7C3EB3DD0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52552-C495-164A-A054-AA84D6D110A2}"/>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6804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F1D8-697F-0848-938A-306091D61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49BD6-94D0-2C42-8EB7-D793C737D4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85F74B-7EC7-D349-BFD6-C35189BEC1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F3BD38-C78C-FC43-BFF7-65A38DE01510}"/>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3136C40E-7227-A343-9FF4-5360B561E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61485-383B-8143-A408-CD1FA561AE6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0868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5A0F1-F5E9-2E4D-9E74-2D075C5462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27D447-F0E1-664F-91E7-76DFD3AEB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CF82D9-DFE9-8740-A5BA-E3E9B7150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EDAEB-C99C-1549-8A2D-A599EB3BA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1C132D-0790-0149-B5DB-1E97DFAF848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6873E-0C8F-A04C-940F-A764CB15489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8" name="Footer Placeholder 7">
            <a:extLst>
              <a:ext uri="{FF2B5EF4-FFF2-40B4-BE49-F238E27FC236}">
                <a16:creationId xmlns:a16="http://schemas.microsoft.com/office/drawing/2014/main" id="{05201FBB-95BD-CE46-9DB3-CE16B056E6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4BABD1-0F83-EE44-B8E0-B43B5A7687C5}"/>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65138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AC36-4990-5545-9A8E-BAE7484403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F82BD7-34B5-FC43-8412-A872C09098E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4" name="Footer Placeholder 3">
            <a:extLst>
              <a:ext uri="{FF2B5EF4-FFF2-40B4-BE49-F238E27FC236}">
                <a16:creationId xmlns:a16="http://schemas.microsoft.com/office/drawing/2014/main" id="{88C433EA-C66A-5A44-87D2-F936BC4D8B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725D77-88F9-F041-A780-E3C0F815D3C3}"/>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3698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55871-5E78-CF42-8E84-AA9189E58E6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3" name="Footer Placeholder 2">
            <a:extLst>
              <a:ext uri="{FF2B5EF4-FFF2-40B4-BE49-F238E27FC236}">
                <a16:creationId xmlns:a16="http://schemas.microsoft.com/office/drawing/2014/main" id="{E9832B97-6281-724D-95FF-02366541AA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E08C21-22D4-C544-915E-269E11883F8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09610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8DAC-FA60-7C44-861D-69DE53A29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EE1DE1-238B-C84F-A1E3-66AEC399F4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5582EC-9A14-054F-A510-737EBDA41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124CD8-07AD-C845-8C26-C54A5717C2B5}"/>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C4498087-27FC-1C48-809F-E2C5F94D5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7A65E-733A-3146-B46D-9FA7C051A9E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66312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B561-ED9C-5B45-927A-BF84A7CCB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64C09E-D6F6-E64E-A901-CFF02CEA52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C38A3D-4656-A543-A50C-761C3BD0F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297A05-99ED-B448-AF3F-3A6F785E0BB4}"/>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0FCADF07-8FCF-2548-9CB8-91B93CE94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9C7CB-EC50-0C4A-B267-B8F40C9EA94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9467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09B1C1-1EE0-EE42-A6B3-0F0986AD68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68809E-C990-5446-9458-0278E5B4A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B1802-3AFA-A94F-AD57-B9A5F90E00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1A888136-922E-7F42-9BA9-D18F0843FE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46CF41-1C8F-AB4B-AC24-E1EC532D7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0E0F0-05BB-324F-B121-C9545DB04511}" type="slidenum">
              <a:rPr lang="en-US" smtClean="0"/>
              <a:t>‹#›</a:t>
            </a:fld>
            <a:endParaRPr lang="en-US"/>
          </a:p>
        </p:txBody>
      </p:sp>
    </p:spTree>
    <p:extLst>
      <p:ext uri="{BB962C8B-B14F-4D97-AF65-F5344CB8AC3E}">
        <p14:creationId xmlns:p14="http://schemas.microsoft.com/office/powerpoint/2010/main" val="284211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524000" y="1874982"/>
            <a:ext cx="9761838" cy="2710107"/>
          </a:xfrm>
        </p:spPr>
        <p:txBody>
          <a:bodyPr>
            <a:normAutofit/>
          </a:bodyPr>
          <a:lstStyle/>
          <a:p>
            <a:r>
              <a:rPr lang="el-GR" sz="3200" dirty="0" smtClean="0">
                <a:solidFill>
                  <a:schemeClr val="bg1"/>
                </a:solidFill>
                <a:latin typeface="+mn-lt"/>
              </a:rPr>
              <a:t>Εισήγηση</a:t>
            </a:r>
            <a:br>
              <a:rPr lang="el-GR" sz="3200" dirty="0" smtClean="0">
                <a:solidFill>
                  <a:schemeClr val="bg1"/>
                </a:solidFill>
                <a:latin typeface="+mn-lt"/>
              </a:rPr>
            </a:br>
            <a:r>
              <a:rPr lang="el-GR" sz="3200" dirty="0" smtClean="0">
                <a:solidFill>
                  <a:schemeClr val="bg1"/>
                </a:solidFill>
                <a:latin typeface="+mn-lt"/>
              </a:rPr>
              <a:t>Θέμα 4ο:ΣΤΡΑΤΗΓΙΚΗ ΕΠΙΚΟΙΝΩΝΙΑΣ ΚΑΙ </a:t>
            </a:r>
            <a:r>
              <a:rPr lang="el-GR" sz="3200" dirty="0" smtClean="0">
                <a:solidFill>
                  <a:schemeClr val="bg1"/>
                </a:solidFill>
                <a:latin typeface="+mn-lt"/>
              </a:rPr>
              <a:t>ΠΛΗΡΟΦΟΡΗΣΗΣ</a:t>
            </a:r>
            <a:r>
              <a:rPr lang="el-GR" sz="3200" dirty="0" smtClean="0">
                <a:solidFill>
                  <a:schemeClr val="bg1"/>
                </a:solidFill>
                <a:latin typeface="+mn-lt"/>
              </a:rPr>
              <a:t/>
            </a:r>
            <a:br>
              <a:rPr lang="el-GR" sz="3200" dirty="0" smtClean="0">
                <a:solidFill>
                  <a:schemeClr val="bg1"/>
                </a:solidFill>
                <a:latin typeface="+mn-lt"/>
              </a:rPr>
            </a:br>
            <a:r>
              <a:rPr lang="el-GR" sz="3200" dirty="0" err="1" smtClean="0">
                <a:solidFill>
                  <a:schemeClr val="bg1"/>
                </a:solidFill>
                <a:latin typeface="+mn-lt"/>
              </a:rPr>
              <a:t>ΠεΠ</a:t>
            </a:r>
            <a:r>
              <a:rPr lang="el-GR" sz="3200" dirty="0" smtClean="0">
                <a:solidFill>
                  <a:schemeClr val="bg1"/>
                </a:solidFill>
                <a:latin typeface="+mn-lt"/>
              </a:rPr>
              <a:t> «ΙΟΝΙΑ ΝΗΣΙΑ 2021-2027»</a:t>
            </a:r>
            <a:endParaRPr lang="en-US" sz="3200"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a:xfrm>
            <a:off x="1639330" y="5417378"/>
            <a:ext cx="9144000" cy="479853"/>
          </a:xfrm>
        </p:spPr>
        <p:txBody>
          <a:bodyPr>
            <a:normAutofit/>
          </a:bodyPr>
          <a:lstStyle/>
          <a:p>
            <a:r>
              <a:rPr lang="el-GR" dirty="0" smtClean="0">
                <a:solidFill>
                  <a:schemeClr val="bg1"/>
                </a:solidFill>
              </a:rPr>
              <a:t>Ειδική Υπηρεσία Διαχείρισης Προγράμματος «Ιόνια Νησιά»</a:t>
            </a:r>
            <a:endParaRPr lang="en-US" dirty="0"/>
          </a:p>
        </p:txBody>
      </p:sp>
      <p:sp>
        <p:nvSpPr>
          <p:cNvPr id="6" name="Title 1">
            <a:extLst>
              <a:ext uri="{FF2B5EF4-FFF2-40B4-BE49-F238E27FC236}">
                <a16:creationId xmlns:a16="http://schemas.microsoft.com/office/drawing/2014/main" id="{8EDBF0E5-5A7E-B644-8B93-BCCBEB43B25A}"/>
              </a:ext>
            </a:extLst>
          </p:cNvPr>
          <p:cNvSpPr txBox="1">
            <a:spLocks/>
          </p:cNvSpPr>
          <p:nvPr/>
        </p:nvSpPr>
        <p:spPr>
          <a:xfrm>
            <a:off x="1221898" y="15043"/>
            <a:ext cx="10221590" cy="1470025"/>
          </a:xfrm>
          <a:prstGeom prst="rect">
            <a:avLst/>
          </a:prstGeom>
          <a:noFill/>
          <a:ln>
            <a:noFill/>
          </a:ln>
        </p:spPr>
        <p:txBody>
          <a:bodyPr vert="horz" lIns="91440" tIns="45720" rIns="91440" bIns="45720" rtlCol="0" anchor="b">
            <a:normAutofit fontScale="97500"/>
          </a:bodyPr>
          <a:lstStyle>
            <a:lvl1pPr algn="l" defTabSz="457200" rtl="0" eaLnBrk="1" latinLnBrk="0" hangingPunct="1">
              <a:spcBef>
                <a:spcPct val="0"/>
              </a:spcBef>
              <a:buNone/>
              <a:defRPr sz="3200" b="0" i="0" kern="1200">
                <a:solidFill>
                  <a:srgbClr val="000080"/>
                </a:solidFill>
                <a:latin typeface="+mj-lt"/>
                <a:ea typeface="+mj-ea"/>
                <a:cs typeface="Ubuntu Medium"/>
              </a:defRPr>
            </a:lvl1pPr>
          </a:lstStyle>
          <a:p>
            <a:pPr algn="ctr"/>
            <a:r>
              <a:rPr lang="el-GR" b="1" dirty="0" smtClean="0">
                <a:solidFill>
                  <a:schemeClr val="bg1"/>
                </a:solidFill>
              </a:rPr>
              <a:t>1</a:t>
            </a:r>
            <a:r>
              <a:rPr lang="el-GR" b="1" baseline="30000" dirty="0" smtClean="0">
                <a:solidFill>
                  <a:schemeClr val="bg1"/>
                </a:solidFill>
              </a:rPr>
              <a:t>η</a:t>
            </a:r>
            <a:r>
              <a:rPr lang="el-GR" b="1" dirty="0" smtClean="0">
                <a:solidFill>
                  <a:schemeClr val="bg1"/>
                </a:solidFill>
              </a:rPr>
              <a:t> συνεδρίαση Επιτροπής Παρακολούθησης </a:t>
            </a:r>
          </a:p>
          <a:p>
            <a:pPr algn="ctr"/>
            <a:r>
              <a:rPr lang="el-GR" b="1" dirty="0" err="1" smtClean="0">
                <a:solidFill>
                  <a:schemeClr val="bg1"/>
                </a:solidFill>
              </a:rPr>
              <a:t>ΠεΠ</a:t>
            </a:r>
            <a:r>
              <a:rPr lang="el-GR" b="1" dirty="0" smtClean="0">
                <a:solidFill>
                  <a:schemeClr val="bg1"/>
                </a:solidFill>
              </a:rPr>
              <a:t> «ΙΟΝΙΑ ΝΗΣΙΑ» 2021-2027</a:t>
            </a:r>
            <a:endParaRPr lang="en-US" b="1" dirty="0">
              <a:solidFill>
                <a:schemeClr val="bg1"/>
              </a:solidFill>
              <a:latin typeface="+mn-lt"/>
            </a:endParaRPr>
          </a:p>
        </p:txBody>
      </p:sp>
      <p:sp>
        <p:nvSpPr>
          <p:cNvPr id="7" name="TextBox 6"/>
          <p:cNvSpPr txBox="1"/>
          <p:nvPr/>
        </p:nvSpPr>
        <p:spPr>
          <a:xfrm>
            <a:off x="9572878" y="6522181"/>
            <a:ext cx="2144389" cy="338554"/>
          </a:xfrm>
          <a:prstGeom prst="rect">
            <a:avLst/>
          </a:prstGeom>
          <a:noFill/>
        </p:spPr>
        <p:txBody>
          <a:bodyPr wrap="square" rtlCol="0">
            <a:spAutoFit/>
          </a:bodyPr>
          <a:lstStyle/>
          <a:p>
            <a:r>
              <a:rPr lang="el-GR" sz="1600" b="1" dirty="0" smtClean="0"/>
              <a:t>ΝΟΕΜΒΡΙΟΣ 2022</a:t>
            </a:r>
            <a:endParaRPr lang="el-GR" sz="1600" b="1" dirty="0"/>
          </a:p>
        </p:txBody>
      </p:sp>
    </p:spTree>
    <p:extLst>
      <p:ext uri="{BB962C8B-B14F-4D97-AF65-F5344CB8AC3E}">
        <p14:creationId xmlns:p14="http://schemas.microsoft.com/office/powerpoint/2010/main" val="2057516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1040424" y="457201"/>
            <a:ext cx="10515600" cy="1732084"/>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r>
              <a:rPr lang="el-GR" b="1" dirty="0" smtClean="0">
                <a:solidFill>
                  <a:srgbClr val="00B050"/>
                </a:solidFill>
              </a:rPr>
              <a:t>ΦΑΣΕΙΣ ΕΠΙΚΟΙΝΩΝΙΑΣ</a:t>
            </a:r>
            <a:r>
              <a:rPr lang="el-GR" b="1" dirty="0" smtClean="0">
                <a:solidFill>
                  <a:srgbClr val="0070C0"/>
                </a:solidFill>
              </a:rPr>
              <a:t/>
            </a:r>
            <a:br>
              <a:rPr lang="el-GR" b="1" dirty="0" smtClean="0">
                <a:solidFill>
                  <a:srgbClr val="0070C0"/>
                </a:solidFill>
              </a:rPr>
            </a:br>
            <a:r>
              <a:rPr lang="el-GR" b="1" dirty="0" smtClean="0">
                <a:solidFill>
                  <a:srgbClr val="00B0F0"/>
                </a:solidFill>
              </a:rPr>
              <a:t/>
            </a:r>
            <a:br>
              <a:rPr lang="el-GR" b="1" dirty="0" smtClean="0">
                <a:solidFill>
                  <a:srgbClr val="00B0F0"/>
                </a:solidFill>
              </a:rPr>
            </a:br>
            <a:r>
              <a:rPr lang="el-GR" b="1" dirty="0" smtClean="0">
                <a:solidFill>
                  <a:srgbClr val="00B0F0"/>
                </a:solidFill>
              </a:rPr>
              <a:t>Α΄ΦΑΣΗ</a:t>
            </a:r>
            <a:r>
              <a:rPr lang="en-US" b="1" dirty="0" smtClean="0">
                <a:solidFill>
                  <a:srgbClr val="00B0F0"/>
                </a:solidFill>
              </a:rPr>
              <a:t>:  </a:t>
            </a:r>
            <a:r>
              <a:rPr lang="el-GR" b="1" dirty="0" smtClean="0">
                <a:solidFill>
                  <a:srgbClr val="00B0F0"/>
                </a:solidFill>
              </a:rPr>
              <a:t>Γενική πληροφόρηση Ε.Π  και δράσεις</a:t>
            </a:r>
            <a:br>
              <a:rPr lang="el-GR" b="1" dirty="0" smtClean="0">
                <a:solidFill>
                  <a:srgbClr val="00B0F0"/>
                </a:solidFill>
              </a:rPr>
            </a:br>
            <a:r>
              <a:rPr lang="el-GR" b="1" dirty="0" smtClean="0">
                <a:solidFill>
                  <a:srgbClr val="00B0F0"/>
                </a:solidFill>
              </a:rPr>
              <a:t/>
            </a:r>
            <a:br>
              <a:rPr lang="el-GR" b="1" dirty="0" smtClean="0">
                <a:solidFill>
                  <a:srgbClr val="00B0F0"/>
                </a:solidFill>
              </a:rPr>
            </a:br>
            <a:r>
              <a:rPr lang="el-GR" b="1" dirty="0" smtClean="0">
                <a:solidFill>
                  <a:srgbClr val="00B0F0"/>
                </a:solidFill>
              </a:rPr>
              <a:t>Β’ ΦΑΣΗ</a:t>
            </a:r>
            <a:r>
              <a:rPr lang="en-US" b="1" dirty="0" smtClean="0">
                <a:solidFill>
                  <a:srgbClr val="00B0F0"/>
                </a:solidFill>
              </a:rPr>
              <a:t>: E</a:t>
            </a:r>
            <a:r>
              <a:rPr lang="el-GR" b="1" dirty="0" err="1" smtClean="0">
                <a:solidFill>
                  <a:srgbClr val="00B0F0"/>
                </a:solidFill>
              </a:rPr>
              <a:t>ξειδικευμένη</a:t>
            </a:r>
            <a:r>
              <a:rPr lang="el-GR" b="1" dirty="0" smtClean="0">
                <a:solidFill>
                  <a:srgbClr val="00B0F0"/>
                </a:solidFill>
              </a:rPr>
              <a:t> πληροφόρηση για επιμέρους δράσεις σε διαφορετικά κοινά-στόχος</a:t>
            </a:r>
            <a:br>
              <a:rPr lang="el-GR" b="1" dirty="0" smtClean="0">
                <a:solidFill>
                  <a:srgbClr val="00B0F0"/>
                </a:solidFill>
              </a:rPr>
            </a:br>
            <a:r>
              <a:rPr lang="el-GR" b="1" dirty="0" smtClean="0">
                <a:solidFill>
                  <a:srgbClr val="00B0F0"/>
                </a:solidFill>
              </a:rPr>
              <a:t/>
            </a:r>
            <a:br>
              <a:rPr lang="el-GR" b="1" dirty="0" smtClean="0">
                <a:solidFill>
                  <a:srgbClr val="00B0F0"/>
                </a:solidFill>
              </a:rPr>
            </a:br>
            <a:r>
              <a:rPr lang="el-GR" b="1" dirty="0" smtClean="0">
                <a:solidFill>
                  <a:srgbClr val="00B0F0"/>
                </a:solidFill>
              </a:rPr>
              <a:t>Γ’ ΦΑΣΗ</a:t>
            </a:r>
            <a:r>
              <a:rPr lang="en-US" b="1" dirty="0" smtClean="0">
                <a:solidFill>
                  <a:srgbClr val="00B0F0"/>
                </a:solidFill>
              </a:rPr>
              <a:t>:  </a:t>
            </a:r>
            <a:r>
              <a:rPr lang="el-GR" b="1" dirty="0" smtClean="0">
                <a:solidFill>
                  <a:srgbClr val="00B0F0"/>
                </a:solidFill>
              </a:rPr>
              <a:t>Διάδοση επιτευχθέντων αποτελεσμάτων</a:t>
            </a:r>
            <a:endParaRPr lang="en-US" sz="3600" b="1" dirty="0">
              <a:solidFill>
                <a:srgbClr val="00B05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736689"/>
            <a:ext cx="12192000" cy="958361"/>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1568918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1134208" y="791308"/>
            <a:ext cx="10421816" cy="1784838"/>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r>
            <a:br>
              <a:rPr lang="el-GR" dirty="0"/>
            </a:br>
            <a:r>
              <a:rPr lang="el-GR" dirty="0" smtClean="0"/>
              <a:t>               </a:t>
            </a:r>
            <a:r>
              <a:rPr lang="el-GR" b="1" dirty="0" smtClean="0">
                <a:solidFill>
                  <a:schemeClr val="accent2">
                    <a:lumMod val="75000"/>
                  </a:schemeClr>
                </a:solidFill>
              </a:rPr>
              <a:t>Υποχρεωτικές δράσεις επικοινωνίας</a:t>
            </a:r>
            <a:r>
              <a:rPr lang="el-GR" b="1" dirty="0" smtClean="0">
                <a:solidFill>
                  <a:srgbClr val="0070C0"/>
                </a:solidFill>
              </a:rPr>
              <a:t/>
            </a:r>
            <a:br>
              <a:rPr lang="el-GR" b="1" dirty="0" smtClean="0">
                <a:solidFill>
                  <a:srgbClr val="0070C0"/>
                </a:solidFill>
              </a:rPr>
            </a:br>
            <a:r>
              <a:rPr lang="el-GR" b="1" dirty="0">
                <a:solidFill>
                  <a:srgbClr val="00B0F0"/>
                </a:solidFill>
              </a:rPr>
              <a:t/>
            </a:r>
            <a:br>
              <a:rPr lang="el-GR" b="1" dirty="0">
                <a:solidFill>
                  <a:srgbClr val="00B0F0"/>
                </a:solidFill>
              </a:rPr>
            </a:br>
            <a:r>
              <a:rPr lang="el-GR" sz="3600" b="1" dirty="0" smtClean="0">
                <a:solidFill>
                  <a:srgbClr val="00B0F0"/>
                </a:solidFill>
              </a:rPr>
              <a:t>-   Διαδικτυακός τόπος </a:t>
            </a:r>
            <a:r>
              <a:rPr lang="el-GR" sz="3600" b="1" dirty="0" err="1" smtClean="0">
                <a:solidFill>
                  <a:srgbClr val="00B0F0"/>
                </a:solidFill>
              </a:rPr>
              <a:t>ΠεΠ</a:t>
            </a:r>
            <a:r>
              <a:rPr lang="el-GR" sz="3600" b="1" dirty="0" smtClean="0">
                <a:solidFill>
                  <a:srgbClr val="00B0F0"/>
                </a:solidFill>
              </a:rPr>
              <a:t> (6 μήνες)</a:t>
            </a:r>
            <a:br>
              <a:rPr lang="el-GR" sz="3600" b="1" dirty="0" smtClean="0">
                <a:solidFill>
                  <a:srgbClr val="00B0F0"/>
                </a:solidFill>
              </a:rPr>
            </a:br>
            <a:r>
              <a:rPr lang="el-GR" sz="3600" b="1" dirty="0" smtClean="0">
                <a:solidFill>
                  <a:srgbClr val="00B0F0"/>
                </a:solidFill>
              </a:rPr>
              <a:t>-   Δημοσίευση χρονοδιαγράμματος προγραμματισμένων    </a:t>
            </a:r>
            <a:br>
              <a:rPr lang="el-GR" sz="3600" b="1" dirty="0" smtClean="0">
                <a:solidFill>
                  <a:srgbClr val="00B0F0"/>
                </a:solidFill>
              </a:rPr>
            </a:br>
            <a:r>
              <a:rPr lang="el-GR" sz="3600" b="1" dirty="0">
                <a:solidFill>
                  <a:srgbClr val="00B0F0"/>
                </a:solidFill>
              </a:rPr>
              <a:t> </a:t>
            </a:r>
            <a:r>
              <a:rPr lang="el-GR" sz="3600" b="1" dirty="0" smtClean="0">
                <a:solidFill>
                  <a:srgbClr val="00B0F0"/>
                </a:solidFill>
              </a:rPr>
              <a:t>   προσκλήσεων (ανά 4μηνο)</a:t>
            </a:r>
            <a:br>
              <a:rPr lang="el-GR" sz="3600" b="1" dirty="0" smtClean="0">
                <a:solidFill>
                  <a:srgbClr val="00B0F0"/>
                </a:solidFill>
              </a:rPr>
            </a:br>
            <a:r>
              <a:rPr lang="el-GR" sz="3600" b="1" dirty="0" smtClean="0">
                <a:solidFill>
                  <a:srgbClr val="00B0F0"/>
                </a:solidFill>
              </a:rPr>
              <a:t>-   Δημοσίευση καταλόγου πράξεων (</a:t>
            </a:r>
            <a:r>
              <a:rPr lang="el-GR" sz="3600" b="1" dirty="0" err="1" smtClean="0">
                <a:solidFill>
                  <a:srgbClr val="00B0F0"/>
                </a:solidFill>
              </a:rPr>
              <a:t>επικαιροποίηση</a:t>
            </a:r>
            <a:r>
              <a:rPr lang="el-GR" sz="3600" b="1" dirty="0" smtClean="0">
                <a:solidFill>
                  <a:srgbClr val="00B0F0"/>
                </a:solidFill>
              </a:rPr>
              <a:t> ανά</a:t>
            </a:r>
            <a:br>
              <a:rPr lang="el-GR" sz="3600" b="1" dirty="0" smtClean="0">
                <a:solidFill>
                  <a:srgbClr val="00B0F0"/>
                </a:solidFill>
              </a:rPr>
            </a:br>
            <a:r>
              <a:rPr lang="el-GR" sz="3600" b="1" dirty="0" smtClean="0">
                <a:solidFill>
                  <a:srgbClr val="00B0F0"/>
                </a:solidFill>
              </a:rPr>
              <a:t>    4μηνο)</a:t>
            </a:r>
            <a:br>
              <a:rPr lang="el-GR" sz="3600" b="1" dirty="0" smtClean="0">
                <a:solidFill>
                  <a:srgbClr val="00B0F0"/>
                </a:solidFill>
              </a:rPr>
            </a:br>
            <a:r>
              <a:rPr lang="el-GR" sz="3600" b="1" dirty="0" smtClean="0">
                <a:solidFill>
                  <a:srgbClr val="00B0F0"/>
                </a:solidFill>
              </a:rPr>
              <a:t>-   Ενημέρωση δικαιούχων περί της δημοσίευσης δεδομένων</a:t>
            </a:r>
            <a:br>
              <a:rPr lang="el-GR" sz="3600" b="1" dirty="0" smtClean="0">
                <a:solidFill>
                  <a:srgbClr val="00B0F0"/>
                </a:solidFill>
              </a:rPr>
            </a:br>
            <a:r>
              <a:rPr lang="el-GR" sz="3600" b="1" dirty="0">
                <a:solidFill>
                  <a:srgbClr val="00B0F0"/>
                </a:solidFill>
              </a:rPr>
              <a:t> </a:t>
            </a:r>
            <a:r>
              <a:rPr lang="el-GR" sz="3600" b="1" dirty="0" smtClean="0">
                <a:solidFill>
                  <a:srgbClr val="00B0F0"/>
                </a:solidFill>
              </a:rPr>
              <a:t>    τους.</a:t>
            </a:r>
            <a:br>
              <a:rPr lang="el-GR" sz="3600" b="1" dirty="0" smtClean="0">
                <a:solidFill>
                  <a:srgbClr val="00B0F0"/>
                </a:solidFill>
              </a:rPr>
            </a:br>
            <a:r>
              <a:rPr lang="el-GR" sz="3600" b="1" dirty="0" smtClean="0">
                <a:solidFill>
                  <a:srgbClr val="00B0F0"/>
                </a:solidFill>
              </a:rPr>
              <a:t>-   Διάθεση υλικού επικοινωνίας και προβολής σε θεσμικά</a:t>
            </a:r>
            <a:br>
              <a:rPr lang="el-GR" sz="3600" b="1" dirty="0" smtClean="0">
                <a:solidFill>
                  <a:srgbClr val="00B0F0"/>
                </a:solidFill>
              </a:rPr>
            </a:br>
            <a:r>
              <a:rPr lang="el-GR" sz="3600" b="1" dirty="0">
                <a:solidFill>
                  <a:srgbClr val="00B0F0"/>
                </a:solidFill>
              </a:rPr>
              <a:t> </a:t>
            </a:r>
            <a:r>
              <a:rPr lang="el-GR" sz="3600" b="1" dirty="0" smtClean="0">
                <a:solidFill>
                  <a:srgbClr val="00B0F0"/>
                </a:solidFill>
              </a:rPr>
              <a:t>    όργανα και φορείς της Ε.Ε.</a:t>
            </a:r>
            <a:br>
              <a:rPr lang="el-GR" sz="3600" b="1" dirty="0" smtClean="0">
                <a:solidFill>
                  <a:srgbClr val="00B0F0"/>
                </a:solidFill>
              </a:rPr>
            </a:br>
            <a:r>
              <a:rPr lang="el-GR" sz="3600" b="1" dirty="0" smtClean="0">
                <a:solidFill>
                  <a:srgbClr val="00B0F0"/>
                </a:solidFill>
              </a:rPr>
              <a:t/>
            </a:r>
            <a:br>
              <a:rPr lang="el-GR" sz="3600" b="1" dirty="0" smtClean="0">
                <a:solidFill>
                  <a:srgbClr val="00B0F0"/>
                </a:solidFill>
              </a:rPr>
            </a:br>
            <a:endParaRPr lang="en-US" sz="3600" b="1" dirty="0">
              <a:solidFill>
                <a:srgbClr val="00B05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479181"/>
            <a:ext cx="12192000" cy="958361"/>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3688177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461819" y="-1023061"/>
            <a:ext cx="10859140" cy="4255787"/>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t>
            </a:r>
            <a:r>
              <a:rPr lang="el-GR" dirty="0" smtClean="0"/>
              <a:t>                    </a:t>
            </a:r>
            <a:r>
              <a:rPr lang="el-GR" b="1" dirty="0" smtClean="0">
                <a:solidFill>
                  <a:schemeClr val="accent2">
                    <a:lumMod val="75000"/>
                  </a:schemeClr>
                </a:solidFill>
              </a:rPr>
              <a:t>Υποχρεώσεις δικαιούχων</a:t>
            </a:r>
            <a:r>
              <a:rPr lang="el-GR" b="1" dirty="0" smtClean="0">
                <a:solidFill>
                  <a:srgbClr val="0070C0"/>
                </a:solidFill>
              </a:rPr>
              <a:t/>
            </a:r>
            <a:br>
              <a:rPr lang="el-GR" b="1" dirty="0" smtClean="0">
                <a:solidFill>
                  <a:srgbClr val="0070C0"/>
                </a:solidFill>
              </a:rPr>
            </a:br>
            <a:r>
              <a:rPr lang="el-GR" sz="3600" b="1" dirty="0" smtClean="0">
                <a:solidFill>
                  <a:srgbClr val="C00000"/>
                </a:solidFill>
              </a:rPr>
              <a:t>* </a:t>
            </a:r>
            <a:r>
              <a:rPr lang="el-GR" sz="3600" b="1" dirty="0" smtClean="0">
                <a:solidFill>
                  <a:srgbClr val="00B0F0"/>
                </a:solidFill>
              </a:rPr>
              <a:t>Σύντομη περιγραφή πράξης στον διαδικτυακό τους τόπο</a:t>
            </a:r>
            <a:br>
              <a:rPr lang="el-GR" sz="3600" b="1" dirty="0" smtClean="0">
                <a:solidFill>
                  <a:srgbClr val="00B0F0"/>
                </a:solidFill>
              </a:rPr>
            </a:br>
            <a:r>
              <a:rPr lang="el-GR" sz="3600" b="1" dirty="0" smtClean="0">
                <a:solidFill>
                  <a:srgbClr val="C00000"/>
                </a:solidFill>
              </a:rPr>
              <a:t>*</a:t>
            </a:r>
            <a:r>
              <a:rPr lang="el-GR" sz="3600" b="1" dirty="0" smtClean="0">
                <a:solidFill>
                  <a:srgbClr val="00B0F0"/>
                </a:solidFill>
              </a:rPr>
              <a:t>  Επισήμανση στήριξης ΕΕ σε έγγραφα και υλικό επικοινωνίας</a:t>
            </a:r>
            <a:br>
              <a:rPr lang="el-GR" sz="3600" b="1" dirty="0" smtClean="0">
                <a:solidFill>
                  <a:srgbClr val="00B0F0"/>
                </a:solidFill>
              </a:rPr>
            </a:br>
            <a:r>
              <a:rPr lang="el-GR" sz="3600" b="1" dirty="0" smtClean="0">
                <a:solidFill>
                  <a:srgbClr val="C00000"/>
                </a:solidFill>
              </a:rPr>
              <a:t>*</a:t>
            </a:r>
            <a:r>
              <a:rPr lang="el-GR" sz="3600" b="1" dirty="0" smtClean="0">
                <a:solidFill>
                  <a:srgbClr val="00B0F0"/>
                </a:solidFill>
              </a:rPr>
              <a:t>  Τοποθέτηση πινακίδας ή πλάκας στο κοινό κατά την υλοποίηση της πράξης ή αφίσα  μεγέθους Α3 (ανάλογα τον τύπο της πράξης)</a:t>
            </a:r>
            <a:br>
              <a:rPr lang="el-GR" sz="3600" b="1" dirty="0" smtClean="0">
                <a:solidFill>
                  <a:srgbClr val="00B0F0"/>
                </a:solidFill>
              </a:rPr>
            </a:br>
            <a:r>
              <a:rPr lang="el-GR" sz="3600" b="1" dirty="0" smtClean="0">
                <a:solidFill>
                  <a:srgbClr val="C00000"/>
                </a:solidFill>
              </a:rPr>
              <a:t>*</a:t>
            </a:r>
            <a:r>
              <a:rPr lang="el-GR" sz="3600" b="1" dirty="0" smtClean="0">
                <a:solidFill>
                  <a:srgbClr val="00B0F0"/>
                </a:solidFill>
              </a:rPr>
              <a:t>  Για πράξεις Στρατηγικής σημασίας, οργάνωση εκδήλωσης ή δραστηριότητα επικοινωνίας με συμμετοχή ΕΕ και ΕΥΔ.</a:t>
            </a:r>
            <a:br>
              <a:rPr lang="el-GR" sz="3600" b="1" dirty="0" smtClean="0">
                <a:solidFill>
                  <a:srgbClr val="00B0F0"/>
                </a:solidFill>
              </a:rPr>
            </a:br>
            <a:r>
              <a:rPr lang="el-GR" sz="3600" b="1" dirty="0" smtClean="0">
                <a:solidFill>
                  <a:srgbClr val="00B0F0"/>
                </a:solidFill>
              </a:rPr>
              <a:t/>
            </a:r>
            <a:br>
              <a:rPr lang="el-GR" sz="3600" b="1" dirty="0" smtClean="0">
                <a:solidFill>
                  <a:srgbClr val="00B0F0"/>
                </a:solidFill>
              </a:rPr>
            </a:br>
            <a:r>
              <a:rPr lang="el-GR" sz="3600" b="1" dirty="0" smtClean="0">
                <a:solidFill>
                  <a:srgbClr val="00B0F0"/>
                </a:solidFill>
              </a:rPr>
              <a:t>                </a:t>
            </a:r>
            <a:r>
              <a:rPr lang="el-GR" sz="3600" b="1" dirty="0" smtClean="0">
                <a:solidFill>
                  <a:srgbClr val="C00000"/>
                </a:solidFill>
              </a:rPr>
              <a:t>Η μη συμμόρφωση με τις υποχρεώσεις,</a:t>
            </a:r>
            <a:br>
              <a:rPr lang="el-GR" sz="3600" b="1" dirty="0" smtClean="0">
                <a:solidFill>
                  <a:srgbClr val="C00000"/>
                </a:solidFill>
              </a:rPr>
            </a:br>
            <a:r>
              <a:rPr lang="el-GR" sz="3600" b="1" dirty="0" smtClean="0">
                <a:solidFill>
                  <a:srgbClr val="C00000"/>
                </a:solidFill>
              </a:rPr>
              <a:t>               επισύρει διορθωτικά μέτρα έως και 3% </a:t>
            </a:r>
            <a:br>
              <a:rPr lang="el-GR" sz="3600" b="1" dirty="0" smtClean="0">
                <a:solidFill>
                  <a:srgbClr val="C00000"/>
                </a:solidFill>
              </a:rPr>
            </a:br>
            <a:r>
              <a:rPr lang="el-GR" sz="3600" b="1" dirty="0" smtClean="0">
                <a:solidFill>
                  <a:srgbClr val="C00000"/>
                </a:solidFill>
              </a:rPr>
              <a:t>                      της χρηματοδότησης της πράξης</a:t>
            </a:r>
            <a:endParaRPr lang="en-US" sz="3600" b="1" dirty="0">
              <a:solidFill>
                <a:srgbClr val="C0000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838288"/>
            <a:ext cx="12126316" cy="958361"/>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2914563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
        <p:nvSpPr>
          <p:cNvPr id="2" name="Τίτλος 1"/>
          <p:cNvSpPr>
            <a:spLocks noGrp="1"/>
          </p:cNvSpPr>
          <p:nvPr>
            <p:ph type="title"/>
          </p:nvPr>
        </p:nvSpPr>
        <p:spPr/>
        <p:txBody>
          <a:bodyPr/>
          <a:lstStyle/>
          <a:p>
            <a:r>
              <a:rPr lang="en-US" dirty="0" smtClean="0"/>
              <a:t>              </a:t>
            </a:r>
            <a:r>
              <a:rPr lang="el-GR" b="1" dirty="0" smtClean="0">
                <a:solidFill>
                  <a:srgbClr val="00B0F0"/>
                </a:solidFill>
              </a:rPr>
              <a:t>Πράξεις Στρατηγικής Σημασίας</a:t>
            </a:r>
            <a:endParaRPr lang="el-GR" b="1" dirty="0">
              <a:solidFill>
                <a:srgbClr val="00B0F0"/>
              </a:solidFill>
            </a:endParaRPr>
          </a:p>
        </p:txBody>
      </p:sp>
      <p:sp>
        <p:nvSpPr>
          <p:cNvPr id="3" name="Θέση περιεχομένου 2"/>
          <p:cNvSpPr>
            <a:spLocks noGrp="1"/>
          </p:cNvSpPr>
          <p:nvPr>
            <p:ph idx="1"/>
          </p:nvPr>
        </p:nvSpPr>
        <p:spPr/>
        <p:txBody>
          <a:bodyPr/>
          <a:lstStyle/>
          <a:p>
            <a:r>
              <a:rPr lang="el-GR" dirty="0" smtClean="0">
                <a:solidFill>
                  <a:srgbClr val="C00000"/>
                </a:solidFill>
              </a:rPr>
              <a:t>Έρευνα, χαρτογράφηση, παρακολούθηση θαλάσσιων γεωλογικών περιβαλλοντικών και ανθρωπογενών κινδύνων στην ΠΙΝ</a:t>
            </a:r>
          </a:p>
          <a:p>
            <a:r>
              <a:rPr lang="el-GR" dirty="0" smtClean="0">
                <a:solidFill>
                  <a:srgbClr val="C00000"/>
                </a:solidFill>
              </a:rPr>
              <a:t> Κτήριο Τμήματος Μουσικών Σπουδών Ιονίου Πανεπιστημίου</a:t>
            </a:r>
          </a:p>
          <a:p>
            <a:pPr marL="0" indent="0">
              <a:buNone/>
            </a:pPr>
            <a:r>
              <a:rPr lang="el-GR" dirty="0" smtClean="0"/>
              <a:t>                                  </a:t>
            </a:r>
            <a:r>
              <a:rPr lang="el-GR" u="sng" dirty="0" smtClean="0"/>
              <a:t> </a:t>
            </a:r>
            <a:r>
              <a:rPr lang="el-GR" u="sng" dirty="0" smtClean="0">
                <a:solidFill>
                  <a:srgbClr val="00B0F0"/>
                </a:solidFill>
              </a:rPr>
              <a:t>Δράσεις δημοσιότητας</a:t>
            </a:r>
            <a:r>
              <a:rPr lang="en-US" dirty="0" smtClean="0"/>
              <a:t>: </a:t>
            </a:r>
          </a:p>
          <a:p>
            <a:pPr marL="0" indent="0">
              <a:buNone/>
            </a:pPr>
            <a:r>
              <a:rPr lang="en-US" dirty="0" smtClean="0">
                <a:solidFill>
                  <a:srgbClr val="00B0F0"/>
                </a:solidFill>
              </a:rPr>
              <a:t>H EY</a:t>
            </a:r>
            <a:r>
              <a:rPr lang="el-GR" dirty="0" smtClean="0">
                <a:solidFill>
                  <a:srgbClr val="00B0F0"/>
                </a:solidFill>
              </a:rPr>
              <a:t>Δ </a:t>
            </a:r>
            <a:r>
              <a:rPr lang="el-GR" dirty="0" smtClean="0">
                <a:solidFill>
                  <a:srgbClr val="C00000"/>
                </a:solidFill>
              </a:rPr>
              <a:t>εκπονεί ένα επικοινωνιακό σχέδιο για κάθε έργο και προβλέπει ειδικό χώρο στο διαδικτυακό τόπο του Προγράμματος</a:t>
            </a:r>
          </a:p>
          <a:p>
            <a:pPr marL="0" indent="0">
              <a:buNone/>
            </a:pPr>
            <a:r>
              <a:rPr lang="el-GR" dirty="0" smtClean="0">
                <a:solidFill>
                  <a:srgbClr val="00B0F0"/>
                </a:solidFill>
              </a:rPr>
              <a:t>Ο δικαιούχος </a:t>
            </a:r>
            <a:r>
              <a:rPr lang="el-GR" dirty="0" smtClean="0">
                <a:solidFill>
                  <a:srgbClr val="C00000"/>
                </a:solidFill>
              </a:rPr>
              <a:t>διοργανώνει εκδήλωση ή δραστηριότητα επικοινωνίας (π.χ. εγκαίνια) και ενημερώνει ΕΕ και ΕΥΔ.</a:t>
            </a:r>
          </a:p>
          <a:p>
            <a:pPr marL="0" indent="0">
              <a:buNone/>
            </a:pPr>
            <a:r>
              <a:rPr lang="el-GR" dirty="0" smtClean="0">
                <a:solidFill>
                  <a:srgbClr val="C00000"/>
                </a:solidFill>
              </a:rPr>
              <a:t>Οργανωμένη επίσκεψη κοινού ή δημοσιογράφων. </a:t>
            </a:r>
            <a:endParaRPr lang="en-US" dirty="0">
              <a:solidFill>
                <a:srgbClr val="C00000"/>
              </a:solidFill>
            </a:endParaRPr>
          </a:p>
          <a:p>
            <a:pPr marL="0" indent="0">
              <a:buNone/>
            </a:pPr>
            <a:endParaRPr lang="el-GR" dirty="0"/>
          </a:p>
        </p:txBody>
      </p:sp>
      <p:sp>
        <p:nvSpPr>
          <p:cNvPr id="4"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Tree>
    <p:extLst>
      <p:ext uri="{BB962C8B-B14F-4D97-AF65-F5344CB8AC3E}">
        <p14:creationId xmlns:p14="http://schemas.microsoft.com/office/powerpoint/2010/main" val="2346016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70C0"/>
                </a:solidFill>
              </a:rPr>
              <a:t>          ΠΡΟΥΠΟΛΟΓΙΣΜΟΣ</a:t>
            </a:r>
            <a:r>
              <a:rPr lang="en-US" b="1" dirty="0" smtClean="0">
                <a:solidFill>
                  <a:srgbClr val="0070C0"/>
                </a:solidFill>
              </a:rPr>
              <a:t>: 1.000.000 </a:t>
            </a:r>
            <a:r>
              <a:rPr lang="el-GR" b="1" dirty="0" smtClean="0">
                <a:solidFill>
                  <a:srgbClr val="0070C0"/>
                </a:solidFill>
              </a:rPr>
              <a:t>ευρώ</a:t>
            </a:r>
            <a:endParaRPr lang="el-GR" b="1" dirty="0">
              <a:solidFill>
                <a:srgbClr val="0070C0"/>
              </a:solidFill>
            </a:endParaRPr>
          </a:p>
        </p:txBody>
      </p:sp>
      <p:sp>
        <p:nvSpPr>
          <p:cNvPr id="3" name="Θέση περιεχομένου 2"/>
          <p:cNvSpPr>
            <a:spLocks noGrp="1"/>
          </p:cNvSpPr>
          <p:nvPr>
            <p:ph idx="1"/>
          </p:nvPr>
        </p:nvSpPr>
        <p:spPr/>
        <p:txBody>
          <a:bodyPr>
            <a:normAutofit/>
          </a:bodyPr>
          <a:lstStyle/>
          <a:p>
            <a:pPr marL="0" indent="0" algn="ctr">
              <a:buNone/>
            </a:pPr>
            <a:r>
              <a:rPr lang="el-GR" sz="3600" dirty="0" smtClean="0">
                <a:solidFill>
                  <a:srgbClr val="C00000"/>
                </a:solidFill>
              </a:rPr>
              <a:t>Ενδεικτική κατανομή ανά φάση</a:t>
            </a:r>
            <a:r>
              <a:rPr lang="en-US" sz="3600" dirty="0" smtClean="0">
                <a:solidFill>
                  <a:srgbClr val="C00000"/>
                </a:solidFill>
              </a:rPr>
              <a:t>:</a:t>
            </a:r>
          </a:p>
          <a:p>
            <a:pPr algn="ctr"/>
            <a:r>
              <a:rPr lang="en-US" sz="3600" dirty="0" smtClean="0">
                <a:solidFill>
                  <a:srgbClr val="C00000"/>
                </a:solidFill>
              </a:rPr>
              <a:t>A</a:t>
            </a:r>
            <a:r>
              <a:rPr lang="el-GR" sz="3600" dirty="0" smtClean="0">
                <a:solidFill>
                  <a:srgbClr val="C00000"/>
                </a:solidFill>
              </a:rPr>
              <a:t>’ φάση    30%</a:t>
            </a:r>
          </a:p>
          <a:p>
            <a:pPr algn="ctr"/>
            <a:r>
              <a:rPr lang="el-GR" sz="3600" dirty="0" smtClean="0">
                <a:solidFill>
                  <a:srgbClr val="C00000"/>
                </a:solidFill>
              </a:rPr>
              <a:t>Β’ Φάση    40%</a:t>
            </a:r>
          </a:p>
          <a:p>
            <a:pPr algn="ctr"/>
            <a:r>
              <a:rPr lang="el-GR" sz="3600" dirty="0" smtClean="0">
                <a:solidFill>
                  <a:srgbClr val="C00000"/>
                </a:solidFill>
              </a:rPr>
              <a:t>Γ’ φάση     40%</a:t>
            </a:r>
            <a:endParaRPr lang="el-GR" sz="3600" dirty="0">
              <a:solidFill>
                <a:srgbClr val="C00000"/>
              </a:solidFill>
            </a:endParaRPr>
          </a:p>
        </p:txBody>
      </p:sp>
      <p:sp>
        <p:nvSpPr>
          <p:cNvPr id="4"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6"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3244568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38200" y="387927"/>
            <a:ext cx="10254673" cy="1616364"/>
          </a:xfrm>
        </p:spPr>
        <p:txBody>
          <a:bodyPr>
            <a:normAutofit fontScale="90000"/>
          </a:bodyPr>
          <a:lstStyle/>
          <a:p>
            <a:r>
              <a:rPr lang="el-GR" dirty="0" smtClean="0"/>
              <a:t>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r>
            <a:br>
              <a:rPr lang="el-GR" dirty="0" smtClean="0"/>
            </a:br>
            <a:r>
              <a:rPr lang="el-GR" dirty="0"/>
              <a:t/>
            </a:r>
            <a:br>
              <a:rPr lang="el-GR" dirty="0"/>
            </a:br>
            <a:r>
              <a:rPr lang="el-GR" dirty="0" smtClean="0"/>
              <a:t>                </a:t>
            </a:r>
            <a:r>
              <a:rPr lang="el-GR" sz="4900" b="1" dirty="0" smtClean="0">
                <a:solidFill>
                  <a:srgbClr val="0070C0"/>
                </a:solidFill>
              </a:rPr>
              <a:t>Παρακολούθηση &amp; Αξιολόγηση</a:t>
            </a:r>
            <a:r>
              <a:rPr lang="el-GR" dirty="0" smtClean="0"/>
              <a:t/>
            </a:r>
            <a:br>
              <a:rPr lang="el-GR" dirty="0" smtClean="0"/>
            </a:br>
            <a:r>
              <a:rPr lang="el-GR" sz="3100" b="1" u="sng" dirty="0" smtClean="0">
                <a:solidFill>
                  <a:srgbClr val="C00000"/>
                </a:solidFill>
              </a:rPr>
              <a:t>Δείκτες υλοποίησης</a:t>
            </a:r>
            <a:r>
              <a:rPr lang="en-US" sz="3100" dirty="0" smtClean="0"/>
              <a:t>: </a:t>
            </a:r>
            <a:r>
              <a:rPr lang="el-GR" sz="3100" dirty="0" smtClean="0"/>
              <a:t>αριθμός καταχωρήσεων, συχνότητα εκπομπών </a:t>
            </a:r>
            <a:r>
              <a:rPr lang="en-US" sz="3100" dirty="0" smtClean="0"/>
              <a:t>spot, </a:t>
            </a:r>
            <a:r>
              <a:rPr lang="el-GR" sz="3100" dirty="0" smtClean="0"/>
              <a:t>αριθμός</a:t>
            </a:r>
            <a:r>
              <a:rPr lang="el-GR" sz="3100" dirty="0"/>
              <a:t> </a:t>
            </a:r>
            <a:r>
              <a:rPr lang="el-GR" sz="3100" dirty="0" smtClean="0"/>
              <a:t>συμμετεχόντων ανά εκδήλωση, ακόλουθοι/</a:t>
            </a:r>
            <a:r>
              <a:rPr lang="en-US" sz="3100" dirty="0" smtClean="0"/>
              <a:t>views </a:t>
            </a:r>
            <a:r>
              <a:rPr lang="el-GR" sz="3100" dirty="0" smtClean="0"/>
              <a:t>στα </a:t>
            </a:r>
            <a:r>
              <a:rPr lang="en-US" sz="3100" dirty="0" smtClean="0"/>
              <a:t>social media, </a:t>
            </a:r>
            <a:r>
              <a:rPr lang="el-GR" sz="3100" dirty="0" err="1" smtClean="0"/>
              <a:t>κλπ</a:t>
            </a:r>
            <a:r>
              <a:rPr lang="el-GR" sz="3100" dirty="0" smtClean="0"/>
              <a:t/>
            </a:r>
            <a:br>
              <a:rPr lang="el-GR" sz="3100" dirty="0" smtClean="0"/>
            </a:br>
            <a:r>
              <a:rPr lang="el-GR" sz="3100" b="1" u="sng" dirty="0" smtClean="0">
                <a:solidFill>
                  <a:srgbClr val="C00000"/>
                </a:solidFill>
              </a:rPr>
              <a:t>Δείκτες αποτελέσματος</a:t>
            </a:r>
            <a:r>
              <a:rPr lang="en-US" sz="3100" dirty="0" smtClean="0"/>
              <a:t>: </a:t>
            </a:r>
            <a:r>
              <a:rPr lang="el-GR" sz="3100" dirty="0" smtClean="0"/>
              <a:t>Ποσοστό </a:t>
            </a:r>
            <a:r>
              <a:rPr lang="el-GR" sz="3100" dirty="0" err="1" smtClean="0"/>
              <a:t>αναγνωρισιμότητας</a:t>
            </a:r>
            <a:r>
              <a:rPr lang="el-GR" sz="3100" dirty="0" smtClean="0"/>
              <a:t> (</a:t>
            </a:r>
            <a:r>
              <a:rPr lang="el-GR" sz="3100" dirty="0" err="1" smtClean="0"/>
              <a:t>πεΠ</a:t>
            </a:r>
            <a:r>
              <a:rPr lang="el-GR" sz="3100" dirty="0" smtClean="0"/>
              <a:t>, έργων, κ.α.), βαθμός ικανοποίησης από εκδηλώσεις, </a:t>
            </a:r>
            <a:r>
              <a:rPr lang="en-US" sz="3100" dirty="0" smtClean="0"/>
              <a:t>engagements </a:t>
            </a:r>
            <a:r>
              <a:rPr lang="el-GR" sz="3100" dirty="0" smtClean="0"/>
              <a:t>στα </a:t>
            </a:r>
            <a:r>
              <a:rPr lang="en-US" sz="3100" dirty="0" smtClean="0"/>
              <a:t>social media, </a:t>
            </a:r>
            <a:r>
              <a:rPr lang="el-GR" sz="3100" dirty="0" err="1" smtClean="0"/>
              <a:t>κλπ</a:t>
            </a:r>
            <a:r>
              <a:rPr lang="el-GR" sz="3100" dirty="0" smtClean="0"/>
              <a:t/>
            </a:r>
            <a:br>
              <a:rPr lang="el-GR" sz="3100" dirty="0" smtClean="0"/>
            </a:br>
            <a:r>
              <a:rPr lang="el-GR" sz="3100" b="1" u="sng" dirty="0" smtClean="0">
                <a:solidFill>
                  <a:srgbClr val="C00000"/>
                </a:solidFill>
              </a:rPr>
              <a:t>Δείκτες επιπτώσεων</a:t>
            </a:r>
            <a:r>
              <a:rPr lang="en-US" sz="3100" dirty="0" smtClean="0"/>
              <a:t>:  </a:t>
            </a:r>
            <a:r>
              <a:rPr lang="el-GR" sz="3100" dirty="0" smtClean="0"/>
              <a:t>Θετική άποψη για το πρόγραμμα και τη συμβολή της ΕΕ, διάδοση θετικού μηνύματος, βαθμός εμπιστοσύνης</a:t>
            </a:r>
            <a:br>
              <a:rPr lang="el-GR" sz="3100" dirty="0" smtClean="0"/>
            </a:br>
            <a:r>
              <a:rPr lang="el-GR" sz="3100" b="1" u="sng" dirty="0" smtClean="0">
                <a:solidFill>
                  <a:srgbClr val="C00000"/>
                </a:solidFill>
              </a:rPr>
              <a:t>Ερευνά κοινού</a:t>
            </a:r>
            <a:r>
              <a:rPr lang="en-US" sz="3100" dirty="0" smtClean="0"/>
              <a:t>:  </a:t>
            </a:r>
            <a:r>
              <a:rPr lang="el-GR" sz="3100" dirty="0" err="1" smtClean="0"/>
              <a:t>Αναγνωρισιμότητα</a:t>
            </a:r>
            <a:r>
              <a:rPr lang="el-GR" sz="3100" dirty="0" smtClean="0"/>
              <a:t> </a:t>
            </a:r>
            <a:r>
              <a:rPr lang="el-GR" sz="3100" dirty="0" err="1" smtClean="0"/>
              <a:t>ΠεΠ</a:t>
            </a:r>
            <a:r>
              <a:rPr lang="el-GR" sz="3100" dirty="0" smtClean="0"/>
              <a:t> και συμβολής ΕΕ, βαθμός εμπιστοσύνης σε εθνικές και ευρωπαϊκές αρχές. </a:t>
            </a:r>
            <a:r>
              <a:rPr lang="en-US" sz="3100" dirty="0" smtClean="0"/>
              <a:t> </a:t>
            </a:r>
            <a:endParaRPr lang="en-US" sz="3100" dirty="0"/>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378227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44839"/>
          </a:xfrm>
        </p:spPr>
        <p:txBody>
          <a:bodyPr/>
          <a:lstStyle/>
          <a:p>
            <a:r>
              <a:rPr lang="el-GR" dirty="0" smtClean="0"/>
              <a:t>                 </a:t>
            </a:r>
            <a:r>
              <a:rPr lang="el-GR" b="1" dirty="0" smtClean="0">
                <a:solidFill>
                  <a:srgbClr val="00B050"/>
                </a:solidFill>
              </a:rPr>
              <a:t>ΠΡΩΤΕΣ ΕΝΕΡΓΕΙΕΣ Ε &amp; Π</a:t>
            </a:r>
            <a:endParaRPr lang="el-GR" b="1" dirty="0">
              <a:solidFill>
                <a:srgbClr val="00B050"/>
              </a:solidFill>
            </a:endParaRPr>
          </a:p>
        </p:txBody>
      </p:sp>
      <p:sp>
        <p:nvSpPr>
          <p:cNvPr id="3" name="Θέση περιεχομένου 2"/>
          <p:cNvSpPr>
            <a:spLocks noGrp="1"/>
          </p:cNvSpPr>
          <p:nvPr>
            <p:ph idx="1"/>
          </p:nvPr>
        </p:nvSpPr>
        <p:spPr>
          <a:xfrm>
            <a:off x="838200" y="1524000"/>
            <a:ext cx="10515600" cy="4652963"/>
          </a:xfrm>
        </p:spPr>
        <p:txBody>
          <a:bodyPr>
            <a:normAutofit fontScale="92500" lnSpcReduction="10000"/>
          </a:bodyPr>
          <a:lstStyle/>
          <a:p>
            <a:r>
              <a:rPr lang="el-GR" dirty="0" smtClean="0">
                <a:solidFill>
                  <a:srgbClr val="002060"/>
                </a:solidFill>
              </a:rPr>
              <a:t>Ορισμός υπευθύνου επικοινωνίας της ΕΥΔ</a:t>
            </a:r>
          </a:p>
          <a:p>
            <a:r>
              <a:rPr lang="el-GR" dirty="0" smtClean="0">
                <a:solidFill>
                  <a:srgbClr val="002060"/>
                </a:solidFill>
              </a:rPr>
              <a:t>Προετοιμασία νέας Ιστοσελίδας για τη νέα ΠΠ.  Λειτουργία της το αργότερο τον Μάρτιο 2023.</a:t>
            </a:r>
          </a:p>
          <a:p>
            <a:r>
              <a:rPr lang="el-GR" dirty="0" smtClean="0">
                <a:solidFill>
                  <a:srgbClr val="002060"/>
                </a:solidFill>
              </a:rPr>
              <a:t>Προσωρινή ανάρτηση πληροφοριών σε ξεχωριστό χώρο στην υπάρχουσα ιστοσελίδα  του Ε.Π. 2014-2020.</a:t>
            </a:r>
          </a:p>
          <a:p>
            <a:r>
              <a:rPr lang="el-GR" dirty="0" smtClean="0">
                <a:solidFill>
                  <a:srgbClr val="002060"/>
                </a:solidFill>
              </a:rPr>
              <a:t>Έργα Στρατηγικής σημασίας</a:t>
            </a:r>
            <a:r>
              <a:rPr lang="en-US" dirty="0" smtClean="0">
                <a:solidFill>
                  <a:srgbClr val="002060"/>
                </a:solidFill>
              </a:rPr>
              <a:t>:  </a:t>
            </a:r>
            <a:r>
              <a:rPr lang="el-GR" dirty="0" smtClean="0">
                <a:solidFill>
                  <a:srgbClr val="002060"/>
                </a:solidFill>
              </a:rPr>
              <a:t>Ξεχωριστός χώρος στη νέα ιστοσελίδα, ειδικές εκδηλώσεις προβολής σε συνεργασία με δικαιούχους.</a:t>
            </a:r>
          </a:p>
          <a:p>
            <a:r>
              <a:rPr lang="el-GR" dirty="0" smtClean="0">
                <a:solidFill>
                  <a:srgbClr val="002060"/>
                </a:solidFill>
              </a:rPr>
              <a:t>Εκδήλωση παρουσίασης νέου </a:t>
            </a:r>
            <a:r>
              <a:rPr lang="el-GR" dirty="0" err="1" smtClean="0">
                <a:solidFill>
                  <a:srgbClr val="002060"/>
                </a:solidFill>
              </a:rPr>
              <a:t>Πεπ</a:t>
            </a:r>
            <a:r>
              <a:rPr lang="el-GR" dirty="0" smtClean="0">
                <a:solidFill>
                  <a:srgbClr val="002060"/>
                </a:solidFill>
              </a:rPr>
              <a:t> «Ιόνια Νησιά 2021-2027»</a:t>
            </a:r>
          </a:p>
          <a:p>
            <a:r>
              <a:rPr lang="el-GR" dirty="0" smtClean="0">
                <a:solidFill>
                  <a:srgbClr val="002060"/>
                </a:solidFill>
              </a:rPr>
              <a:t>Έκδοση ενημερωτικού υλικού για το </a:t>
            </a:r>
            <a:r>
              <a:rPr lang="el-GR" dirty="0" err="1" smtClean="0">
                <a:solidFill>
                  <a:srgbClr val="002060"/>
                </a:solidFill>
              </a:rPr>
              <a:t>ΠεΠ</a:t>
            </a:r>
            <a:r>
              <a:rPr lang="el-GR" dirty="0" smtClean="0">
                <a:solidFill>
                  <a:srgbClr val="002060"/>
                </a:solidFill>
              </a:rPr>
              <a:t> και Οδηγού δημοσιότητας (ηλεκτρονικά)</a:t>
            </a:r>
          </a:p>
          <a:p>
            <a:r>
              <a:rPr lang="el-GR" dirty="0" smtClean="0">
                <a:solidFill>
                  <a:srgbClr val="002060"/>
                </a:solidFill>
              </a:rPr>
              <a:t>Ενημέρωση ΕΕ για εκδηλώσεις ή εγκαίνια σημαντικών έργων </a:t>
            </a:r>
            <a:endParaRPr lang="el-GR" dirty="0">
              <a:solidFill>
                <a:srgbClr val="002060"/>
              </a:solidFill>
            </a:endParaRPr>
          </a:p>
        </p:txBody>
      </p:sp>
      <p:sp>
        <p:nvSpPr>
          <p:cNvPr id="4"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
        <p:nvSpPr>
          <p:cNvPr id="5" name="Rectangle 5">
            <a:extLst>
              <a:ext uri="{FF2B5EF4-FFF2-40B4-BE49-F238E27FC236}">
                <a16:creationId xmlns:a16="http://schemas.microsoft.com/office/drawing/2014/main" id="{7C8D53F7-C644-0D49-B22E-60EAD75C88EF}"/>
              </a:ext>
            </a:extLst>
          </p:cNvPr>
          <p:cNvSpPr/>
          <p:nvPr/>
        </p:nvSpPr>
        <p:spPr>
          <a:xfrm>
            <a:off x="0" y="54553"/>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8"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
        <p:nvSpPr>
          <p:cNvPr id="7" name="Subtitle 2">
            <a:extLst>
              <a:ext uri="{FF2B5EF4-FFF2-40B4-BE49-F238E27FC236}">
                <a16:creationId xmlns:a16="http://schemas.microsoft.com/office/drawing/2014/main" id="{B63483CD-BDB2-0347-9875-97F12A714947}"/>
              </a:ext>
            </a:extLst>
          </p:cNvPr>
          <p:cNvSpPr txBox="1">
            <a:spLocks/>
          </p:cNvSpPr>
          <p:nvPr/>
        </p:nvSpPr>
        <p:spPr>
          <a:xfrm>
            <a:off x="1524000" y="3602038"/>
            <a:ext cx="9144000" cy="165576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l-GR" dirty="0" smtClean="0">
              <a:solidFill>
                <a:schemeClr val="bg1"/>
              </a:solidFill>
            </a:endParaRPr>
          </a:p>
          <a:p>
            <a:r>
              <a:rPr lang="el-GR" sz="3900" b="1" dirty="0" smtClean="0">
                <a:solidFill>
                  <a:schemeClr val="bg1"/>
                </a:solidFill>
              </a:rPr>
              <a:t>Λίνα Ρούσσου</a:t>
            </a:r>
          </a:p>
          <a:p>
            <a:endParaRPr lang="el-GR" dirty="0" smtClean="0">
              <a:solidFill>
                <a:schemeClr val="bg1"/>
              </a:solidFill>
            </a:endParaRPr>
          </a:p>
          <a:p>
            <a:r>
              <a:rPr lang="el-GR" dirty="0" smtClean="0">
                <a:solidFill>
                  <a:schemeClr val="bg1"/>
                </a:solidFill>
              </a:rPr>
              <a:t>Ειδική Υπηρεσία Διαχείρισης Προγράμματος «Ιόνια Νησιά»</a:t>
            </a:r>
            <a:endParaRPr lang="en-US" dirty="0"/>
          </a:p>
        </p:txBody>
      </p:sp>
    </p:spTree>
    <p:extLst>
      <p:ext uri="{BB962C8B-B14F-4D97-AF65-F5344CB8AC3E}">
        <p14:creationId xmlns:p14="http://schemas.microsoft.com/office/powerpoint/2010/main" val="2431641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524000" y="1174726"/>
            <a:ext cx="9144000" cy="2584473"/>
          </a:xfrm>
        </p:spPr>
        <p:txBody>
          <a:bodyPr>
            <a:normAutofit fontScale="90000"/>
          </a:bodyPr>
          <a:lstStyle/>
          <a:p>
            <a:r>
              <a:rPr lang="el-GR" dirty="0" smtClean="0">
                <a:solidFill>
                  <a:schemeClr val="bg1"/>
                </a:solidFill>
                <a:latin typeface="+mn-lt"/>
              </a:rPr>
              <a:t/>
            </a:r>
            <a:br>
              <a:rPr lang="el-GR" dirty="0" smtClean="0">
                <a:solidFill>
                  <a:schemeClr val="bg1"/>
                </a:solidFill>
                <a:latin typeface="+mn-lt"/>
              </a:rPr>
            </a:br>
            <a:r>
              <a:rPr lang="el-GR" dirty="0">
                <a:solidFill>
                  <a:schemeClr val="bg1"/>
                </a:solidFill>
                <a:latin typeface="+mn-lt"/>
              </a:rPr>
              <a:t/>
            </a:r>
            <a:br>
              <a:rPr lang="el-GR" dirty="0">
                <a:solidFill>
                  <a:schemeClr val="bg1"/>
                </a:solidFill>
                <a:latin typeface="+mn-lt"/>
              </a:rPr>
            </a:br>
            <a:r>
              <a:rPr lang="el-GR" dirty="0" smtClean="0">
                <a:solidFill>
                  <a:schemeClr val="bg1"/>
                </a:solidFill>
                <a:latin typeface="+mn-lt"/>
              </a:rPr>
              <a:t/>
            </a:r>
            <a:br>
              <a:rPr lang="el-GR" dirty="0" smtClean="0">
                <a:solidFill>
                  <a:schemeClr val="bg1"/>
                </a:solidFill>
                <a:latin typeface="+mn-lt"/>
              </a:rPr>
            </a:br>
            <a:r>
              <a:rPr lang="el-GR" dirty="0" smtClean="0">
                <a:solidFill>
                  <a:schemeClr val="bg1"/>
                </a:solidFill>
                <a:latin typeface="+mn-lt"/>
              </a:rPr>
              <a:t>Ευχαριστούμε για </a:t>
            </a:r>
            <a:br>
              <a:rPr lang="el-GR" dirty="0" smtClean="0">
                <a:solidFill>
                  <a:schemeClr val="bg1"/>
                </a:solidFill>
                <a:latin typeface="+mn-lt"/>
              </a:rPr>
            </a:br>
            <a:r>
              <a:rPr lang="el-GR" dirty="0" smtClean="0">
                <a:solidFill>
                  <a:schemeClr val="bg1"/>
                </a:solidFill>
                <a:latin typeface="+mn-lt"/>
              </a:rPr>
              <a:t>την προσοχή σας!</a:t>
            </a:r>
            <a:br>
              <a:rPr lang="el-GR" dirty="0" smtClean="0">
                <a:solidFill>
                  <a:schemeClr val="bg1"/>
                </a:solidFill>
                <a:latin typeface="+mn-lt"/>
              </a:rPr>
            </a:br>
            <a:endParaRPr lang="en-US"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p:txBody>
          <a:bodyPr>
            <a:normAutofit fontScale="92500" lnSpcReduction="20000"/>
          </a:bodyPr>
          <a:lstStyle/>
          <a:p>
            <a:endParaRPr lang="el-GR" dirty="0" smtClean="0">
              <a:solidFill>
                <a:schemeClr val="bg1"/>
              </a:solidFill>
            </a:endParaRPr>
          </a:p>
          <a:p>
            <a:r>
              <a:rPr lang="el-GR" sz="3900" b="1" dirty="0" smtClean="0">
                <a:solidFill>
                  <a:schemeClr val="bg1"/>
                </a:solidFill>
              </a:rPr>
              <a:t>Λίνα Ρούσσου</a:t>
            </a:r>
            <a:endParaRPr lang="el-GR" sz="3900" b="1" dirty="0">
              <a:solidFill>
                <a:schemeClr val="bg1"/>
              </a:solidFill>
            </a:endParaRPr>
          </a:p>
          <a:p>
            <a:endParaRPr lang="el-GR" dirty="0" smtClean="0">
              <a:solidFill>
                <a:schemeClr val="bg1"/>
              </a:solidFill>
            </a:endParaRPr>
          </a:p>
          <a:p>
            <a:r>
              <a:rPr lang="el-GR" dirty="0" smtClean="0">
                <a:solidFill>
                  <a:schemeClr val="bg1"/>
                </a:solidFill>
              </a:rPr>
              <a:t>Ειδική Υπηρεσία Διαχείρισης Προγράμματος «Ιόνια Νησιά»</a:t>
            </a:r>
            <a:endParaRPr lang="en-US" dirty="0"/>
          </a:p>
        </p:txBody>
      </p:sp>
    </p:spTree>
    <p:extLst>
      <p:ext uri="{BB962C8B-B14F-4D97-AF65-F5344CB8AC3E}">
        <p14:creationId xmlns:p14="http://schemas.microsoft.com/office/powerpoint/2010/main" val="252125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20616" y="696191"/>
            <a:ext cx="10515600" cy="994497"/>
          </a:xfrm>
        </p:spPr>
        <p:txBody>
          <a:bodyPr>
            <a:normAutofit fontScale="90000"/>
          </a:bodyPr>
          <a:lstStyle/>
          <a:p>
            <a:pPr algn="ctr"/>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r>
              <a:rPr lang="el-GR" b="1" dirty="0" smtClean="0">
                <a:solidFill>
                  <a:srgbClr val="00B0F0"/>
                </a:solidFill>
              </a:rPr>
              <a:t>Πρόγραμμα «Ιόνια Νησιά 2021-2027</a:t>
            </a:r>
            <a:br>
              <a:rPr lang="el-GR" b="1" dirty="0" smtClean="0">
                <a:solidFill>
                  <a:srgbClr val="00B0F0"/>
                </a:solidFill>
              </a:rPr>
            </a:br>
            <a:r>
              <a:rPr lang="el-GR" b="1" dirty="0">
                <a:solidFill>
                  <a:srgbClr val="00B0F0"/>
                </a:solidFill>
              </a:rPr>
              <a:t>	</a:t>
            </a:r>
            <a:r>
              <a:rPr lang="el-GR" b="1" dirty="0" smtClean="0">
                <a:solidFill>
                  <a:srgbClr val="00B0F0"/>
                </a:solidFill>
              </a:rPr>
              <a:t/>
            </a:r>
            <a:br>
              <a:rPr lang="el-GR" b="1" dirty="0" smtClean="0">
                <a:solidFill>
                  <a:srgbClr val="00B0F0"/>
                </a:solidFill>
              </a:rPr>
            </a:br>
            <a:r>
              <a:rPr lang="el-GR" b="1" dirty="0" smtClean="0">
                <a:solidFill>
                  <a:srgbClr val="00B0F0"/>
                </a:solidFill>
              </a:rPr>
              <a:t>          ΣΤΡΑΤΗΓΙΚΟ ΟΡΑΜΑ</a:t>
            </a:r>
            <a:br>
              <a:rPr lang="el-GR" b="1" dirty="0" smtClean="0">
                <a:solidFill>
                  <a:srgbClr val="00B0F0"/>
                </a:solidFill>
              </a:rPr>
            </a:br>
            <a:r>
              <a:rPr lang="el-GR" b="1" dirty="0" smtClean="0">
                <a:solidFill>
                  <a:srgbClr val="00B0F0"/>
                </a:solidFill>
              </a:rPr>
              <a:t/>
            </a:r>
            <a:br>
              <a:rPr lang="el-GR" b="1" dirty="0" smtClean="0">
                <a:solidFill>
                  <a:srgbClr val="00B0F0"/>
                </a:solidFill>
              </a:rPr>
            </a:br>
            <a:r>
              <a:rPr lang="el-GR" b="1" dirty="0" smtClean="0">
                <a:solidFill>
                  <a:srgbClr val="0070C0"/>
                </a:solidFill>
              </a:rPr>
              <a:t>«Να καταστούν τα Ιόνια Νησιά Ελκυστικός Προορισμός, Βιώσιμος Τόπος, Ανθεκτική Περιφέρεια»</a:t>
            </a:r>
            <a:endParaRPr lang="en-US" b="1" dirty="0">
              <a:solidFill>
                <a:srgbClr val="0070C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990600" y="-2412791"/>
            <a:ext cx="13335000" cy="9423191"/>
          </a:xfrm>
          <a:prstGeom prst="rect">
            <a:avLst/>
          </a:prstGeom>
        </p:spPr>
      </p:pic>
      <p:pic>
        <p:nvPicPr>
          <p:cNvPr id="8"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3295073" y="-2168027"/>
            <a:ext cx="13335000" cy="9423191"/>
          </a:xfrm>
          <a:prstGeom prst="rect">
            <a:avLst/>
          </a:prstGeom>
        </p:spPr>
      </p:pic>
    </p:spTree>
    <p:extLst>
      <p:ext uri="{BB962C8B-B14F-4D97-AF65-F5344CB8AC3E}">
        <p14:creationId xmlns:p14="http://schemas.microsoft.com/office/powerpoint/2010/main" val="205761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20616" y="696191"/>
            <a:ext cx="10515600" cy="994497"/>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r>
            <a:br>
              <a:rPr lang="el-GR" dirty="0"/>
            </a:br>
            <a:r>
              <a:rPr lang="el-GR" dirty="0" smtClean="0"/>
              <a:t>                      </a:t>
            </a:r>
            <a:r>
              <a:rPr lang="el-GR" b="1" dirty="0" smtClean="0">
                <a:solidFill>
                  <a:schemeClr val="accent6">
                    <a:lumMod val="60000"/>
                    <a:lumOff val="40000"/>
                  </a:schemeClr>
                </a:solidFill>
              </a:rPr>
              <a:t>Στρατηγική Επικοινωνίας</a:t>
            </a:r>
            <a:br>
              <a:rPr lang="el-GR" b="1" dirty="0" smtClean="0">
                <a:solidFill>
                  <a:schemeClr val="accent6">
                    <a:lumMod val="60000"/>
                    <a:lumOff val="40000"/>
                  </a:schemeClr>
                </a:solidFill>
              </a:rPr>
            </a:br>
            <a:r>
              <a:rPr lang="el-GR" b="1" dirty="0" smtClean="0">
                <a:solidFill>
                  <a:schemeClr val="accent6">
                    <a:lumMod val="60000"/>
                    <a:lumOff val="40000"/>
                  </a:schemeClr>
                </a:solidFill>
              </a:rPr>
              <a:t>                    Κανονισμός (ΕΕ) 2021/1060</a:t>
            </a:r>
            <a:r>
              <a:rPr lang="el-GR" b="1" dirty="0" smtClean="0">
                <a:solidFill>
                  <a:srgbClr val="00B0F0"/>
                </a:solidFill>
              </a:rPr>
              <a:t/>
            </a:r>
            <a:br>
              <a:rPr lang="el-GR" b="1" dirty="0" smtClean="0">
                <a:solidFill>
                  <a:srgbClr val="00B0F0"/>
                </a:solidFill>
              </a:rPr>
            </a:br>
            <a:r>
              <a:rPr lang="el-GR" b="1" dirty="0">
                <a:solidFill>
                  <a:srgbClr val="00B0F0"/>
                </a:solidFill>
              </a:rPr>
              <a:t>	</a:t>
            </a:r>
            <a:r>
              <a:rPr lang="el-GR" b="1" dirty="0" smtClean="0">
                <a:solidFill>
                  <a:srgbClr val="00B0F0"/>
                </a:solidFill>
              </a:rPr>
              <a:t/>
            </a:r>
            <a:br>
              <a:rPr lang="el-GR" b="1" dirty="0" smtClean="0">
                <a:solidFill>
                  <a:srgbClr val="00B0F0"/>
                </a:solidFill>
              </a:rPr>
            </a:br>
            <a:r>
              <a:rPr lang="el-GR" b="1" dirty="0" smtClean="0">
                <a:solidFill>
                  <a:srgbClr val="00B0F0"/>
                </a:solidFill>
              </a:rPr>
              <a:t>                                    Άρθρο 46</a:t>
            </a:r>
            <a:br>
              <a:rPr lang="el-GR" b="1" dirty="0" smtClean="0">
                <a:solidFill>
                  <a:srgbClr val="00B0F0"/>
                </a:solidFill>
              </a:rPr>
            </a:br>
            <a:r>
              <a:rPr lang="el-GR" b="1" dirty="0" smtClean="0">
                <a:solidFill>
                  <a:srgbClr val="00B0F0"/>
                </a:solidFill>
              </a:rPr>
              <a:t/>
            </a:r>
            <a:br>
              <a:rPr lang="el-GR" b="1" dirty="0" smtClean="0">
                <a:solidFill>
                  <a:srgbClr val="00B0F0"/>
                </a:solidFill>
              </a:rPr>
            </a:br>
            <a:r>
              <a:rPr lang="el-GR" sz="3600" b="1" dirty="0" smtClean="0">
                <a:solidFill>
                  <a:srgbClr val="0070C0"/>
                </a:solidFill>
              </a:rPr>
              <a:t>- Προβολή στήριξης σε όλες τις πράξεις που στηρίζονται από τα Ταμεία</a:t>
            </a:r>
            <a:br>
              <a:rPr lang="el-GR" sz="3600" b="1" dirty="0" smtClean="0">
                <a:solidFill>
                  <a:srgbClr val="0070C0"/>
                </a:solidFill>
              </a:rPr>
            </a:br>
            <a:r>
              <a:rPr lang="el-GR" sz="3600" b="1" dirty="0" smtClean="0">
                <a:solidFill>
                  <a:srgbClr val="0070C0"/>
                </a:solidFill>
              </a:rPr>
              <a:t>- Ενημέρωση πολιτών της Ένωσης για το ρόλο και τα επιτεύγματα των Ταμείων μέσω ενιαίας διαδικτυακής πύλης για όλα τα προγράμματα κάθε κράτους μέλους</a:t>
            </a:r>
            <a:endParaRPr lang="en-US" sz="3600" b="1" dirty="0">
              <a:solidFill>
                <a:srgbClr val="0070C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
        <p:nvSpPr>
          <p:cNvPr id="3" name="Θέση περιεχομένου 2"/>
          <p:cNvSpPr>
            <a:spLocks noGrp="1"/>
          </p:cNvSpPr>
          <p:nvPr>
            <p:ph idx="1"/>
          </p:nvPr>
        </p:nvSpPr>
        <p:spPr/>
        <p:txBody>
          <a:bodyPr/>
          <a:lstStyle/>
          <a:p>
            <a:endParaRPr lang="el-GR"/>
          </a:p>
        </p:txBody>
      </p:sp>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892481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38200" y="1193439"/>
            <a:ext cx="10515600" cy="994497"/>
          </a:xfrm>
        </p:spPr>
        <p:txBody>
          <a:bodyPr>
            <a:normAutofit fontScale="90000"/>
          </a:bodyPr>
          <a:lstStyle/>
          <a:p>
            <a:pPr algn="ctr"/>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r>
              <a:rPr lang="el-GR" b="1" dirty="0" smtClean="0">
                <a:solidFill>
                  <a:srgbClr val="00B0F0"/>
                </a:solidFill>
              </a:rPr>
              <a:t>ΣΤΟΧΟΙ ΕΠΙΚΟΙΝΩΝΙΑΣ</a:t>
            </a:r>
            <a:br>
              <a:rPr lang="el-GR" b="1" dirty="0" smtClean="0">
                <a:solidFill>
                  <a:srgbClr val="00B0F0"/>
                </a:solidFill>
              </a:rPr>
            </a:br>
            <a:r>
              <a:rPr lang="el-GR" b="1" dirty="0" smtClean="0">
                <a:solidFill>
                  <a:srgbClr val="00B0F0"/>
                </a:solidFill>
              </a:rPr>
              <a:t>         Κύριος επικοινωνιακός στόχος</a:t>
            </a:r>
            <a:br>
              <a:rPr lang="el-GR" b="1" dirty="0" smtClean="0">
                <a:solidFill>
                  <a:srgbClr val="00B0F0"/>
                </a:solidFill>
              </a:rPr>
            </a:br>
            <a:r>
              <a:rPr lang="el-GR" b="1" dirty="0" smtClean="0">
                <a:solidFill>
                  <a:srgbClr val="00B0F0"/>
                </a:solidFill>
              </a:rPr>
              <a:t/>
            </a:r>
            <a:br>
              <a:rPr lang="el-GR" b="1" dirty="0" smtClean="0">
                <a:solidFill>
                  <a:srgbClr val="00B0F0"/>
                </a:solidFill>
              </a:rPr>
            </a:br>
            <a:r>
              <a:rPr lang="el-GR" sz="3600" b="1" dirty="0" smtClean="0">
                <a:solidFill>
                  <a:srgbClr val="0070C0"/>
                </a:solidFill>
              </a:rPr>
              <a:t>«Ανάδειξη και προβολή του ρόλου του </a:t>
            </a:r>
            <a:r>
              <a:rPr lang="el-GR" sz="3600" b="1" dirty="0" err="1" smtClean="0">
                <a:solidFill>
                  <a:srgbClr val="0070C0"/>
                </a:solidFill>
              </a:rPr>
              <a:t>ΠεΠ</a:t>
            </a:r>
            <a:r>
              <a:rPr lang="el-GR" sz="3600" b="1" dirty="0" smtClean="0">
                <a:solidFill>
                  <a:srgbClr val="0070C0"/>
                </a:solidFill>
              </a:rPr>
              <a:t> και της συμβολής της Ε.Ε. στην περιφερειακή και τοπική ανάπτυξη, στη βελτίωση της ποιότητας ζωής και της καθημερινότητα των πολιτών, ενημέρωση και ευαισθητοποίηση δικαιούχων, ωφελούμενων και κοινής γνώμης της Περιφέρειας και της χώρας για τις ευκαιρίες και τα επιτεύγματα των πολιτικών συνοχής των Ταμείων»</a:t>
            </a:r>
            <a:endParaRPr lang="en-US" sz="3600" b="1" dirty="0">
              <a:solidFill>
                <a:srgbClr val="0070C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2189811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38200" y="1193439"/>
            <a:ext cx="10515600" cy="994497"/>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r>
            <a:br>
              <a:rPr lang="el-GR" dirty="0"/>
            </a:br>
            <a:r>
              <a:rPr lang="el-GR" dirty="0" smtClean="0"/>
              <a:t>                    </a:t>
            </a:r>
            <a:r>
              <a:rPr lang="el-GR" b="1" dirty="0" smtClean="0">
                <a:solidFill>
                  <a:srgbClr val="00B0F0"/>
                </a:solidFill>
              </a:rPr>
              <a:t>ΣΤΟΧΟΙ ΕΠΙΚΟΙΝΩΝΙΑΣ</a:t>
            </a:r>
            <a:br>
              <a:rPr lang="el-GR" b="1" dirty="0" smtClean="0">
                <a:solidFill>
                  <a:srgbClr val="00B0F0"/>
                </a:solidFill>
              </a:rPr>
            </a:br>
            <a:r>
              <a:rPr lang="el-GR" b="1" dirty="0" smtClean="0">
                <a:solidFill>
                  <a:srgbClr val="00B0F0"/>
                </a:solidFill>
              </a:rPr>
              <a:t>              Ειδικοί επικοινωνιακοί στόχοι</a:t>
            </a:r>
            <a:br>
              <a:rPr lang="el-GR" b="1" dirty="0" smtClean="0">
                <a:solidFill>
                  <a:srgbClr val="00B0F0"/>
                </a:solidFill>
              </a:rPr>
            </a:br>
            <a:r>
              <a:rPr lang="el-GR" b="1" dirty="0" smtClean="0">
                <a:solidFill>
                  <a:srgbClr val="00B0F0"/>
                </a:solidFill>
              </a:rPr>
              <a:t>- </a:t>
            </a:r>
            <a:r>
              <a:rPr lang="el-GR" sz="3600" b="1" dirty="0" smtClean="0">
                <a:solidFill>
                  <a:srgbClr val="0070C0"/>
                </a:solidFill>
              </a:rPr>
              <a:t>Ενίσχυση </a:t>
            </a:r>
            <a:r>
              <a:rPr lang="el-GR" sz="3600" b="1" dirty="0" err="1" smtClean="0">
                <a:solidFill>
                  <a:srgbClr val="0070C0"/>
                </a:solidFill>
              </a:rPr>
              <a:t>αναγνωρισιμότητας</a:t>
            </a:r>
            <a:r>
              <a:rPr lang="el-GR" sz="3600" b="1" dirty="0" smtClean="0">
                <a:solidFill>
                  <a:srgbClr val="0070C0"/>
                </a:solidFill>
              </a:rPr>
              <a:t> και συμβολής Ε.Ε.</a:t>
            </a:r>
            <a:br>
              <a:rPr lang="el-GR" sz="3600" b="1" dirty="0" smtClean="0">
                <a:solidFill>
                  <a:srgbClr val="0070C0"/>
                </a:solidFill>
              </a:rPr>
            </a:br>
            <a:r>
              <a:rPr lang="el-GR" sz="3600" b="1" dirty="0" smtClean="0">
                <a:solidFill>
                  <a:srgbClr val="0070C0"/>
                </a:solidFill>
              </a:rPr>
              <a:t>- Διασφάλιση διαφάνειας</a:t>
            </a:r>
            <a:br>
              <a:rPr lang="el-GR" sz="3600" b="1" dirty="0" smtClean="0">
                <a:solidFill>
                  <a:srgbClr val="0070C0"/>
                </a:solidFill>
              </a:rPr>
            </a:br>
            <a:r>
              <a:rPr lang="el-GR" sz="3600" b="1" dirty="0" smtClean="0">
                <a:solidFill>
                  <a:srgbClr val="0070C0"/>
                </a:solidFill>
              </a:rPr>
              <a:t>- Προβολή στρατηγικής και ειδικών στόχων </a:t>
            </a:r>
            <a:r>
              <a:rPr lang="el-GR" sz="3600" b="1" dirty="0" err="1" smtClean="0">
                <a:solidFill>
                  <a:srgbClr val="0070C0"/>
                </a:solidFill>
              </a:rPr>
              <a:t>ΠεΠ</a:t>
            </a:r>
            <a:r>
              <a:rPr lang="el-GR" sz="3600" b="1" dirty="0" smtClean="0">
                <a:solidFill>
                  <a:srgbClr val="0070C0"/>
                </a:solidFill>
              </a:rPr>
              <a:t/>
            </a:r>
            <a:br>
              <a:rPr lang="el-GR" sz="3600" b="1" dirty="0" smtClean="0">
                <a:solidFill>
                  <a:srgbClr val="0070C0"/>
                </a:solidFill>
              </a:rPr>
            </a:br>
            <a:r>
              <a:rPr lang="el-GR" sz="3600" b="1" dirty="0" smtClean="0">
                <a:solidFill>
                  <a:srgbClr val="0070C0"/>
                </a:solidFill>
              </a:rPr>
              <a:t>- Άμεση και έγκυρη ενημέρωση για ευκαιρίες χρηματοδότησης</a:t>
            </a:r>
            <a:br>
              <a:rPr lang="el-GR" sz="3600" b="1" dirty="0" smtClean="0">
                <a:solidFill>
                  <a:srgbClr val="0070C0"/>
                </a:solidFill>
              </a:rPr>
            </a:br>
            <a:r>
              <a:rPr lang="el-GR" sz="3600" b="1" dirty="0" smtClean="0">
                <a:solidFill>
                  <a:srgbClr val="0070C0"/>
                </a:solidFill>
              </a:rPr>
              <a:t>- Ισότιμη πρόσβαση όλων των πολιτών  ΠΙΝ στις δράσεις Ε &amp; Π</a:t>
            </a:r>
            <a:br>
              <a:rPr lang="el-GR" sz="3600" b="1" dirty="0" smtClean="0">
                <a:solidFill>
                  <a:srgbClr val="0070C0"/>
                </a:solidFill>
              </a:rPr>
            </a:br>
            <a:r>
              <a:rPr lang="el-GR" sz="3600" b="1" dirty="0" smtClean="0">
                <a:solidFill>
                  <a:srgbClr val="0070C0"/>
                </a:solidFill>
              </a:rPr>
              <a:t>-  Προβολή σημαντικών έργων και καλών πρακτικών</a:t>
            </a:r>
            <a:br>
              <a:rPr lang="el-GR" sz="3600" b="1" dirty="0" smtClean="0">
                <a:solidFill>
                  <a:srgbClr val="0070C0"/>
                </a:solidFill>
              </a:rPr>
            </a:br>
            <a:r>
              <a:rPr lang="el-GR" sz="3600" b="1" dirty="0" smtClean="0">
                <a:solidFill>
                  <a:srgbClr val="0070C0"/>
                </a:solidFill>
              </a:rPr>
              <a:t>-  Προβολή αναμενόμενων ωφελημάτων σε κρίσιμους τομείς</a:t>
            </a:r>
            <a:br>
              <a:rPr lang="el-GR" sz="3600" b="1" dirty="0" smtClean="0">
                <a:solidFill>
                  <a:srgbClr val="0070C0"/>
                </a:solidFill>
              </a:rPr>
            </a:br>
            <a:r>
              <a:rPr lang="el-GR" sz="3600" b="1" dirty="0" smtClean="0">
                <a:solidFill>
                  <a:srgbClr val="0070C0"/>
                </a:solidFill>
              </a:rPr>
              <a:t>- Ενημέρωση για στρατηγικούς τομείς </a:t>
            </a:r>
            <a:r>
              <a:rPr lang="el-GR" sz="3600" b="1" dirty="0" err="1" smtClean="0">
                <a:solidFill>
                  <a:srgbClr val="0070C0"/>
                </a:solidFill>
              </a:rPr>
              <a:t>ΠεΠ</a:t>
            </a:r>
            <a:r>
              <a:rPr lang="el-GR" sz="3600" b="1" dirty="0" smtClean="0">
                <a:solidFill>
                  <a:srgbClr val="0070C0"/>
                </a:solidFill>
              </a:rPr>
              <a:t/>
            </a:r>
            <a:br>
              <a:rPr lang="el-GR" sz="3600" b="1" dirty="0" smtClean="0">
                <a:solidFill>
                  <a:srgbClr val="0070C0"/>
                </a:solidFill>
              </a:rPr>
            </a:br>
            <a:r>
              <a:rPr lang="el-GR" sz="3600" b="1" dirty="0" smtClean="0">
                <a:solidFill>
                  <a:srgbClr val="0070C0"/>
                </a:solidFill>
              </a:rPr>
              <a:t>- Ευαισθητοποίηση-πληροφόρηση για </a:t>
            </a:r>
            <a:r>
              <a:rPr lang="el-GR" sz="3600" b="1" dirty="0" err="1" smtClean="0">
                <a:solidFill>
                  <a:srgbClr val="0070C0"/>
                </a:solidFill>
              </a:rPr>
              <a:t>Μακροπεριφερειακή</a:t>
            </a:r>
            <a:r>
              <a:rPr lang="el-GR" sz="3600" b="1" dirty="0" smtClean="0">
                <a:solidFill>
                  <a:srgbClr val="0070C0"/>
                </a:solidFill>
              </a:rPr>
              <a:t> Στρατηγική Αδριατικής-</a:t>
            </a:r>
            <a:r>
              <a:rPr lang="el-GR" sz="3600" b="1" dirty="0" err="1" smtClean="0">
                <a:solidFill>
                  <a:srgbClr val="0070C0"/>
                </a:solidFill>
              </a:rPr>
              <a:t>Ιονιου</a:t>
            </a:r>
            <a:r>
              <a:rPr lang="el-GR" sz="3600" b="1" dirty="0" smtClean="0">
                <a:solidFill>
                  <a:srgbClr val="0070C0"/>
                </a:solidFill>
              </a:rPr>
              <a:t/>
            </a:r>
            <a:br>
              <a:rPr lang="el-GR" sz="3600" b="1" dirty="0" smtClean="0">
                <a:solidFill>
                  <a:srgbClr val="0070C0"/>
                </a:solidFill>
              </a:rPr>
            </a:br>
            <a:endParaRPr lang="en-US" sz="3600" b="1" dirty="0">
              <a:solidFill>
                <a:srgbClr val="0070C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Tree>
    <p:extLst>
      <p:ext uri="{BB962C8B-B14F-4D97-AF65-F5344CB8AC3E}">
        <p14:creationId xmlns:p14="http://schemas.microsoft.com/office/powerpoint/2010/main" val="1719629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38200" y="474785"/>
            <a:ext cx="10515600" cy="45719"/>
          </a:xfrm>
        </p:spPr>
        <p:txBody>
          <a:bodyPr>
            <a:normAutofit fontScale="90000"/>
          </a:bodyPr>
          <a:lstStyle/>
          <a:p>
            <a:pPr algn="ctr"/>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r>
            <a:br>
              <a:rPr lang="el-GR" dirty="0"/>
            </a:br>
            <a:r>
              <a:rPr lang="el-GR" dirty="0" smtClean="0"/>
              <a:t>                  </a:t>
            </a:r>
            <a:r>
              <a:rPr lang="el-GR" b="1" dirty="0" smtClean="0">
                <a:solidFill>
                  <a:srgbClr val="00B0F0"/>
                </a:solidFill>
              </a:rPr>
              <a:t/>
            </a:r>
            <a:br>
              <a:rPr lang="el-GR" b="1" dirty="0" smtClean="0">
                <a:solidFill>
                  <a:srgbClr val="00B0F0"/>
                </a:solidFill>
              </a:rPr>
            </a:br>
            <a:r>
              <a:rPr lang="el-GR" b="1" dirty="0" smtClean="0">
                <a:solidFill>
                  <a:srgbClr val="002060"/>
                </a:solidFill>
              </a:rPr>
              <a:t>     ΣΤΟΧΟΘΕΤΟΥΜΕΝΟ ΚΟΙΝΟ</a:t>
            </a:r>
            <a:br>
              <a:rPr lang="el-GR" b="1" dirty="0" smtClean="0">
                <a:solidFill>
                  <a:srgbClr val="002060"/>
                </a:solidFill>
              </a:rPr>
            </a:br>
            <a:r>
              <a:rPr lang="el-GR" b="1" dirty="0" smtClean="0">
                <a:solidFill>
                  <a:schemeClr val="accent2">
                    <a:lumMod val="50000"/>
                  </a:schemeClr>
                </a:solidFill>
              </a:rPr>
              <a:t/>
            </a:r>
            <a:br>
              <a:rPr lang="el-GR" b="1" dirty="0" smtClean="0">
                <a:solidFill>
                  <a:schemeClr val="accent2">
                    <a:lumMod val="50000"/>
                  </a:schemeClr>
                </a:solidFill>
              </a:rPr>
            </a:br>
            <a:r>
              <a:rPr lang="el-GR" b="1" dirty="0" smtClean="0">
                <a:solidFill>
                  <a:schemeClr val="accent2">
                    <a:lumMod val="50000"/>
                  </a:schemeClr>
                </a:solidFill>
              </a:rPr>
              <a:t>Δυνητικοί δικαιούχοι</a:t>
            </a:r>
            <a:br>
              <a:rPr lang="el-GR" b="1" dirty="0" smtClean="0">
                <a:solidFill>
                  <a:schemeClr val="accent2">
                    <a:lumMod val="50000"/>
                  </a:schemeClr>
                </a:solidFill>
              </a:rPr>
            </a:br>
            <a:r>
              <a:rPr lang="el-GR" b="1" dirty="0" err="1" smtClean="0">
                <a:solidFill>
                  <a:schemeClr val="accent2">
                    <a:lumMod val="50000"/>
                  </a:schemeClr>
                </a:solidFill>
              </a:rPr>
              <a:t>Δικαιούχοι</a:t>
            </a:r>
            <a:r>
              <a:rPr lang="el-GR" b="1" dirty="0" smtClean="0">
                <a:solidFill>
                  <a:schemeClr val="accent2">
                    <a:lumMod val="50000"/>
                  </a:schemeClr>
                </a:solidFill>
              </a:rPr>
              <a:t/>
            </a:r>
            <a:br>
              <a:rPr lang="el-GR" b="1" dirty="0" smtClean="0">
                <a:solidFill>
                  <a:schemeClr val="accent2">
                    <a:lumMod val="50000"/>
                  </a:schemeClr>
                </a:solidFill>
              </a:rPr>
            </a:br>
            <a:r>
              <a:rPr lang="el-GR" b="1" dirty="0" smtClean="0">
                <a:solidFill>
                  <a:schemeClr val="accent2">
                    <a:lumMod val="50000"/>
                  </a:schemeClr>
                </a:solidFill>
              </a:rPr>
              <a:t>Ευρύ κοινό</a:t>
            </a:r>
            <a:br>
              <a:rPr lang="el-GR" b="1" dirty="0" smtClean="0">
                <a:solidFill>
                  <a:schemeClr val="accent2">
                    <a:lumMod val="50000"/>
                  </a:schemeClr>
                </a:solidFill>
              </a:rPr>
            </a:br>
            <a:r>
              <a:rPr lang="el-GR" b="1" dirty="0" smtClean="0">
                <a:solidFill>
                  <a:schemeClr val="accent2">
                    <a:lumMod val="50000"/>
                  </a:schemeClr>
                </a:solidFill>
              </a:rPr>
              <a:t>Πολλαπλασιαστές επικοινωνίας</a:t>
            </a:r>
            <a:endParaRPr lang="en-US" sz="3600" b="1" dirty="0">
              <a:solidFill>
                <a:srgbClr val="0070C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2737056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650631" y="474785"/>
            <a:ext cx="10703169" cy="45719"/>
          </a:xfrm>
        </p:spPr>
        <p:txBody>
          <a:bodyPr>
            <a:normAutofit fontScale="90000"/>
          </a:bodyPr>
          <a:lstStyle/>
          <a:p>
            <a:pPr algn="ctr"/>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br>
              <a:rPr lang="el-GR" dirty="0" smtClean="0"/>
            </a:br>
            <a:r>
              <a:rPr lang="el-GR" dirty="0"/>
              <a:t/>
            </a:r>
            <a:br>
              <a:rPr lang="el-GR" dirty="0"/>
            </a:br>
            <a:r>
              <a:rPr lang="el-GR" dirty="0" smtClean="0"/>
              <a:t/>
            </a:r>
            <a:br>
              <a:rPr lang="el-GR" dirty="0" smtClean="0"/>
            </a:br>
            <a:r>
              <a:rPr lang="el-GR" b="1" dirty="0" smtClean="0">
                <a:solidFill>
                  <a:srgbClr val="002060"/>
                </a:solidFill>
              </a:rPr>
              <a:t>   ΜΕΣΑ ΕΠΙΚΟΙΝΩΝΙΑΣ</a:t>
            </a:r>
            <a:r>
              <a:rPr lang="el-GR" b="1" dirty="0" smtClean="0">
                <a:solidFill>
                  <a:schemeClr val="accent2">
                    <a:lumMod val="50000"/>
                  </a:schemeClr>
                </a:solidFill>
              </a:rPr>
              <a:t/>
            </a:r>
            <a:br>
              <a:rPr lang="el-GR" b="1" dirty="0" smtClean="0">
                <a:solidFill>
                  <a:schemeClr val="accent2">
                    <a:lumMod val="50000"/>
                  </a:schemeClr>
                </a:solidFill>
              </a:rPr>
            </a:br>
            <a:r>
              <a:rPr lang="el-GR" b="1" dirty="0" smtClean="0">
                <a:solidFill>
                  <a:schemeClr val="accent2">
                    <a:lumMod val="50000"/>
                  </a:schemeClr>
                </a:solidFill>
              </a:rPr>
              <a:t/>
            </a:r>
            <a:br>
              <a:rPr lang="el-GR" b="1" dirty="0" smtClean="0">
                <a:solidFill>
                  <a:schemeClr val="accent2">
                    <a:lumMod val="50000"/>
                  </a:schemeClr>
                </a:solidFill>
              </a:rPr>
            </a:br>
            <a:r>
              <a:rPr lang="el-GR" b="1" dirty="0" smtClean="0">
                <a:solidFill>
                  <a:srgbClr val="00B0F0"/>
                </a:solidFill>
              </a:rPr>
              <a:t>Τύπος και ΜΜΕ, περιφερειακά και εθνικά</a:t>
            </a:r>
            <a:br>
              <a:rPr lang="el-GR" b="1" dirty="0" smtClean="0">
                <a:solidFill>
                  <a:srgbClr val="00B0F0"/>
                </a:solidFill>
              </a:rPr>
            </a:br>
            <a:r>
              <a:rPr lang="el-GR" b="1" dirty="0" smtClean="0">
                <a:solidFill>
                  <a:srgbClr val="00B050"/>
                </a:solidFill>
              </a:rPr>
              <a:t>Ιστοσελίδα Προγράμματος και ΕΣΠΑ</a:t>
            </a:r>
            <a:br>
              <a:rPr lang="el-GR" b="1" dirty="0" smtClean="0">
                <a:solidFill>
                  <a:srgbClr val="00B050"/>
                </a:solidFill>
              </a:rPr>
            </a:br>
            <a:r>
              <a:rPr lang="el-GR" b="1" dirty="0" smtClean="0">
                <a:solidFill>
                  <a:srgbClr val="00B0F0"/>
                </a:solidFill>
              </a:rPr>
              <a:t>Εκδηλώσεις, καμπάνιες, διαγωνισμοί</a:t>
            </a:r>
            <a:br>
              <a:rPr lang="el-GR" b="1" dirty="0" smtClean="0">
                <a:solidFill>
                  <a:srgbClr val="00B0F0"/>
                </a:solidFill>
              </a:rPr>
            </a:br>
            <a:r>
              <a:rPr lang="el-GR" b="1" dirty="0" smtClean="0">
                <a:solidFill>
                  <a:srgbClr val="00B050"/>
                </a:solidFill>
              </a:rPr>
              <a:t>Εκδόσεις, έντυπες &amp; ψηφιακές</a:t>
            </a:r>
            <a:endParaRPr lang="en-US" sz="3600" b="1" dirty="0">
              <a:solidFill>
                <a:srgbClr val="00B05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7"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2"/>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3248097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838200" y="687398"/>
            <a:ext cx="10515600" cy="1598601"/>
          </a:xfrm>
        </p:spPr>
        <p:txBody>
          <a:bodyPr>
            <a:normAutofit fontScale="90000"/>
          </a:bodyPr>
          <a:lstStyle/>
          <a:p>
            <a:pPr algn="ctr"/>
            <a:r>
              <a:rPr lang="el-GR" dirty="0" smtClean="0"/>
              <a:t>Π</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b="1" dirty="0" smtClean="0">
                <a:solidFill>
                  <a:srgbClr val="0070C0"/>
                </a:solidFill>
              </a:rPr>
              <a:t>ΜΕΘΟΔΟΙ ΕΠΙΚΟΙΝΩΝΙΑΣ</a:t>
            </a:r>
            <a:r>
              <a:rPr lang="el-GR" b="1" dirty="0" smtClean="0">
                <a:solidFill>
                  <a:srgbClr val="00B0F0"/>
                </a:solidFill>
              </a:rPr>
              <a:t/>
            </a:r>
            <a:br>
              <a:rPr lang="el-GR" b="1" dirty="0" smtClean="0">
                <a:solidFill>
                  <a:srgbClr val="00B0F0"/>
                </a:solidFill>
              </a:rPr>
            </a:br>
            <a:r>
              <a:rPr lang="el-GR" sz="4000" b="1" dirty="0" smtClean="0">
                <a:solidFill>
                  <a:srgbClr val="00B0F0"/>
                </a:solidFill>
              </a:rPr>
              <a:t>          Ολοκληρωμένο σύνολο δραστηριοτήτων και εργαλείων σε συνέργεια με στόχους και κοινό.</a:t>
            </a:r>
            <a:br>
              <a:rPr lang="el-GR" sz="4000" b="1" dirty="0" smtClean="0">
                <a:solidFill>
                  <a:srgbClr val="00B0F0"/>
                </a:solidFill>
              </a:rPr>
            </a:br>
            <a:r>
              <a:rPr lang="el-GR" sz="4000" b="1" dirty="0" smtClean="0">
                <a:solidFill>
                  <a:srgbClr val="00B0F0"/>
                </a:solidFill>
              </a:rPr>
              <a:t/>
            </a:r>
            <a:br>
              <a:rPr lang="el-GR" sz="4000" b="1" dirty="0" smtClean="0">
                <a:solidFill>
                  <a:srgbClr val="00B0F0"/>
                </a:solidFill>
              </a:rPr>
            </a:br>
            <a:r>
              <a:rPr lang="el-GR" b="1" dirty="0" smtClean="0">
                <a:solidFill>
                  <a:srgbClr val="0070C0"/>
                </a:solidFill>
              </a:rPr>
              <a:t>Κατευθύνσεις</a:t>
            </a:r>
            <a:r>
              <a:rPr lang="en-US" b="1" dirty="0" smtClean="0">
                <a:solidFill>
                  <a:srgbClr val="0070C0"/>
                </a:solidFill>
              </a:rPr>
              <a:t>:</a:t>
            </a:r>
            <a:br>
              <a:rPr lang="en-US" b="1" dirty="0" smtClean="0">
                <a:solidFill>
                  <a:srgbClr val="0070C0"/>
                </a:solidFill>
              </a:rPr>
            </a:br>
            <a:r>
              <a:rPr lang="en-US" sz="3600" b="1" dirty="0" smtClean="0">
                <a:solidFill>
                  <a:srgbClr val="00B0F0"/>
                </a:solidFill>
              </a:rPr>
              <a:t>E</a:t>
            </a:r>
            <a:r>
              <a:rPr lang="el-GR" sz="3600" b="1" dirty="0" err="1" smtClean="0">
                <a:solidFill>
                  <a:srgbClr val="00B0F0"/>
                </a:solidFill>
              </a:rPr>
              <a:t>νιαία</a:t>
            </a:r>
            <a:r>
              <a:rPr lang="el-GR" sz="3600" b="1" dirty="0" smtClean="0">
                <a:solidFill>
                  <a:srgbClr val="00B0F0"/>
                </a:solidFill>
              </a:rPr>
              <a:t> σηματοδότηση</a:t>
            </a:r>
            <a:br>
              <a:rPr lang="el-GR" sz="3600" b="1" dirty="0" smtClean="0">
                <a:solidFill>
                  <a:srgbClr val="00B0F0"/>
                </a:solidFill>
              </a:rPr>
            </a:br>
            <a:r>
              <a:rPr lang="el-GR" sz="3600" b="1" dirty="0" smtClean="0">
                <a:solidFill>
                  <a:srgbClr val="00B0F0"/>
                </a:solidFill>
              </a:rPr>
              <a:t>Αξιοποίηση </a:t>
            </a:r>
            <a:r>
              <a:rPr lang="el-GR" sz="3600" b="1" dirty="0" err="1" smtClean="0">
                <a:solidFill>
                  <a:srgbClr val="00B0F0"/>
                </a:solidFill>
              </a:rPr>
              <a:t>αναγνωρισιμότητας</a:t>
            </a:r>
            <a:r>
              <a:rPr lang="el-GR" sz="3600" b="1" dirty="0" smtClean="0">
                <a:solidFill>
                  <a:srgbClr val="00B0F0"/>
                </a:solidFill>
              </a:rPr>
              <a:t> ΕΣΠΑ</a:t>
            </a:r>
            <a:br>
              <a:rPr lang="el-GR" sz="3600" b="1" dirty="0" smtClean="0">
                <a:solidFill>
                  <a:srgbClr val="00B0F0"/>
                </a:solidFill>
              </a:rPr>
            </a:br>
            <a:r>
              <a:rPr lang="el-GR" sz="3600" b="1" dirty="0" smtClean="0">
                <a:solidFill>
                  <a:srgbClr val="00B0F0"/>
                </a:solidFill>
              </a:rPr>
              <a:t>Περιορισμός λογοτύπων</a:t>
            </a:r>
            <a:br>
              <a:rPr lang="el-GR" sz="3600" b="1" dirty="0" smtClean="0">
                <a:solidFill>
                  <a:srgbClr val="00B0F0"/>
                </a:solidFill>
              </a:rPr>
            </a:br>
            <a:r>
              <a:rPr lang="el-GR" sz="3600" b="1" dirty="0" smtClean="0">
                <a:solidFill>
                  <a:srgbClr val="00B0F0"/>
                </a:solidFill>
              </a:rPr>
              <a:t>Απλοποίηση χρησιμοποιούμενης γλώσσας</a:t>
            </a:r>
            <a:br>
              <a:rPr lang="el-GR" sz="3600" b="1" dirty="0" smtClean="0">
                <a:solidFill>
                  <a:srgbClr val="00B0F0"/>
                </a:solidFill>
              </a:rPr>
            </a:br>
            <a:r>
              <a:rPr lang="el-GR" sz="3600" b="1" dirty="0" smtClean="0">
                <a:solidFill>
                  <a:srgbClr val="00B0F0"/>
                </a:solidFill>
              </a:rPr>
              <a:t>Φωτογραφίες/βίντεο</a:t>
            </a:r>
            <a:br>
              <a:rPr lang="el-GR" sz="3600" b="1" dirty="0" smtClean="0">
                <a:solidFill>
                  <a:srgbClr val="00B0F0"/>
                </a:solidFill>
              </a:rPr>
            </a:br>
            <a:r>
              <a:rPr lang="el-GR" sz="3600" b="1" dirty="0" smtClean="0">
                <a:solidFill>
                  <a:srgbClr val="00B0F0"/>
                </a:solidFill>
              </a:rPr>
              <a:t>Αφήγημα (</a:t>
            </a:r>
            <a:r>
              <a:rPr lang="en-US" sz="3600" b="1" dirty="0" smtClean="0">
                <a:solidFill>
                  <a:srgbClr val="00B0F0"/>
                </a:solidFill>
              </a:rPr>
              <a:t>storytelling)- </a:t>
            </a:r>
            <a:r>
              <a:rPr lang="el-GR" sz="3600" b="1" dirty="0" smtClean="0">
                <a:solidFill>
                  <a:srgbClr val="00B0F0"/>
                </a:solidFill>
              </a:rPr>
              <a:t>Εκπαίδευση κοινού</a:t>
            </a:r>
            <a:endParaRPr lang="en-US" sz="3600" b="1" dirty="0">
              <a:solidFill>
                <a:srgbClr val="00B0F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228599"/>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
        <p:nvSpPr>
          <p:cNvPr id="7" name="Rectangle 5">
            <a:extLst>
              <a:ext uri="{FF2B5EF4-FFF2-40B4-BE49-F238E27FC236}">
                <a16:creationId xmlns:a16="http://schemas.microsoft.com/office/drawing/2014/main" id="{7C8D53F7-C644-0D49-B22E-60EAD75C88EF}"/>
              </a:ext>
            </a:extLst>
          </p:cNvPr>
          <p:cNvSpPr/>
          <p:nvPr/>
        </p:nvSpPr>
        <p:spPr>
          <a:xfrm>
            <a:off x="0" y="1"/>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9"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143000" y="-2565191"/>
            <a:ext cx="13335000" cy="9423191"/>
          </a:xfrm>
          <a:prstGeom prst="rect">
            <a:avLst/>
          </a:prstGeom>
        </p:spPr>
      </p:pic>
    </p:spTree>
    <p:extLst>
      <p:ext uri="{BB962C8B-B14F-4D97-AF65-F5344CB8AC3E}">
        <p14:creationId xmlns:p14="http://schemas.microsoft.com/office/powerpoint/2010/main" val="224972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CEBD-C476-5D42-A47A-11AA52F8BFE0}"/>
              </a:ext>
            </a:extLst>
          </p:cNvPr>
          <p:cNvSpPr>
            <a:spLocks noGrp="1"/>
          </p:cNvSpPr>
          <p:nvPr>
            <p:ph type="title"/>
          </p:nvPr>
        </p:nvSpPr>
        <p:spPr>
          <a:xfrm>
            <a:off x="1040424" y="457201"/>
            <a:ext cx="10515600" cy="1732084"/>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       </a:t>
            </a:r>
            <a:br>
              <a:rPr lang="el-GR" dirty="0" smtClean="0"/>
            </a:br>
            <a:r>
              <a:rPr lang="el-GR" dirty="0"/>
              <a:t/>
            </a:r>
            <a:br>
              <a:rPr lang="el-GR" dirty="0"/>
            </a:br>
            <a:r>
              <a:rPr lang="el-GR" dirty="0" smtClean="0"/>
              <a:t>          </a:t>
            </a:r>
            <a:r>
              <a:rPr lang="el-GR" b="1" dirty="0" smtClean="0">
                <a:solidFill>
                  <a:srgbClr val="0070C0"/>
                </a:solidFill>
              </a:rPr>
              <a:t>ΕΝΔΕΙΚΤΙΚΕΣ ΣΤΡΑΤΗΓΙΚΕΣ ΕΠΙΛΟΓΕΣ</a:t>
            </a:r>
            <a:br>
              <a:rPr lang="el-GR" b="1" dirty="0" smtClean="0">
                <a:solidFill>
                  <a:srgbClr val="0070C0"/>
                </a:solidFill>
              </a:rPr>
            </a:br>
            <a:r>
              <a:rPr lang="el-GR" b="1" dirty="0" smtClean="0">
                <a:solidFill>
                  <a:srgbClr val="00B0F0"/>
                </a:solidFill>
              </a:rPr>
              <a:t/>
            </a:r>
            <a:br>
              <a:rPr lang="el-GR" b="1" dirty="0" smtClean="0">
                <a:solidFill>
                  <a:srgbClr val="00B0F0"/>
                </a:solidFill>
              </a:rPr>
            </a:br>
            <a:r>
              <a:rPr lang="el-GR" b="1" dirty="0" smtClean="0">
                <a:solidFill>
                  <a:srgbClr val="00B0F0"/>
                </a:solidFill>
              </a:rPr>
              <a:t>1. Κεφαλαιοποίηση προηγούμενης εμπειρίας</a:t>
            </a:r>
            <a:br>
              <a:rPr lang="el-GR" b="1" dirty="0" smtClean="0">
                <a:solidFill>
                  <a:srgbClr val="00B0F0"/>
                </a:solidFill>
              </a:rPr>
            </a:br>
            <a:r>
              <a:rPr lang="el-GR" b="1" dirty="0" smtClean="0">
                <a:solidFill>
                  <a:srgbClr val="00B050"/>
                </a:solidFill>
              </a:rPr>
              <a:t>2. Απλότητα και συνέχεια επικοινωνίας</a:t>
            </a:r>
            <a:r>
              <a:rPr lang="el-GR" b="1" dirty="0" smtClean="0">
                <a:solidFill>
                  <a:srgbClr val="00B0F0"/>
                </a:solidFill>
              </a:rPr>
              <a:t/>
            </a:r>
            <a:br>
              <a:rPr lang="el-GR" b="1" dirty="0" smtClean="0">
                <a:solidFill>
                  <a:srgbClr val="00B0F0"/>
                </a:solidFill>
              </a:rPr>
            </a:br>
            <a:r>
              <a:rPr lang="el-GR" b="1" dirty="0" smtClean="0">
                <a:solidFill>
                  <a:srgbClr val="00B0F0"/>
                </a:solidFill>
              </a:rPr>
              <a:t>3. Διείσδυση νέας τεχνολογίας και καινοτομίας</a:t>
            </a:r>
            <a:br>
              <a:rPr lang="el-GR" b="1" dirty="0" smtClean="0">
                <a:solidFill>
                  <a:srgbClr val="00B0F0"/>
                </a:solidFill>
              </a:rPr>
            </a:br>
            <a:r>
              <a:rPr lang="el-GR" b="1" dirty="0" smtClean="0">
                <a:solidFill>
                  <a:srgbClr val="00B050"/>
                </a:solidFill>
              </a:rPr>
              <a:t>4. Επιλογή διαφόρων μέσων επικοινωνίας</a:t>
            </a:r>
            <a:r>
              <a:rPr lang="el-GR" sz="3600" b="1" dirty="0" smtClean="0">
                <a:solidFill>
                  <a:srgbClr val="00B050"/>
                </a:solidFill>
              </a:rPr>
              <a:t/>
            </a:r>
            <a:br>
              <a:rPr lang="el-GR" sz="3600" b="1" dirty="0" smtClean="0">
                <a:solidFill>
                  <a:srgbClr val="00B050"/>
                </a:solidFill>
              </a:rPr>
            </a:br>
            <a:endParaRPr lang="en-US" sz="3600" b="1" dirty="0">
              <a:solidFill>
                <a:srgbClr val="00B050"/>
              </a:solidFill>
            </a:endParaRPr>
          </a:p>
        </p:txBody>
      </p:sp>
      <p:sp>
        <p:nvSpPr>
          <p:cNvPr id="6" name="Rectangle 5">
            <a:extLst>
              <a:ext uri="{FF2B5EF4-FFF2-40B4-BE49-F238E27FC236}">
                <a16:creationId xmlns:a16="http://schemas.microsoft.com/office/drawing/2014/main" id="{7C8D53F7-C644-0D49-B22E-60EAD75C88EF}"/>
              </a:ext>
            </a:extLst>
          </p:cNvPr>
          <p:cNvSpPr/>
          <p:nvPr/>
        </p:nvSpPr>
        <p:spPr>
          <a:xfrm>
            <a:off x="0" y="-228599"/>
            <a:ext cx="12192000" cy="228600"/>
          </a:xfrm>
          <a:prstGeom prst="rect">
            <a:avLst/>
          </a:prstGeom>
          <a:solidFill>
            <a:srgbClr val="2E51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pic>
        <p:nvPicPr>
          <p:cNvPr id="5" name="Content Placeholder 4">
            <a:extLst>
              <a:ext uri="{FF2B5EF4-FFF2-40B4-BE49-F238E27FC236}">
                <a16:creationId xmlns:a16="http://schemas.microsoft.com/office/drawing/2014/main" id="{8185243E-5D87-DC40-9504-A1CAF9543A8C}"/>
              </a:ext>
            </a:extLst>
          </p:cNvPr>
          <p:cNvPicPr>
            <a:picLocks noChangeAspect="1"/>
          </p:cNvPicPr>
          <p:nvPr/>
        </p:nvPicPr>
        <p:blipFill>
          <a:blip r:embed="rId3"/>
          <a:stretch>
            <a:fillRect/>
          </a:stretch>
        </p:blipFill>
        <p:spPr>
          <a:xfrm>
            <a:off x="-1309255" y="-2565191"/>
            <a:ext cx="13335000" cy="9423191"/>
          </a:xfrm>
          <a:prstGeom prst="rect">
            <a:avLst/>
          </a:prstGeom>
        </p:spPr>
      </p:pic>
    </p:spTree>
    <p:extLst>
      <p:ext uri="{BB962C8B-B14F-4D97-AF65-F5344CB8AC3E}">
        <p14:creationId xmlns:p14="http://schemas.microsoft.com/office/powerpoint/2010/main" val="3649503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TotalTime>
  <Words>989</Words>
  <Application>Microsoft Office PowerPoint</Application>
  <PresentationFormat>Ευρεία οθόνη</PresentationFormat>
  <Paragraphs>52</Paragraphs>
  <Slides>17</Slides>
  <Notes>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Calibri Light</vt:lpstr>
      <vt:lpstr>Ubuntu Medium</vt:lpstr>
      <vt:lpstr>Office Theme</vt:lpstr>
      <vt:lpstr>Εισήγηση Θέμα 4ο:ΣΤΡΑΤΗΓΙΚΗ ΕΠΙΚΟΙΝΩΝΙΑΣ ΚΑΙ ΠΛΗΡΟΦΟΡΗΣΗΣ ΠεΠ «ΙΟΝΙΑ ΝΗΣΙΑ 2021-2027»</vt:lpstr>
      <vt:lpstr>              Πρόγραμμα «Ιόνια Νησιά 2021-2027             ΣΤΡΑΤΗΓΙΚΟ ΟΡΑΜΑ  «Να καταστούν τα Ιόνια Νησιά Ελκυστικός Προορισμός, Βιώσιμος Τόπος, Ανθεκτική Περιφέρεια»</vt:lpstr>
      <vt:lpstr>                                     Στρατηγική Επικοινωνίας                     Κανονισμός (ΕΕ) 2021/1060                                       Άρθρο 46  - Προβολή στήριξης σε όλες τις πράξεις που στηρίζονται από τα Ταμεία - Ενημέρωση πολιτών της Ένωσης για το ρόλο και τα επιτεύγματα των Ταμείων μέσω ενιαίας διαδικτυακής πύλης για όλα τα προγράμματα κάθε κράτους μέλους</vt:lpstr>
      <vt:lpstr>                 ΣΤΟΧΟΙ ΕΠΙΚΟΙΝΩΝΙΑΣ          Κύριος επικοινωνιακός στόχος  «Ανάδειξη και προβολή του ρόλου του ΠεΠ και της συμβολής της Ε.Ε. στην περιφερειακή και τοπική ανάπτυξη, στη βελτίωση της ποιότητας ζωής και της καθημερινότητα των πολιτών, ενημέρωση και ευαισθητοποίηση δικαιούχων, ωφελούμενων και κοινής γνώμης της Περιφέρειας και της χώρας για τις ευκαιρίες και τα επιτεύγματα των πολιτικών συνοχής των Ταμείων»</vt:lpstr>
      <vt:lpstr>                                       ΣΤΟΧΟΙ ΕΠΙΚΟΙΝΩΝΙΑΣ               Ειδικοί επικοινωνιακοί στόχοι - Ενίσχυση αναγνωρισιμότητας και συμβολής Ε.Ε. - Διασφάλιση διαφάνειας - Προβολή στρατηγικής και ειδικών στόχων ΠεΠ - Άμεση και έγκυρη ενημέρωση για ευκαιρίες χρηματοδότησης - Ισότιμη πρόσβαση όλων των πολιτών  ΠΙΝ στις δράσεις Ε &amp; Π -  Προβολή σημαντικών έργων και καλών πρακτικών -  Προβολή αναμενόμενων ωφελημάτων σε κρίσιμους τομείς - Ενημέρωση για στρατηγικούς τομείς ΠεΠ - Ευαισθητοποίηση-πληροφόρηση για Μακροπεριφερειακή Στρατηγική Αδριατικής-Ιονιου </vt:lpstr>
      <vt:lpstr>                                           ΣΤΟΧΟΘΕΤΟΥΜΕΝΟ ΚΟΙΝΟ  Δυνητικοί δικαιούχοι Δικαιούχοι Ευρύ κοινό Πολλαπλασιαστές επικοινωνίας</vt:lpstr>
      <vt:lpstr>                 ΜΕΣΑ ΕΠΙΚΟΙΝΩΝΙΑΣ  Τύπος και ΜΜΕ, περιφερειακά και εθνικά Ιστοσελίδα Προγράμματος και ΕΣΠΑ Εκδηλώσεις, καμπάνιες, διαγωνισμοί Εκδόσεις, έντυπες &amp; ψηφιακές</vt:lpstr>
      <vt:lpstr>Π            ΜΕΘΟΔΟΙ ΕΠΙΚΟΙΝΩΝΙΑΣ           Ολοκληρωμένο σύνολο δραστηριοτήτων και εργαλείων σε συνέργεια με στόχους και κοινό.  Κατευθύνσεις: Eνιαία σηματοδότηση Αξιοποίηση αναγνωρισιμότητας ΕΣΠΑ Περιορισμός λογοτύπων Απλοποίηση χρησιμοποιούμενης γλώσσας Φωτογραφίες/βίντεο Αφήγημα (storytelling)- Εκπαίδευση κοινού</vt:lpstr>
      <vt:lpstr>                      ΕΝΔΕΙΚΤΙΚΕΣ ΣΤΡΑΤΗΓΙΚΕΣ ΕΠΙΛΟΓΕΣ  1. Κεφαλαιοποίηση προηγούμενης εμπειρίας 2. Απλότητα και συνέχεια επικοινωνίας 3. Διείσδυση νέας τεχνολογίας και καινοτομίας 4. Επιλογή διαφόρων μέσων επικοινωνίας </vt:lpstr>
      <vt:lpstr>                                      ΦΑΣΕΙΣ ΕΠΙΚΟΙΝΩΝΙΑΣ  Α΄ΦΑΣΗ:  Γενική πληροφόρηση Ε.Π  και δράσεις  Β’ ΦΑΣΗ: Eξειδικευμένη πληροφόρηση για επιμέρους δράσεις σε διαφορετικά κοινά-στόχος  Γ’ ΦΑΣΗ:  Διάδοση επιτευχθέντων αποτελεσμάτων</vt:lpstr>
      <vt:lpstr>                                            Υποχρεωτικές δράσεις επικοινωνίας  -   Διαδικτυακός τόπος ΠεΠ (6 μήνες) -   Δημοσίευση χρονοδιαγράμματος προγραμματισμένων         προσκλήσεων (ανά 4μηνο) -   Δημοσίευση καταλόγου πράξεων (επικαιροποίηση ανά     4μηνο) -   Ενημέρωση δικαιούχων περί της δημοσίευσης δεδομένων      τους. -   Διάθεση υλικού επικοινωνίας και προβολής σε θεσμικά      όργανα και φορείς της Ε.Ε.  </vt:lpstr>
      <vt:lpstr>                                                           Υποχρεώσεις δικαιούχων * Σύντομη περιγραφή πράξης στον διαδικτυακό τους τόπο *  Επισήμανση στήριξης ΕΕ σε έγγραφα και υλικό επικοινωνίας *  Τοποθέτηση πινακίδας ή πλάκας στο κοινό κατά την υλοποίηση της πράξης ή αφίσα  μεγέθους Α3 (ανάλογα τον τύπο της πράξης) *  Για πράξεις Στρατηγικής σημασίας, οργάνωση εκδήλωσης ή δραστηριότητα επικοινωνίας με συμμετοχή ΕΕ και ΕΥΔ.                  Η μη συμμόρφωση με τις υποχρεώσεις,                επισύρει διορθωτικά μέτρα έως και 3%                        της χρηματοδότησης της πράξης</vt:lpstr>
      <vt:lpstr>              Πράξεις Στρατηγικής Σημασίας</vt:lpstr>
      <vt:lpstr>          ΠΡΟΥΠΟΛΟΓΙΣΜΟΣ: 1.000.000 ευρώ</vt:lpstr>
      <vt:lpstr>                                     Παρακολούθηση &amp; Αξιολόγηση Δείκτες υλοποίησης: αριθμός καταχωρήσεων, συχνότητα εκπομπών spot, αριθμός συμμετεχόντων ανά εκδήλωση, ακόλουθοι/views στα social media, κλπ Δείκτες αποτελέσματος: Ποσοστό αναγνωρισιμότητας (πεΠ, έργων, κ.α.), βαθμός ικανοποίησης από εκδηλώσεις, engagements στα social media, κλπ Δείκτες επιπτώσεων:  Θετική άποψη για το πρόγραμμα και τη συμβολή της ΕΕ, διάδοση θετικού μηνύματος, βαθμός εμπιστοσύνης Ερευνά κοινού:  Αναγνωρισιμότητα ΠεΠ και συμβολής ΕΕ, βαθμός εμπιστοσύνης σε εθνικές και ευρωπαϊκές αρχές.  </vt:lpstr>
      <vt:lpstr>                 ΠΡΩΤΕΣ ΕΝΕΡΓΕΙΕΣ Ε &amp; Π</vt:lpstr>
      <vt:lpstr>   Ευχαριστούμε για  την προσοχή σας!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dc:title>
  <dc:creator>Microsoft Office User</dc:creator>
  <cp:lastModifiedBy>ΡΟΥΣΟΥ ΑΓΓΕΛΙΚΗ</cp:lastModifiedBy>
  <cp:revision>31</cp:revision>
  <dcterms:created xsi:type="dcterms:W3CDTF">2022-11-02T08:17:07Z</dcterms:created>
  <dcterms:modified xsi:type="dcterms:W3CDTF">2022-11-23T11:11:53Z</dcterms:modified>
</cp:coreProperties>
</file>