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78" r:id="rId3"/>
    <p:sldId id="279" r:id="rId4"/>
    <p:sldId id="280" r:id="rId5"/>
    <p:sldId id="281" r:id="rId6"/>
    <p:sldId id="282" r:id="rId7"/>
    <p:sldId id="283" r:id="rId8"/>
    <p:sldId id="284" r:id="rId9"/>
    <p:sldId id="285" r:id="rId10"/>
    <p:sldId id="286" r:id="rId11"/>
    <p:sldId id="287" r:id="rId12"/>
    <p:sldId id="288" r:id="rId13"/>
    <p:sldId id="289" r:id="rId14"/>
    <p:sldId id="27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51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704"/>
  </p:normalViewPr>
  <p:slideViewPr>
    <p:cSldViewPr snapToGrid="0" snapToObjects="1">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E0CF96-6B43-4937-BBC5-8207DDCB2431}" type="datetimeFigureOut">
              <a:rPr lang="el-GR" smtClean="0"/>
              <a:t>23/11/2022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F52AC5-DE93-48B5-ACB3-B2D09298E898}" type="slidenum">
              <a:rPr lang="el-GR" smtClean="0"/>
              <a:t>‹#›</a:t>
            </a:fld>
            <a:endParaRPr lang="el-GR"/>
          </a:p>
        </p:txBody>
      </p:sp>
    </p:spTree>
    <p:extLst>
      <p:ext uri="{BB962C8B-B14F-4D97-AF65-F5344CB8AC3E}">
        <p14:creationId xmlns:p14="http://schemas.microsoft.com/office/powerpoint/2010/main" val="173468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5F52AC5-DE93-48B5-ACB3-B2D09298E898}" type="slidenum">
              <a:rPr lang="el-GR" smtClean="0"/>
              <a:t>5</a:t>
            </a:fld>
            <a:endParaRPr lang="el-GR"/>
          </a:p>
        </p:txBody>
      </p:sp>
    </p:spTree>
    <p:extLst>
      <p:ext uri="{BB962C8B-B14F-4D97-AF65-F5344CB8AC3E}">
        <p14:creationId xmlns:p14="http://schemas.microsoft.com/office/powerpoint/2010/main" val="2528547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7A678-CBAC-3248-BA15-4892D66843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AE302A-1F01-6D4D-88E4-DC5CFAB5FF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A60E20-B598-F543-805D-F6E708AB1031}"/>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CE92047A-57E4-F34E-A412-851754E68B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EC5BE-B2F7-214B-A0AA-50F917B61CA1}"/>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3511637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4D248-B240-C340-9D4D-090F25121F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F5003F-3B45-9B43-B0F6-8DC7869E829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D3DBD3-DF97-5446-9D38-9BF71502A81C}"/>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BB63FE63-43F1-894E-8468-0A65F74A0F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67009D-6A1E-994A-9EEC-7F20ED3E2D8E}"/>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38562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5594AE-4C1F-9840-87D6-0B62EAA20C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D22466-645A-8641-AF10-F569418249F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C4AA9D-B65A-504D-A8E2-A7A810DEB73A}"/>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F19D437E-93D4-2E40-94C1-0F9721E623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F1F87C-F2FF-BB40-849C-390762B6AF2F}"/>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128296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9FD9-6737-ED44-B0B9-2C4CD543D7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70ABCD-E8A3-D845-B585-62C00323D1C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407CBA-AF69-8D4D-B9ED-BC6F8ABAB4F8}"/>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F1FEE887-5928-9649-9545-6A50192C30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24B0C6-1B45-8449-907E-EB22C8898A61}"/>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66862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CF3EA-4990-D747-8C92-7931874A6A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150E5B-520B-3A4A-8B12-CBCC851EE6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C06CC27-5586-A54C-A020-B00888747072}"/>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CAB9730E-B6E8-4B46-8479-7C3EB3DD07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F52552-C495-164A-A054-AA84D6D110A2}"/>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36804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BF1D8-697F-0848-938A-306091D61F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E49BD6-94D0-2C42-8EB7-D793C737D4B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85F74B-7EC7-D349-BFD6-C35189BEC1C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F3BD38-C78C-FC43-BFF7-65A38DE01510}"/>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6" name="Footer Placeholder 5">
            <a:extLst>
              <a:ext uri="{FF2B5EF4-FFF2-40B4-BE49-F238E27FC236}">
                <a16:creationId xmlns:a16="http://schemas.microsoft.com/office/drawing/2014/main" id="{3136C40E-7227-A343-9FF4-5360B561EE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B61485-383B-8143-A408-CD1FA561AE6D}"/>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3808685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5A0F1-F5E9-2E4D-9E74-2D075C5462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27D447-F0E1-664F-91E7-76DFD3AEB4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5CF82D9-DFE9-8740-A5BA-E3E9B7150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FEDAEB-C99C-1549-8A2D-A599EB3BA4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F1C132D-0790-0149-B5DB-1E97DFAF848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36873E-0C8F-A04C-940F-A764CB15489C}"/>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8" name="Footer Placeholder 7">
            <a:extLst>
              <a:ext uri="{FF2B5EF4-FFF2-40B4-BE49-F238E27FC236}">
                <a16:creationId xmlns:a16="http://schemas.microsoft.com/office/drawing/2014/main" id="{05201FBB-95BD-CE46-9DB3-CE16B056E6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4BABD1-0F83-EE44-B8E0-B43B5A7687C5}"/>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3651386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EAC36-4990-5545-9A8E-BAE7484403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F82BD7-34B5-FC43-8412-A872C09098E2}"/>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4" name="Footer Placeholder 3">
            <a:extLst>
              <a:ext uri="{FF2B5EF4-FFF2-40B4-BE49-F238E27FC236}">
                <a16:creationId xmlns:a16="http://schemas.microsoft.com/office/drawing/2014/main" id="{88C433EA-C66A-5A44-87D2-F936BC4D8B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725D77-88F9-F041-A780-E3C0F815D3C3}"/>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383698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155871-5E78-CF42-8E84-AA9189E58E68}"/>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3" name="Footer Placeholder 2">
            <a:extLst>
              <a:ext uri="{FF2B5EF4-FFF2-40B4-BE49-F238E27FC236}">
                <a16:creationId xmlns:a16="http://schemas.microsoft.com/office/drawing/2014/main" id="{E9832B97-6281-724D-95FF-02366541AA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E08C21-22D4-C544-915E-269E11883F8D}"/>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1096104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E8DAC-FA60-7C44-861D-69DE53A295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EE1DE1-238B-C84F-A1E3-66AEC399F4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A5582EC-9A14-054F-A510-737EBDA41E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2124CD8-07AD-C845-8C26-C54A5717C2B5}"/>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6" name="Footer Placeholder 5">
            <a:extLst>
              <a:ext uri="{FF2B5EF4-FFF2-40B4-BE49-F238E27FC236}">
                <a16:creationId xmlns:a16="http://schemas.microsoft.com/office/drawing/2014/main" id="{C4498087-27FC-1C48-809F-E2C5F94D55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97A65E-733A-3146-B46D-9FA7C051A9E0}"/>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1663126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EB561-ED9C-5B45-927A-BF84A7CCB2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64C09E-D6F6-E64E-A901-CFF02CEA52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7C38A3D-4656-A543-A50C-761C3BD0FD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B297A05-99ED-B448-AF3F-3A6F785E0BB4}"/>
              </a:ext>
            </a:extLst>
          </p:cNvPr>
          <p:cNvSpPr>
            <a:spLocks noGrp="1"/>
          </p:cNvSpPr>
          <p:nvPr>
            <p:ph type="dt" sz="half" idx="10"/>
          </p:nvPr>
        </p:nvSpPr>
        <p:spPr/>
        <p:txBody>
          <a:bodyPr/>
          <a:lstStyle/>
          <a:p>
            <a:fld id="{DFD45665-7F53-1842-B843-8BB6470658BC}" type="datetimeFigureOut">
              <a:rPr lang="en-US" smtClean="0"/>
              <a:t>11/23/2022</a:t>
            </a:fld>
            <a:endParaRPr lang="en-US"/>
          </a:p>
        </p:txBody>
      </p:sp>
      <p:sp>
        <p:nvSpPr>
          <p:cNvPr id="6" name="Footer Placeholder 5">
            <a:extLst>
              <a:ext uri="{FF2B5EF4-FFF2-40B4-BE49-F238E27FC236}">
                <a16:creationId xmlns:a16="http://schemas.microsoft.com/office/drawing/2014/main" id="{0FCADF07-8FCF-2548-9CB8-91B93CE946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C9C7CB-EC50-0C4A-B267-B8F40C9EA940}"/>
              </a:ext>
            </a:extLst>
          </p:cNvPr>
          <p:cNvSpPr>
            <a:spLocks noGrp="1"/>
          </p:cNvSpPr>
          <p:nvPr>
            <p:ph type="sldNum" sz="quarter" idx="12"/>
          </p:nvPr>
        </p:nvSpPr>
        <p:spPr/>
        <p:txBody>
          <a:bodyPr/>
          <a:lstStyle/>
          <a:p>
            <a:fld id="{6980E0F0-05BB-324F-B121-C9545DB04511}" type="slidenum">
              <a:rPr lang="en-US" smtClean="0"/>
              <a:t>‹#›</a:t>
            </a:fld>
            <a:endParaRPr lang="en-US"/>
          </a:p>
        </p:txBody>
      </p:sp>
    </p:spTree>
    <p:extLst>
      <p:ext uri="{BB962C8B-B14F-4D97-AF65-F5344CB8AC3E}">
        <p14:creationId xmlns:p14="http://schemas.microsoft.com/office/powerpoint/2010/main" val="29467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09B1C1-1EE0-EE42-A6B3-0F0986AD68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68809E-C990-5446-9458-0278E5B4A4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AB1802-3AFA-A94F-AD57-B9A5F90E00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45665-7F53-1842-B843-8BB6470658BC}" type="datetimeFigureOut">
              <a:rPr lang="en-US" smtClean="0"/>
              <a:t>11/23/2022</a:t>
            </a:fld>
            <a:endParaRPr lang="en-US"/>
          </a:p>
        </p:txBody>
      </p:sp>
      <p:sp>
        <p:nvSpPr>
          <p:cNvPr id="5" name="Footer Placeholder 4">
            <a:extLst>
              <a:ext uri="{FF2B5EF4-FFF2-40B4-BE49-F238E27FC236}">
                <a16:creationId xmlns:a16="http://schemas.microsoft.com/office/drawing/2014/main" id="{1A888136-922E-7F42-9BA9-D18F0843FE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46CF41-1C8F-AB4B-AC24-E1EC532D71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0E0F0-05BB-324F-B121-C9545DB04511}" type="slidenum">
              <a:rPr lang="en-US" smtClean="0"/>
              <a:t>‹#›</a:t>
            </a:fld>
            <a:endParaRPr lang="en-US"/>
          </a:p>
        </p:txBody>
      </p:sp>
    </p:spTree>
    <p:extLst>
      <p:ext uri="{BB962C8B-B14F-4D97-AF65-F5344CB8AC3E}">
        <p14:creationId xmlns:p14="http://schemas.microsoft.com/office/powerpoint/2010/main" val="2842112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570992-21BF-3F45-8725-8AB753F36148}"/>
              </a:ext>
            </a:extLst>
          </p:cNvPr>
          <p:cNvPicPr>
            <a:picLocks noChangeAspect="1"/>
          </p:cNvPicPr>
          <p:nvPr/>
        </p:nvPicPr>
        <p:blipFill>
          <a:blip r:embed="rId2"/>
          <a:stretch>
            <a:fillRect/>
          </a:stretch>
        </p:blipFill>
        <p:spPr>
          <a:xfrm>
            <a:off x="0" y="-930377"/>
            <a:ext cx="12192000" cy="8615488"/>
          </a:xfrm>
          <a:prstGeom prst="rect">
            <a:avLst/>
          </a:prstGeom>
        </p:spPr>
      </p:pic>
      <p:sp>
        <p:nvSpPr>
          <p:cNvPr id="2" name="Title 1">
            <a:extLst>
              <a:ext uri="{FF2B5EF4-FFF2-40B4-BE49-F238E27FC236}">
                <a16:creationId xmlns:a16="http://schemas.microsoft.com/office/drawing/2014/main" id="{8EDBF0E5-5A7E-B644-8B93-BCCBEB43B25A}"/>
              </a:ext>
            </a:extLst>
          </p:cNvPr>
          <p:cNvSpPr>
            <a:spLocks noGrp="1"/>
          </p:cNvSpPr>
          <p:nvPr>
            <p:ph type="ctrTitle"/>
          </p:nvPr>
        </p:nvSpPr>
        <p:spPr>
          <a:xfrm>
            <a:off x="1523998" y="2150075"/>
            <a:ext cx="9299331" cy="2312934"/>
          </a:xfrm>
        </p:spPr>
        <p:txBody>
          <a:bodyPr>
            <a:normAutofit/>
          </a:bodyPr>
          <a:lstStyle/>
          <a:p>
            <a:r>
              <a:rPr lang="el-GR" sz="3200" dirty="0" smtClean="0">
                <a:solidFill>
                  <a:schemeClr val="bg1"/>
                </a:solidFill>
                <a:latin typeface="+mn-lt"/>
              </a:rPr>
              <a:t>Εισήγηση</a:t>
            </a:r>
            <a:br>
              <a:rPr lang="el-GR" sz="3200" dirty="0" smtClean="0">
                <a:solidFill>
                  <a:schemeClr val="bg1"/>
                </a:solidFill>
                <a:latin typeface="+mn-lt"/>
              </a:rPr>
            </a:br>
            <a:r>
              <a:rPr lang="el-GR" sz="3200" dirty="0" smtClean="0">
                <a:solidFill>
                  <a:schemeClr val="bg1"/>
                </a:solidFill>
                <a:latin typeface="+mn-lt"/>
              </a:rPr>
              <a:t/>
            </a:r>
            <a:br>
              <a:rPr lang="el-GR" sz="3200" dirty="0" smtClean="0">
                <a:solidFill>
                  <a:schemeClr val="bg1"/>
                </a:solidFill>
                <a:latin typeface="+mn-lt"/>
              </a:rPr>
            </a:br>
            <a:r>
              <a:rPr lang="el-GR" sz="3200" dirty="0" smtClean="0">
                <a:solidFill>
                  <a:schemeClr val="bg1"/>
                </a:solidFill>
                <a:latin typeface="+mn-lt"/>
              </a:rPr>
              <a:t>Θέμα 3ο:Έγκριση </a:t>
            </a:r>
            <a:r>
              <a:rPr lang="el-GR" sz="3200" dirty="0" smtClean="0"/>
              <a:t> </a:t>
            </a:r>
            <a:r>
              <a:rPr lang="el-GR" sz="3200" dirty="0">
                <a:solidFill>
                  <a:schemeClr val="bg1"/>
                </a:solidFill>
                <a:latin typeface="+mn-lt"/>
              </a:rPr>
              <a:t>Μεθοδολογίας αξιολόγησης και  </a:t>
            </a:r>
            <a:r>
              <a:rPr lang="el-GR" sz="3200" dirty="0" smtClean="0">
                <a:solidFill>
                  <a:schemeClr val="bg1"/>
                </a:solidFill>
                <a:latin typeface="+mn-lt"/>
              </a:rPr>
              <a:t>κριτηρίων </a:t>
            </a:r>
            <a:r>
              <a:rPr lang="el-GR" sz="3200" dirty="0">
                <a:solidFill>
                  <a:schemeClr val="bg1"/>
                </a:solidFill>
                <a:latin typeface="+mn-lt"/>
              </a:rPr>
              <a:t>επιλογής πράξεων στο πλαίσιο του </a:t>
            </a:r>
            <a:r>
              <a:rPr lang="el-GR" sz="3200" dirty="0" smtClean="0">
                <a:solidFill>
                  <a:schemeClr val="bg1"/>
                </a:solidFill>
                <a:latin typeface="+mn-lt"/>
              </a:rPr>
              <a:t>Προγράμματος «Ιόνια Νησιά» </a:t>
            </a:r>
            <a:r>
              <a:rPr lang="el-GR" sz="3200" dirty="0">
                <a:solidFill>
                  <a:schemeClr val="bg1"/>
                </a:solidFill>
                <a:latin typeface="+mn-lt"/>
              </a:rPr>
              <a:t>2021-2027 </a:t>
            </a:r>
            <a:endParaRPr lang="en-US" sz="3200" dirty="0">
              <a:solidFill>
                <a:schemeClr val="bg1"/>
              </a:solidFill>
              <a:latin typeface="+mn-lt"/>
            </a:endParaRPr>
          </a:p>
        </p:txBody>
      </p:sp>
      <p:sp>
        <p:nvSpPr>
          <p:cNvPr id="3" name="Subtitle 2">
            <a:extLst>
              <a:ext uri="{FF2B5EF4-FFF2-40B4-BE49-F238E27FC236}">
                <a16:creationId xmlns:a16="http://schemas.microsoft.com/office/drawing/2014/main" id="{B63483CD-BDB2-0347-9875-97F12A714947}"/>
              </a:ext>
            </a:extLst>
          </p:cNvPr>
          <p:cNvSpPr>
            <a:spLocks noGrp="1"/>
          </p:cNvSpPr>
          <p:nvPr>
            <p:ph type="subTitle" idx="1"/>
          </p:nvPr>
        </p:nvSpPr>
        <p:spPr>
          <a:xfrm>
            <a:off x="1601664" y="5465225"/>
            <a:ext cx="9144000" cy="450261"/>
          </a:xfrm>
        </p:spPr>
        <p:txBody>
          <a:bodyPr>
            <a:normAutofit/>
          </a:bodyPr>
          <a:lstStyle/>
          <a:p>
            <a:r>
              <a:rPr lang="el-GR" dirty="0" smtClean="0">
                <a:solidFill>
                  <a:schemeClr val="bg1"/>
                </a:solidFill>
              </a:rPr>
              <a:t>Ειδική Υπηρεσία Διαχείρισης Προγράμματος «Ιόνια Νησιά»</a:t>
            </a:r>
          </a:p>
          <a:p>
            <a:endParaRPr lang="el-GR" dirty="0">
              <a:solidFill>
                <a:schemeClr val="bg1"/>
              </a:solidFill>
            </a:endParaRPr>
          </a:p>
          <a:p>
            <a:endParaRPr lang="en-US" dirty="0"/>
          </a:p>
        </p:txBody>
      </p:sp>
      <p:sp>
        <p:nvSpPr>
          <p:cNvPr id="6" name="Title 1">
            <a:extLst>
              <a:ext uri="{FF2B5EF4-FFF2-40B4-BE49-F238E27FC236}">
                <a16:creationId xmlns:a16="http://schemas.microsoft.com/office/drawing/2014/main" id="{8EDBF0E5-5A7E-B644-8B93-BCCBEB43B25A}"/>
              </a:ext>
            </a:extLst>
          </p:cNvPr>
          <p:cNvSpPr txBox="1">
            <a:spLocks/>
          </p:cNvSpPr>
          <p:nvPr/>
        </p:nvSpPr>
        <p:spPr>
          <a:xfrm>
            <a:off x="1221898" y="39756"/>
            <a:ext cx="10221590" cy="1470025"/>
          </a:xfrm>
          <a:prstGeom prst="rect">
            <a:avLst/>
          </a:prstGeom>
          <a:noFill/>
          <a:ln>
            <a:noFill/>
          </a:ln>
        </p:spPr>
        <p:txBody>
          <a:bodyPr vert="horz" lIns="91440" tIns="45720" rIns="91440" bIns="45720" rtlCol="0" anchor="b">
            <a:normAutofit fontScale="97500"/>
          </a:bodyPr>
          <a:lstStyle>
            <a:lvl1pPr algn="l" defTabSz="457200" rtl="0" eaLnBrk="1" latinLnBrk="0" hangingPunct="1">
              <a:spcBef>
                <a:spcPct val="0"/>
              </a:spcBef>
              <a:buNone/>
              <a:defRPr sz="3200" b="0" i="0" kern="1200">
                <a:solidFill>
                  <a:srgbClr val="000080"/>
                </a:solidFill>
                <a:latin typeface="+mj-lt"/>
                <a:ea typeface="+mj-ea"/>
                <a:cs typeface="Ubuntu Medium"/>
              </a:defRPr>
            </a:lvl1pPr>
          </a:lstStyle>
          <a:p>
            <a:pPr algn="ctr"/>
            <a:r>
              <a:rPr lang="el-GR" b="1" dirty="0" smtClean="0">
                <a:solidFill>
                  <a:schemeClr val="bg1"/>
                </a:solidFill>
              </a:rPr>
              <a:t>1</a:t>
            </a:r>
            <a:r>
              <a:rPr lang="el-GR" b="1" baseline="30000" dirty="0" smtClean="0">
                <a:solidFill>
                  <a:schemeClr val="bg1"/>
                </a:solidFill>
              </a:rPr>
              <a:t>η</a:t>
            </a:r>
            <a:r>
              <a:rPr lang="el-GR" b="1" dirty="0" smtClean="0">
                <a:solidFill>
                  <a:schemeClr val="bg1"/>
                </a:solidFill>
              </a:rPr>
              <a:t> συνεδρίαση Επιτροπής Παρακολούθησης </a:t>
            </a:r>
          </a:p>
          <a:p>
            <a:pPr algn="ctr"/>
            <a:r>
              <a:rPr lang="el-GR" b="1" dirty="0" err="1" smtClean="0">
                <a:solidFill>
                  <a:schemeClr val="bg1"/>
                </a:solidFill>
              </a:rPr>
              <a:t>ΠεΠ</a:t>
            </a:r>
            <a:r>
              <a:rPr lang="el-GR" b="1" dirty="0" smtClean="0">
                <a:solidFill>
                  <a:schemeClr val="bg1"/>
                </a:solidFill>
              </a:rPr>
              <a:t> «ΙΟΝΙΑ ΝΗΣΙΑ» 2021-2027</a:t>
            </a:r>
            <a:endParaRPr lang="en-US" b="1" dirty="0">
              <a:solidFill>
                <a:schemeClr val="bg1"/>
              </a:solidFill>
              <a:latin typeface="+mn-lt"/>
            </a:endParaRPr>
          </a:p>
        </p:txBody>
      </p:sp>
      <p:sp>
        <p:nvSpPr>
          <p:cNvPr id="7" name="TextBox 6"/>
          <p:cNvSpPr txBox="1"/>
          <p:nvPr/>
        </p:nvSpPr>
        <p:spPr>
          <a:xfrm>
            <a:off x="9572878" y="6522181"/>
            <a:ext cx="2144389" cy="338554"/>
          </a:xfrm>
          <a:prstGeom prst="rect">
            <a:avLst/>
          </a:prstGeom>
          <a:noFill/>
        </p:spPr>
        <p:txBody>
          <a:bodyPr wrap="square" rtlCol="0">
            <a:spAutoFit/>
          </a:bodyPr>
          <a:lstStyle/>
          <a:p>
            <a:r>
              <a:rPr lang="el-GR" sz="1600" b="1" dirty="0" smtClean="0"/>
              <a:t>ΝΟΕΜΒΡΙΟΣ 2022</a:t>
            </a:r>
            <a:endParaRPr lang="el-GR" sz="1600" b="1" dirty="0"/>
          </a:p>
        </p:txBody>
      </p:sp>
    </p:spTree>
    <p:extLst>
      <p:ext uri="{BB962C8B-B14F-4D97-AF65-F5344CB8AC3E}">
        <p14:creationId xmlns:p14="http://schemas.microsoft.com/office/powerpoint/2010/main" val="2057516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1885" y="140677"/>
            <a:ext cx="11852030" cy="545123"/>
          </a:xfrm>
        </p:spPr>
        <p:txBody>
          <a:bodyPr anchor="t">
            <a:noAutofit/>
          </a:bodyPr>
          <a:lstStyle/>
          <a:p>
            <a:pPr algn="ctr"/>
            <a:r>
              <a:rPr lang="el-GR" sz="3600" b="1" dirty="0">
                <a:solidFill>
                  <a:schemeClr val="accent1"/>
                </a:solidFill>
              </a:rPr>
              <a:t>Μεθοδολογία Αξιολόγησης Εξειδικευμένων Δράσεων </a:t>
            </a:r>
          </a:p>
        </p:txBody>
      </p:sp>
      <p:sp>
        <p:nvSpPr>
          <p:cNvPr id="3" name="Θέση περιεχομένου 2"/>
          <p:cNvSpPr>
            <a:spLocks noGrp="1"/>
          </p:cNvSpPr>
          <p:nvPr>
            <p:ph idx="1"/>
          </p:nvPr>
        </p:nvSpPr>
        <p:spPr>
          <a:xfrm>
            <a:off x="52754" y="685799"/>
            <a:ext cx="11931161" cy="6031523"/>
          </a:xfrm>
        </p:spPr>
        <p:txBody>
          <a:bodyPr>
            <a:normAutofit lnSpcReduction="10000"/>
          </a:bodyPr>
          <a:lstStyle/>
          <a:p>
            <a:pPr marL="0" indent="0" algn="just">
              <a:buNone/>
            </a:pPr>
            <a:r>
              <a:rPr lang="el-GR" b="1" dirty="0" smtClean="0"/>
              <a:t>ΕΤΠΑ (3 εξειδικευμένες δράσεις)</a:t>
            </a:r>
          </a:p>
          <a:p>
            <a:pPr marL="0" indent="0" algn="just">
              <a:buNone/>
            </a:pPr>
            <a:r>
              <a:rPr lang="el-GR" b="1" dirty="0" smtClean="0">
                <a:solidFill>
                  <a:srgbClr val="7030A0"/>
                </a:solidFill>
              </a:rPr>
              <a:t>1.Δημιουργία </a:t>
            </a:r>
            <a:r>
              <a:rPr lang="el-GR" b="1" dirty="0">
                <a:solidFill>
                  <a:srgbClr val="7030A0"/>
                </a:solidFill>
              </a:rPr>
              <a:t>δομής για την υποστήριξη του περιφερειακού συστήματος έξυπνης εξειδίκευσης &amp; της καινοτομίας στην Π.Ι.Ν. ( Π/Υ: 1.000.000,0€).</a:t>
            </a:r>
            <a:r>
              <a:rPr lang="el-GR" b="1" dirty="0"/>
              <a:t> </a:t>
            </a:r>
            <a:r>
              <a:rPr lang="el-GR" i="1" dirty="0" smtClean="0"/>
              <a:t>συγκεκριμένος </a:t>
            </a:r>
            <a:r>
              <a:rPr lang="el-GR" i="1" dirty="0"/>
              <a:t>δυνητικός δικαιούχος λόγω θεσμικής αποκλειστικής αρμοδιότητας </a:t>
            </a:r>
          </a:p>
          <a:p>
            <a:pPr marL="0" indent="0" algn="just">
              <a:buNone/>
            </a:pPr>
            <a:r>
              <a:rPr lang="el-GR" b="1" dirty="0">
                <a:solidFill>
                  <a:srgbClr val="7030A0"/>
                </a:solidFill>
              </a:rPr>
              <a:t>2.Δημιουργία Εκκολαπτηρίου καινοτόμων επιχειρήσεων στην Π.Ι.Ν. (συνολικού Π/Υ δημόσιας δαπάνης: 1.000.000,0€)</a:t>
            </a:r>
            <a:r>
              <a:rPr lang="el-GR" dirty="0">
                <a:solidFill>
                  <a:srgbClr val="7030A0"/>
                </a:solidFill>
              </a:rPr>
              <a:t>. </a:t>
            </a:r>
            <a:r>
              <a:rPr lang="el-GR" i="1" dirty="0" smtClean="0"/>
              <a:t>συγκεκριμένος </a:t>
            </a:r>
            <a:r>
              <a:rPr lang="el-GR" i="1" dirty="0"/>
              <a:t>δυνητικός δικαιούχος. </a:t>
            </a:r>
            <a:endParaRPr lang="el-GR" i="1" dirty="0" smtClean="0"/>
          </a:p>
          <a:p>
            <a:pPr marL="0" indent="0" algn="just">
              <a:buNone/>
            </a:pPr>
            <a:r>
              <a:rPr lang="el-GR" b="1" dirty="0">
                <a:solidFill>
                  <a:srgbClr val="7030A0"/>
                </a:solidFill>
              </a:rPr>
              <a:t>3.Ψηφιακή Εφαρμογή για την υποστήριξη της Διαχείρισης της </a:t>
            </a:r>
            <a:r>
              <a:rPr lang="el-GR" b="1" dirty="0" err="1">
                <a:solidFill>
                  <a:srgbClr val="7030A0"/>
                </a:solidFill>
              </a:rPr>
              <a:t>Επισκεψιμότητας</a:t>
            </a:r>
            <a:r>
              <a:rPr lang="el-GR" b="1" dirty="0">
                <a:solidFill>
                  <a:srgbClr val="7030A0"/>
                </a:solidFill>
              </a:rPr>
              <a:t> στην Πόλη της Κέρκυρας (συνολικού Π/Υ δημόσιας δαπάνης: 300.000,0€. </a:t>
            </a:r>
            <a:r>
              <a:rPr lang="el-GR" i="1" dirty="0" smtClean="0"/>
              <a:t>συγκεκριμένος </a:t>
            </a:r>
            <a:r>
              <a:rPr lang="el-GR" i="1" dirty="0"/>
              <a:t>δυνητικός δικαιούχος. </a:t>
            </a:r>
            <a:endParaRPr lang="el-GR" i="1" dirty="0" smtClean="0"/>
          </a:p>
          <a:p>
            <a:pPr marL="0" indent="0" algn="just">
              <a:buNone/>
            </a:pPr>
            <a:r>
              <a:rPr lang="el-GR" sz="3200" b="1" dirty="0" smtClean="0">
                <a:solidFill>
                  <a:srgbClr val="7030A0"/>
                </a:solidFill>
              </a:rPr>
              <a:t>Προτείνεται για τις 3 δράσεις </a:t>
            </a:r>
            <a:r>
              <a:rPr lang="el-GR" sz="3200" b="1" dirty="0">
                <a:solidFill>
                  <a:srgbClr val="7030A0"/>
                </a:solidFill>
              </a:rPr>
              <a:t>η μεθοδολογία </a:t>
            </a:r>
            <a:r>
              <a:rPr lang="el-GR" sz="3200" b="1" dirty="0">
                <a:solidFill>
                  <a:srgbClr val="00B0F0"/>
                </a:solidFill>
              </a:rPr>
              <a:t>άμεσης </a:t>
            </a:r>
            <a:r>
              <a:rPr lang="el-GR" sz="3200" b="1" dirty="0" smtClean="0">
                <a:solidFill>
                  <a:srgbClr val="00B0F0"/>
                </a:solidFill>
              </a:rPr>
              <a:t>αξιολόγησης</a:t>
            </a:r>
          </a:p>
          <a:p>
            <a:pPr marL="0" indent="0" algn="just">
              <a:buNone/>
            </a:pPr>
            <a:r>
              <a:rPr lang="el-GR" sz="3200" dirty="0" smtClean="0"/>
              <a:t>Τα </a:t>
            </a:r>
            <a:r>
              <a:rPr lang="el-GR" sz="3200" dirty="0"/>
              <a:t>κριτήρια </a:t>
            </a:r>
            <a:r>
              <a:rPr lang="el-GR" sz="3200" dirty="0" smtClean="0"/>
              <a:t>είναι </a:t>
            </a:r>
            <a:r>
              <a:rPr lang="el-GR" sz="3200" dirty="0"/>
              <a:t>δυαδικά με αντιστοίχιση σε ποσοτικές </a:t>
            </a:r>
            <a:r>
              <a:rPr lang="el-GR" sz="3200" dirty="0" smtClean="0"/>
              <a:t>τιμές στις ομάδες «Σκοπιμότητα» και «Ωριμότητα». </a:t>
            </a:r>
            <a:endParaRPr lang="el-GR" sz="3200" b="1" dirty="0">
              <a:solidFill>
                <a:srgbClr val="7030A0"/>
              </a:solidFill>
            </a:endParaRPr>
          </a:p>
        </p:txBody>
      </p:sp>
    </p:spTree>
    <p:extLst>
      <p:ext uri="{BB962C8B-B14F-4D97-AF65-F5344CB8AC3E}">
        <p14:creationId xmlns:p14="http://schemas.microsoft.com/office/powerpoint/2010/main" val="1895884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1885" y="140677"/>
            <a:ext cx="11852030" cy="545123"/>
          </a:xfrm>
        </p:spPr>
        <p:txBody>
          <a:bodyPr anchor="t">
            <a:noAutofit/>
          </a:bodyPr>
          <a:lstStyle/>
          <a:p>
            <a:pPr algn="ctr"/>
            <a:r>
              <a:rPr lang="el-GR" sz="3600" b="1" dirty="0">
                <a:solidFill>
                  <a:schemeClr val="accent1"/>
                </a:solidFill>
              </a:rPr>
              <a:t>Μεθοδολογία Αξιολόγησης Εξειδικευμένων Δράσεων </a:t>
            </a:r>
          </a:p>
        </p:txBody>
      </p:sp>
      <p:sp>
        <p:nvSpPr>
          <p:cNvPr id="3" name="Θέση περιεχομένου 2"/>
          <p:cNvSpPr>
            <a:spLocks noGrp="1"/>
          </p:cNvSpPr>
          <p:nvPr>
            <p:ph idx="1"/>
          </p:nvPr>
        </p:nvSpPr>
        <p:spPr>
          <a:xfrm>
            <a:off x="52754" y="685799"/>
            <a:ext cx="11931161" cy="6031523"/>
          </a:xfrm>
        </p:spPr>
        <p:txBody>
          <a:bodyPr>
            <a:normAutofit fontScale="92500" lnSpcReduction="20000"/>
          </a:bodyPr>
          <a:lstStyle/>
          <a:p>
            <a:pPr marL="0" indent="0" algn="just">
              <a:buNone/>
            </a:pPr>
            <a:r>
              <a:rPr lang="el-GR" b="1" dirty="0" smtClean="0"/>
              <a:t>  ΕΚΤ+ (9 εξειδικευμένες δράσεις  1 έως 5) </a:t>
            </a:r>
            <a:endParaRPr lang="el-GR" dirty="0"/>
          </a:p>
          <a:p>
            <a:pPr marL="0" indent="0" algn="just">
              <a:buNone/>
            </a:pPr>
            <a:r>
              <a:rPr lang="el-GR" b="1" dirty="0">
                <a:solidFill>
                  <a:srgbClr val="7030A0"/>
                </a:solidFill>
              </a:rPr>
              <a:t>1.Oλοκληρωμένες δράσεις ένταξης Υπηκόων τρίτων χωρών Π.Ι.Ν. στην αγορά εργασίας (συνολικού Π/Υ δημόσιας δαπάνης 640.000,0€). </a:t>
            </a:r>
            <a:r>
              <a:rPr lang="el-GR" i="1" dirty="0"/>
              <a:t>συγκεκριμένος δυνητικός δικαιούχος λόγω θεσμικής αποκλειστικής αρμοδιότητας </a:t>
            </a:r>
          </a:p>
          <a:p>
            <a:pPr marL="0" indent="0" algn="just">
              <a:buNone/>
            </a:pPr>
            <a:r>
              <a:rPr lang="el-GR" b="1" dirty="0" smtClean="0">
                <a:solidFill>
                  <a:srgbClr val="7030A0"/>
                </a:solidFill>
              </a:rPr>
              <a:t>2</a:t>
            </a:r>
            <a:r>
              <a:rPr lang="el-GR" b="1" dirty="0">
                <a:solidFill>
                  <a:srgbClr val="7030A0"/>
                </a:solidFill>
              </a:rPr>
              <a:t>. Προώθηση και υποστήριξη παιδιών για την ένταξή τους στην προσχολική εκπαίδευση καθώς και για τη πρόσβαση παιδιών σχολικής ηλικίας, εφήβων και ατόμων με αναπηρία, σε υπηρεσίες δημιουργικής απασχόλησης στην Π.Ι.Ν. (συνολικού Π/Υ δημόσιας δαπάνης: 12.420.000,0€).</a:t>
            </a:r>
            <a:r>
              <a:rPr lang="el-GR" b="1" dirty="0"/>
              <a:t> </a:t>
            </a:r>
            <a:r>
              <a:rPr lang="el-GR" i="1" dirty="0"/>
              <a:t>συγκεκριμένος δυνητικός </a:t>
            </a:r>
            <a:r>
              <a:rPr lang="el-GR" i="1" dirty="0" smtClean="0"/>
              <a:t>δικαιούχος (ΦΕΚ). </a:t>
            </a:r>
            <a:endParaRPr lang="el-GR" i="1" dirty="0"/>
          </a:p>
          <a:p>
            <a:pPr marL="0" indent="0" algn="just">
              <a:buNone/>
            </a:pPr>
            <a:r>
              <a:rPr lang="el-GR" b="1" dirty="0">
                <a:solidFill>
                  <a:srgbClr val="7030A0"/>
                </a:solidFill>
              </a:rPr>
              <a:t>3.Κέντρα Κοινότητας Π.Ι.Ν. με συνέχιση λειτουργίας (5 </a:t>
            </a:r>
            <a:r>
              <a:rPr lang="el-GR" b="1" dirty="0" smtClean="0">
                <a:solidFill>
                  <a:srgbClr val="7030A0"/>
                </a:solidFill>
              </a:rPr>
              <a:t>δομές </a:t>
            </a:r>
            <a:r>
              <a:rPr lang="el-GR" b="1" dirty="0">
                <a:solidFill>
                  <a:srgbClr val="7030A0"/>
                </a:solidFill>
              </a:rPr>
              <a:t>συνολικού Π/Υ δημόσιας δαπάνης:2.900.000,0€). </a:t>
            </a:r>
            <a:r>
              <a:rPr lang="el-GR" i="1" dirty="0"/>
              <a:t>δομές με συνεχιζόμενη λειτουργία κατά την </a:t>
            </a:r>
            <a:r>
              <a:rPr lang="el-GR" i="1" dirty="0" err="1"/>
              <a:t>π.π</a:t>
            </a:r>
            <a:r>
              <a:rPr lang="el-GR" i="1" dirty="0"/>
              <a:t>. 2021-2027 </a:t>
            </a:r>
            <a:endParaRPr lang="el-GR" i="1" dirty="0" smtClean="0"/>
          </a:p>
          <a:p>
            <a:pPr marL="0" indent="0" algn="just">
              <a:buNone/>
            </a:pPr>
            <a:r>
              <a:rPr lang="el-GR" b="1" dirty="0">
                <a:solidFill>
                  <a:srgbClr val="7030A0"/>
                </a:solidFill>
              </a:rPr>
              <a:t>4.Δομές Παροχής Αγαθών Π.Ι.Ν. με συνέχιση λειτουργίας (8 </a:t>
            </a:r>
            <a:r>
              <a:rPr lang="el-GR" b="1" dirty="0" smtClean="0">
                <a:solidFill>
                  <a:srgbClr val="7030A0"/>
                </a:solidFill>
              </a:rPr>
              <a:t>δομές </a:t>
            </a:r>
            <a:r>
              <a:rPr lang="el-GR" b="1" dirty="0">
                <a:solidFill>
                  <a:srgbClr val="7030A0"/>
                </a:solidFill>
              </a:rPr>
              <a:t>συνολικού Π/Υ δημόσιας δαπάνης:3.500.000,0€). </a:t>
            </a:r>
            <a:r>
              <a:rPr lang="el-GR" i="1" dirty="0"/>
              <a:t>δομές με συνεχιζόμενη λειτουργία κατά την </a:t>
            </a:r>
            <a:r>
              <a:rPr lang="el-GR" i="1" dirty="0" err="1"/>
              <a:t>π.π</a:t>
            </a:r>
            <a:r>
              <a:rPr lang="el-GR" i="1" dirty="0"/>
              <a:t>. 2021-2027 </a:t>
            </a:r>
            <a:endParaRPr lang="el-GR" i="1" dirty="0" smtClean="0"/>
          </a:p>
          <a:p>
            <a:pPr marL="0" indent="0" algn="just">
              <a:buNone/>
            </a:pPr>
            <a:r>
              <a:rPr lang="el-GR" b="1" dirty="0">
                <a:solidFill>
                  <a:srgbClr val="7030A0"/>
                </a:solidFill>
              </a:rPr>
              <a:t>5.Κέντρα Διημέρευσης – Ημερήσιας Φροντίδας </a:t>
            </a:r>
            <a:r>
              <a:rPr lang="el-GR" b="1" dirty="0" err="1">
                <a:solidFill>
                  <a:srgbClr val="7030A0"/>
                </a:solidFill>
              </a:rPr>
              <a:t>ΑμεΑ</a:t>
            </a:r>
            <a:r>
              <a:rPr lang="el-GR" b="1" dirty="0">
                <a:solidFill>
                  <a:srgbClr val="7030A0"/>
                </a:solidFill>
              </a:rPr>
              <a:t> (ΚΔΗΦ) Π.Ι.Ν. με συνέχιση λειτουργίας (2 </a:t>
            </a:r>
            <a:r>
              <a:rPr lang="el-GR" b="1" dirty="0" smtClean="0">
                <a:solidFill>
                  <a:srgbClr val="7030A0"/>
                </a:solidFill>
              </a:rPr>
              <a:t>δομές </a:t>
            </a:r>
            <a:r>
              <a:rPr lang="el-GR" b="1" dirty="0">
                <a:solidFill>
                  <a:srgbClr val="7030A0"/>
                </a:solidFill>
              </a:rPr>
              <a:t>συνολικού Π/Υ δημόσιας δαπάνης:2.300.000,0€). </a:t>
            </a:r>
            <a:r>
              <a:rPr lang="el-GR" i="1" dirty="0"/>
              <a:t>δομές με συνεχιζόμενη λειτουργία κατά την </a:t>
            </a:r>
            <a:r>
              <a:rPr lang="el-GR" i="1" dirty="0" err="1"/>
              <a:t>π.π</a:t>
            </a:r>
            <a:r>
              <a:rPr lang="el-GR" i="1" dirty="0"/>
              <a:t>. 2021-2027 </a:t>
            </a:r>
          </a:p>
          <a:p>
            <a:pPr marL="0" indent="0">
              <a:buNone/>
            </a:pPr>
            <a:endParaRPr lang="el-GR" i="1" dirty="0"/>
          </a:p>
          <a:p>
            <a:pPr marL="0" indent="0">
              <a:buNone/>
            </a:pPr>
            <a:endParaRPr lang="el-GR" dirty="0"/>
          </a:p>
        </p:txBody>
      </p:sp>
    </p:spTree>
    <p:extLst>
      <p:ext uri="{BB962C8B-B14F-4D97-AF65-F5344CB8AC3E}">
        <p14:creationId xmlns:p14="http://schemas.microsoft.com/office/powerpoint/2010/main" val="403231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1885" y="140677"/>
            <a:ext cx="11852030" cy="545123"/>
          </a:xfrm>
        </p:spPr>
        <p:txBody>
          <a:bodyPr anchor="t">
            <a:noAutofit/>
          </a:bodyPr>
          <a:lstStyle/>
          <a:p>
            <a:pPr algn="ctr"/>
            <a:r>
              <a:rPr lang="el-GR" sz="3600" b="1" dirty="0">
                <a:solidFill>
                  <a:schemeClr val="accent1"/>
                </a:solidFill>
              </a:rPr>
              <a:t>Μεθοδολογία Αξιολόγησης Εξειδικευμένων Δράσεων </a:t>
            </a:r>
          </a:p>
        </p:txBody>
      </p:sp>
      <p:sp>
        <p:nvSpPr>
          <p:cNvPr id="3" name="Θέση περιεχομένου 2"/>
          <p:cNvSpPr>
            <a:spLocks noGrp="1"/>
          </p:cNvSpPr>
          <p:nvPr>
            <p:ph idx="1"/>
          </p:nvPr>
        </p:nvSpPr>
        <p:spPr>
          <a:xfrm>
            <a:off x="52754" y="685799"/>
            <a:ext cx="11931161" cy="6031523"/>
          </a:xfrm>
        </p:spPr>
        <p:txBody>
          <a:bodyPr>
            <a:normAutofit fontScale="92500" lnSpcReduction="20000"/>
          </a:bodyPr>
          <a:lstStyle/>
          <a:p>
            <a:pPr marL="0" indent="0" algn="just">
              <a:buNone/>
            </a:pPr>
            <a:r>
              <a:rPr lang="el-GR" b="1" dirty="0" smtClean="0"/>
              <a:t>  ΕΚΤ+ (9 εξειδικευμένες δράσεις  6 έως 9) </a:t>
            </a:r>
            <a:endParaRPr lang="el-GR" dirty="0"/>
          </a:p>
          <a:p>
            <a:pPr marL="0" indent="0" algn="just">
              <a:buNone/>
            </a:pPr>
            <a:r>
              <a:rPr lang="el-GR" b="1" dirty="0">
                <a:solidFill>
                  <a:srgbClr val="7030A0"/>
                </a:solidFill>
              </a:rPr>
              <a:t>6.Κέντρα Ημερήσιας Φροντίδας Ηλικιωμένων (ΚΗΦΗ) Π.Ι.Ν. με συνέχιση λειτουργίας (4 </a:t>
            </a:r>
            <a:r>
              <a:rPr lang="el-GR" b="1" dirty="0" smtClean="0">
                <a:solidFill>
                  <a:srgbClr val="7030A0"/>
                </a:solidFill>
              </a:rPr>
              <a:t>δομές </a:t>
            </a:r>
            <a:r>
              <a:rPr lang="el-GR" b="1" dirty="0">
                <a:solidFill>
                  <a:srgbClr val="7030A0"/>
                </a:solidFill>
              </a:rPr>
              <a:t>συνολικού Π/Υ δημόσιας δαπάνης:2.400.000,0€). </a:t>
            </a:r>
            <a:r>
              <a:rPr lang="el-GR" i="1" dirty="0"/>
              <a:t>δομές με συνεχιζόμενη λειτουργία κατά την </a:t>
            </a:r>
            <a:r>
              <a:rPr lang="el-GR" i="1" dirty="0" err="1"/>
              <a:t>π.π</a:t>
            </a:r>
            <a:r>
              <a:rPr lang="el-GR" i="1" dirty="0"/>
              <a:t>. 2021-2027 </a:t>
            </a:r>
          </a:p>
          <a:p>
            <a:pPr marL="0" indent="0" algn="just">
              <a:buNone/>
            </a:pPr>
            <a:r>
              <a:rPr lang="el-GR" b="1" dirty="0">
                <a:solidFill>
                  <a:srgbClr val="7030A0"/>
                </a:solidFill>
              </a:rPr>
              <a:t>7.Στέγες Υποστηριζόμενης Διαβίωσης (ΣΥΔ </a:t>
            </a:r>
            <a:r>
              <a:rPr lang="el-GR" b="1" dirty="0" err="1">
                <a:solidFill>
                  <a:srgbClr val="7030A0"/>
                </a:solidFill>
              </a:rPr>
              <a:t>ΑμεΑ</a:t>
            </a:r>
            <a:r>
              <a:rPr lang="el-GR" b="1" dirty="0">
                <a:solidFill>
                  <a:srgbClr val="7030A0"/>
                </a:solidFill>
              </a:rPr>
              <a:t>) Π.Ι.Ν. με συνέχιση λειτουργίας (1 </a:t>
            </a:r>
            <a:r>
              <a:rPr lang="el-GR" b="1" dirty="0" smtClean="0">
                <a:solidFill>
                  <a:srgbClr val="7030A0"/>
                </a:solidFill>
              </a:rPr>
              <a:t>δομή </a:t>
            </a:r>
            <a:r>
              <a:rPr lang="el-GR" b="1" dirty="0">
                <a:solidFill>
                  <a:srgbClr val="7030A0"/>
                </a:solidFill>
              </a:rPr>
              <a:t>συνολικού Π/Υ δημόσιας δαπάνης: 900.000,0€). </a:t>
            </a:r>
            <a:r>
              <a:rPr lang="el-GR" i="1" dirty="0"/>
              <a:t>δομή με συνεχιζόμενη λειτουργία κατά την </a:t>
            </a:r>
            <a:r>
              <a:rPr lang="el-GR" i="1" dirty="0" err="1"/>
              <a:t>π.π</a:t>
            </a:r>
            <a:r>
              <a:rPr lang="el-GR" i="1" dirty="0"/>
              <a:t>. 2021-2027 </a:t>
            </a:r>
          </a:p>
          <a:p>
            <a:pPr marL="0" indent="0" algn="just">
              <a:buNone/>
            </a:pPr>
            <a:r>
              <a:rPr lang="el-GR" b="1" dirty="0">
                <a:solidFill>
                  <a:srgbClr val="7030A0"/>
                </a:solidFill>
              </a:rPr>
              <a:t>8.Δομή Φιλοξενίας Αστέγων στην Π.Ι.Ν. με συνέχιση λειτουργίας (1 </a:t>
            </a:r>
            <a:r>
              <a:rPr lang="el-GR" b="1" dirty="0" smtClean="0">
                <a:solidFill>
                  <a:srgbClr val="7030A0"/>
                </a:solidFill>
              </a:rPr>
              <a:t>δομή </a:t>
            </a:r>
            <a:r>
              <a:rPr lang="el-GR" b="1" dirty="0">
                <a:solidFill>
                  <a:srgbClr val="7030A0"/>
                </a:solidFill>
              </a:rPr>
              <a:t>συνολικού Π/Υ δημόσιας δαπάνης:1.300.000,0€). </a:t>
            </a:r>
            <a:r>
              <a:rPr lang="el-GR" i="1" dirty="0"/>
              <a:t>δομή με συνεχιζόμενη λειτουργία κατά την </a:t>
            </a:r>
            <a:r>
              <a:rPr lang="el-GR" i="1" dirty="0" err="1"/>
              <a:t>π.π</a:t>
            </a:r>
            <a:r>
              <a:rPr lang="el-GR" i="1" dirty="0"/>
              <a:t>. 2021-2027 </a:t>
            </a:r>
          </a:p>
          <a:p>
            <a:pPr marL="0" indent="0" algn="just">
              <a:buNone/>
            </a:pPr>
            <a:r>
              <a:rPr lang="el-GR" b="1" dirty="0">
                <a:solidFill>
                  <a:srgbClr val="7030A0"/>
                </a:solidFill>
              </a:rPr>
              <a:t>9.Δομές καταπολέμησης της βίας κατά των γυναικών στην Π.Ι.Ν. με συνέχιση λειτουργίας (4 </a:t>
            </a:r>
            <a:r>
              <a:rPr lang="el-GR" b="1" dirty="0" smtClean="0">
                <a:solidFill>
                  <a:srgbClr val="7030A0"/>
                </a:solidFill>
              </a:rPr>
              <a:t>δομές </a:t>
            </a:r>
            <a:r>
              <a:rPr lang="el-GR" b="1" dirty="0">
                <a:solidFill>
                  <a:srgbClr val="7030A0"/>
                </a:solidFill>
              </a:rPr>
              <a:t>συνολικού Π/Υ δημόσιας δαπάνης:2.500.000,0€). </a:t>
            </a:r>
            <a:r>
              <a:rPr lang="el-GR" i="1" dirty="0"/>
              <a:t>δομές με συνεχιζόμενη λειτουργία κατά την </a:t>
            </a:r>
            <a:r>
              <a:rPr lang="el-GR" i="1" dirty="0" err="1"/>
              <a:t>π.π</a:t>
            </a:r>
            <a:r>
              <a:rPr lang="el-GR" i="1" dirty="0"/>
              <a:t>. 2021-2027 </a:t>
            </a:r>
          </a:p>
          <a:p>
            <a:pPr marL="0" indent="0" algn="just">
              <a:buNone/>
            </a:pPr>
            <a:r>
              <a:rPr lang="el-GR" i="1" dirty="0"/>
              <a:t>Επομένως, για όλες τις </a:t>
            </a:r>
            <a:r>
              <a:rPr lang="el-GR" i="1" dirty="0" smtClean="0"/>
              <a:t>παραπάνω 9 </a:t>
            </a:r>
            <a:r>
              <a:rPr lang="el-GR" i="1" dirty="0"/>
              <a:t>αναφερόμενες </a:t>
            </a:r>
            <a:r>
              <a:rPr lang="el-GR" i="1" dirty="0" smtClean="0"/>
              <a:t>Δράσεις ΕΚΤ+ </a:t>
            </a:r>
            <a:r>
              <a:rPr lang="el-GR" i="1" dirty="0"/>
              <a:t>προτείνεται η μεθοδολογία της </a:t>
            </a:r>
            <a:r>
              <a:rPr lang="el-GR" b="1" dirty="0">
                <a:solidFill>
                  <a:srgbClr val="00B0F0"/>
                </a:solidFill>
              </a:rPr>
              <a:t>άμεσης αξιολόγησης</a:t>
            </a:r>
            <a:endParaRPr lang="el-GR" b="1" i="1" dirty="0" smtClean="0"/>
          </a:p>
          <a:p>
            <a:pPr marL="0" indent="0" algn="just">
              <a:buNone/>
            </a:pPr>
            <a:r>
              <a:rPr lang="el-GR" dirty="0"/>
              <a:t>Τα κριτήρια είναι δυαδικά με αντιστοίχιση σε ποσοτικές τιμές στις ομάδες «Σκοπιμότητα» και «Ωριμότητα»</a:t>
            </a:r>
            <a:endParaRPr lang="el-GR" i="1" dirty="0">
              <a:solidFill>
                <a:srgbClr val="7030A0"/>
              </a:solidFill>
            </a:endParaRPr>
          </a:p>
          <a:p>
            <a:pPr marL="0" indent="0">
              <a:buNone/>
            </a:pPr>
            <a:endParaRPr lang="el-GR" dirty="0"/>
          </a:p>
        </p:txBody>
      </p:sp>
    </p:spTree>
    <p:extLst>
      <p:ext uri="{BB962C8B-B14F-4D97-AF65-F5344CB8AC3E}">
        <p14:creationId xmlns:p14="http://schemas.microsoft.com/office/powerpoint/2010/main" val="37025943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93432"/>
            <a:ext cx="10515600" cy="580292"/>
          </a:xfrm>
        </p:spPr>
        <p:txBody>
          <a:bodyPr>
            <a:normAutofit fontScale="90000"/>
          </a:bodyPr>
          <a:lstStyle/>
          <a:p>
            <a:pPr algn="ctr"/>
            <a:r>
              <a:rPr lang="en-US" b="1" dirty="0" smtClean="0">
                <a:solidFill>
                  <a:schemeClr val="accent1"/>
                </a:solidFill>
              </a:rPr>
              <a:t/>
            </a:r>
            <a:br>
              <a:rPr lang="en-US" b="1" dirty="0" smtClean="0">
                <a:solidFill>
                  <a:schemeClr val="accent1"/>
                </a:solidFill>
              </a:rPr>
            </a:br>
            <a:r>
              <a:rPr lang="el-GR" b="1" dirty="0" smtClean="0">
                <a:solidFill>
                  <a:schemeClr val="accent1"/>
                </a:solidFill>
              </a:rPr>
              <a:t>ΕΙΣΗΓΟΥΜΑΣΤΕ </a:t>
            </a:r>
            <a:r>
              <a:rPr lang="el-GR" b="1" dirty="0">
                <a:solidFill>
                  <a:schemeClr val="accent1"/>
                </a:solidFill>
              </a:rPr>
              <a:t/>
            </a:r>
            <a:br>
              <a:rPr lang="el-GR" b="1" dirty="0">
                <a:solidFill>
                  <a:schemeClr val="accent1"/>
                </a:solidFill>
              </a:rPr>
            </a:br>
            <a:endParaRPr lang="el-GR" b="1" dirty="0">
              <a:solidFill>
                <a:schemeClr val="accent1"/>
              </a:solidFill>
            </a:endParaRPr>
          </a:p>
        </p:txBody>
      </p:sp>
      <p:sp>
        <p:nvSpPr>
          <p:cNvPr id="3" name="Θέση περιεχομένου 2"/>
          <p:cNvSpPr>
            <a:spLocks noGrp="1"/>
          </p:cNvSpPr>
          <p:nvPr>
            <p:ph idx="1"/>
          </p:nvPr>
        </p:nvSpPr>
        <p:spPr>
          <a:xfrm>
            <a:off x="457199" y="879231"/>
            <a:ext cx="11236569" cy="5723791"/>
          </a:xfrm>
        </p:spPr>
        <p:txBody>
          <a:bodyPr>
            <a:normAutofit/>
          </a:bodyPr>
          <a:lstStyle/>
          <a:p>
            <a:pPr marL="0" indent="0" algn="just">
              <a:buNone/>
            </a:pPr>
            <a:r>
              <a:rPr lang="el-GR" b="1" dirty="0" smtClean="0">
                <a:solidFill>
                  <a:srgbClr val="7030A0"/>
                </a:solidFill>
              </a:rPr>
              <a:t>α</a:t>
            </a:r>
            <a:r>
              <a:rPr lang="el-GR" b="1" dirty="0" smtClean="0">
                <a:solidFill>
                  <a:srgbClr val="7030A0"/>
                </a:solidFill>
              </a:rPr>
              <a:t>. την </a:t>
            </a:r>
            <a:r>
              <a:rPr lang="el-GR" b="1" dirty="0">
                <a:solidFill>
                  <a:srgbClr val="7030A0"/>
                </a:solidFill>
              </a:rPr>
              <a:t>έγκριση της μεθοδολογίας αξιολόγησης των προτεινόμενων δράσεων σύμφωνα με το Παράρτημα Α </a:t>
            </a:r>
            <a:r>
              <a:rPr lang="el-GR" b="1" dirty="0" smtClean="0">
                <a:solidFill>
                  <a:srgbClr val="7030A0"/>
                </a:solidFill>
              </a:rPr>
              <a:t>της εισήγησης</a:t>
            </a:r>
          </a:p>
          <a:p>
            <a:pPr marL="0" indent="0" algn="just">
              <a:buNone/>
            </a:pPr>
            <a:r>
              <a:rPr lang="el-GR" b="1" dirty="0" smtClean="0">
                <a:solidFill>
                  <a:srgbClr val="7030A0"/>
                </a:solidFill>
              </a:rPr>
              <a:t>β. την </a:t>
            </a:r>
            <a:r>
              <a:rPr lang="el-GR" b="1" dirty="0">
                <a:solidFill>
                  <a:srgbClr val="7030A0"/>
                </a:solidFill>
              </a:rPr>
              <a:t>έγκριση των κριτηρίων αξιολόγησης πράξεων σύμφωνα με το Παράρτημα Β της </a:t>
            </a:r>
            <a:r>
              <a:rPr lang="el-GR" b="1" dirty="0" smtClean="0">
                <a:solidFill>
                  <a:srgbClr val="7030A0"/>
                </a:solidFill>
              </a:rPr>
              <a:t> </a:t>
            </a:r>
            <a:r>
              <a:rPr lang="el-GR" b="1" dirty="0">
                <a:solidFill>
                  <a:srgbClr val="7030A0"/>
                </a:solidFill>
              </a:rPr>
              <a:t>εισήγησης. </a:t>
            </a:r>
            <a:endParaRPr lang="en-US" b="1" dirty="0" smtClean="0">
              <a:solidFill>
                <a:srgbClr val="7030A0"/>
              </a:solidFill>
            </a:endParaRPr>
          </a:p>
          <a:p>
            <a:pPr marL="0" indent="0" algn="just">
              <a:buNone/>
            </a:pPr>
            <a:r>
              <a:rPr lang="el-GR" b="1" dirty="0">
                <a:solidFill>
                  <a:srgbClr val="7030A0"/>
                </a:solidFill>
              </a:rPr>
              <a:t>γ</a:t>
            </a:r>
            <a:r>
              <a:rPr lang="el-GR" b="1" dirty="0" smtClean="0">
                <a:solidFill>
                  <a:srgbClr val="7030A0"/>
                </a:solidFill>
              </a:rPr>
              <a:t>. την </a:t>
            </a:r>
            <a:r>
              <a:rPr lang="el-GR" b="1" dirty="0">
                <a:solidFill>
                  <a:srgbClr val="7030A0"/>
                </a:solidFill>
              </a:rPr>
              <a:t>εξουσιοδότηση </a:t>
            </a:r>
            <a:r>
              <a:rPr lang="el-GR" b="1" dirty="0" smtClean="0">
                <a:solidFill>
                  <a:srgbClr val="7030A0"/>
                </a:solidFill>
              </a:rPr>
              <a:t>στην ΕΥΔ προγράμματος «Ιόνια Νησιά» </a:t>
            </a:r>
            <a:r>
              <a:rPr lang="el-GR" b="1" dirty="0">
                <a:solidFill>
                  <a:srgbClr val="7030A0"/>
                </a:solidFill>
              </a:rPr>
              <a:t>να προβαίνει σε μικρές, ήσσονος σημασίας αλλαγές στην εξειδίκευση των κριτηρίων, προκειμένου αυτά να καθίστανται πιο σαφή και αποτελεσματικά</a:t>
            </a:r>
            <a:r>
              <a:rPr lang="el-GR" b="1" dirty="0">
                <a:solidFill>
                  <a:srgbClr val="7030A0"/>
                </a:solidFill>
              </a:rPr>
              <a:t>.</a:t>
            </a:r>
            <a:r>
              <a:rPr lang="el-GR" b="1" dirty="0">
                <a:solidFill>
                  <a:srgbClr val="7030A0"/>
                </a:solidFill>
              </a:rPr>
              <a:t> </a:t>
            </a:r>
            <a:endParaRPr lang="el-GR" b="1" dirty="0">
              <a:solidFill>
                <a:srgbClr val="7030A0"/>
              </a:solidFill>
            </a:endParaRPr>
          </a:p>
          <a:p>
            <a:pPr marL="0" indent="0" algn="just">
              <a:buNone/>
            </a:pPr>
            <a:r>
              <a:rPr lang="el-GR" b="1" dirty="0" smtClean="0">
                <a:solidFill>
                  <a:srgbClr val="7030A0"/>
                </a:solidFill>
              </a:rPr>
              <a:t>δ. την </a:t>
            </a:r>
            <a:r>
              <a:rPr lang="el-GR" b="1" dirty="0">
                <a:solidFill>
                  <a:srgbClr val="7030A0"/>
                </a:solidFill>
              </a:rPr>
              <a:t>εξουσιοδότηση στην </a:t>
            </a:r>
            <a:r>
              <a:rPr lang="el-GR" b="1" dirty="0">
                <a:solidFill>
                  <a:srgbClr val="7030A0"/>
                </a:solidFill>
              </a:rPr>
              <a:t>Πρόεδρο της </a:t>
            </a:r>
            <a:r>
              <a:rPr lang="el-GR" b="1" dirty="0" err="1">
                <a:solidFill>
                  <a:srgbClr val="7030A0"/>
                </a:solidFill>
              </a:rPr>
              <a:t>ΕπΠα</a:t>
            </a:r>
            <a:r>
              <a:rPr lang="el-GR" b="1" dirty="0">
                <a:solidFill>
                  <a:srgbClr val="7030A0"/>
                </a:solidFill>
              </a:rPr>
              <a:t> να πραγματοποιεί Γραπτή Διαδικασία για την έγκριση της μεθοδολογίας και των κριτηρίων αξιολόγησης για τις </a:t>
            </a:r>
            <a:r>
              <a:rPr lang="el-GR" b="1" dirty="0" smtClean="0">
                <a:solidFill>
                  <a:srgbClr val="7030A0"/>
                </a:solidFill>
              </a:rPr>
              <a:t>δράσεις </a:t>
            </a:r>
            <a:r>
              <a:rPr lang="el-GR" b="1" dirty="0">
                <a:solidFill>
                  <a:srgbClr val="7030A0"/>
                </a:solidFill>
              </a:rPr>
              <a:t>του </a:t>
            </a:r>
            <a:r>
              <a:rPr lang="el-GR" b="1" dirty="0" err="1">
                <a:solidFill>
                  <a:srgbClr val="7030A0"/>
                </a:solidFill>
              </a:rPr>
              <a:t>ΠεΠ</a:t>
            </a:r>
            <a:r>
              <a:rPr lang="el-GR" b="1" dirty="0">
                <a:solidFill>
                  <a:srgbClr val="7030A0"/>
                </a:solidFill>
              </a:rPr>
              <a:t> που, σύμφωνα με τον Πίνακα Προσκλήσεων, θα ενεργοποιηθούν το επόμενο διάστημα και μέχρι την επόμενη συνεδρίασή της.</a:t>
            </a:r>
          </a:p>
          <a:p>
            <a:pPr marL="0" indent="0" algn="just">
              <a:buNone/>
            </a:pPr>
            <a:endParaRPr lang="en-US" dirty="0" smtClean="0"/>
          </a:p>
          <a:p>
            <a:pPr marL="0" indent="0" algn="just">
              <a:buNone/>
            </a:pPr>
            <a:endParaRPr lang="el-GR" dirty="0"/>
          </a:p>
          <a:p>
            <a:pPr marL="0" indent="0" algn="just">
              <a:buNone/>
            </a:pPr>
            <a:endParaRPr lang="el-GR" sz="4000" b="1" dirty="0">
              <a:solidFill>
                <a:srgbClr val="7030A0"/>
              </a:solidFill>
            </a:endParaRPr>
          </a:p>
        </p:txBody>
      </p:sp>
    </p:spTree>
    <p:extLst>
      <p:ext uri="{BB962C8B-B14F-4D97-AF65-F5344CB8AC3E}">
        <p14:creationId xmlns:p14="http://schemas.microsoft.com/office/powerpoint/2010/main" val="259516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570992-21BF-3F45-8725-8AB753F36148}"/>
              </a:ext>
            </a:extLst>
          </p:cNvPr>
          <p:cNvPicPr>
            <a:picLocks noChangeAspect="1"/>
          </p:cNvPicPr>
          <p:nvPr/>
        </p:nvPicPr>
        <p:blipFill>
          <a:blip r:embed="rId2"/>
          <a:stretch>
            <a:fillRect/>
          </a:stretch>
        </p:blipFill>
        <p:spPr>
          <a:xfrm>
            <a:off x="0" y="-930377"/>
            <a:ext cx="12192000" cy="8615488"/>
          </a:xfrm>
          <a:prstGeom prst="rect">
            <a:avLst/>
          </a:prstGeom>
        </p:spPr>
      </p:pic>
      <p:sp>
        <p:nvSpPr>
          <p:cNvPr id="2" name="Title 1">
            <a:extLst>
              <a:ext uri="{FF2B5EF4-FFF2-40B4-BE49-F238E27FC236}">
                <a16:creationId xmlns:a16="http://schemas.microsoft.com/office/drawing/2014/main" id="{8EDBF0E5-5A7E-B644-8B93-BCCBEB43B25A}"/>
              </a:ext>
            </a:extLst>
          </p:cNvPr>
          <p:cNvSpPr>
            <a:spLocks noGrp="1"/>
          </p:cNvSpPr>
          <p:nvPr>
            <p:ph type="ctrTitle"/>
          </p:nvPr>
        </p:nvSpPr>
        <p:spPr>
          <a:xfrm>
            <a:off x="1524000" y="1174726"/>
            <a:ext cx="9144000" cy="2584473"/>
          </a:xfrm>
        </p:spPr>
        <p:txBody>
          <a:bodyPr>
            <a:normAutofit fontScale="90000"/>
          </a:bodyPr>
          <a:lstStyle/>
          <a:p>
            <a:r>
              <a:rPr lang="el-GR" dirty="0" smtClean="0">
                <a:solidFill>
                  <a:schemeClr val="bg1"/>
                </a:solidFill>
                <a:latin typeface="+mn-lt"/>
              </a:rPr>
              <a:t/>
            </a:r>
            <a:br>
              <a:rPr lang="el-GR" dirty="0" smtClean="0">
                <a:solidFill>
                  <a:schemeClr val="bg1"/>
                </a:solidFill>
                <a:latin typeface="+mn-lt"/>
              </a:rPr>
            </a:br>
            <a:r>
              <a:rPr lang="el-GR" dirty="0">
                <a:solidFill>
                  <a:schemeClr val="bg1"/>
                </a:solidFill>
                <a:latin typeface="+mn-lt"/>
              </a:rPr>
              <a:t/>
            </a:r>
            <a:br>
              <a:rPr lang="el-GR" dirty="0">
                <a:solidFill>
                  <a:schemeClr val="bg1"/>
                </a:solidFill>
                <a:latin typeface="+mn-lt"/>
              </a:rPr>
            </a:br>
            <a:r>
              <a:rPr lang="el-GR" dirty="0" smtClean="0">
                <a:solidFill>
                  <a:schemeClr val="bg1"/>
                </a:solidFill>
                <a:latin typeface="+mn-lt"/>
              </a:rPr>
              <a:t/>
            </a:r>
            <a:br>
              <a:rPr lang="el-GR" dirty="0" smtClean="0">
                <a:solidFill>
                  <a:schemeClr val="bg1"/>
                </a:solidFill>
                <a:latin typeface="+mn-lt"/>
              </a:rPr>
            </a:br>
            <a:r>
              <a:rPr lang="el-GR" dirty="0" smtClean="0">
                <a:solidFill>
                  <a:schemeClr val="bg1"/>
                </a:solidFill>
                <a:latin typeface="+mn-lt"/>
              </a:rPr>
              <a:t>Ευχαριστούμε για </a:t>
            </a:r>
            <a:br>
              <a:rPr lang="el-GR" dirty="0" smtClean="0">
                <a:solidFill>
                  <a:schemeClr val="bg1"/>
                </a:solidFill>
                <a:latin typeface="+mn-lt"/>
              </a:rPr>
            </a:br>
            <a:r>
              <a:rPr lang="el-GR" dirty="0" smtClean="0">
                <a:solidFill>
                  <a:schemeClr val="bg1"/>
                </a:solidFill>
                <a:latin typeface="+mn-lt"/>
              </a:rPr>
              <a:t>την προσοχή σας!</a:t>
            </a:r>
            <a:br>
              <a:rPr lang="el-GR" dirty="0" smtClean="0">
                <a:solidFill>
                  <a:schemeClr val="bg1"/>
                </a:solidFill>
                <a:latin typeface="+mn-lt"/>
              </a:rPr>
            </a:br>
            <a:endParaRPr lang="en-US" dirty="0">
              <a:solidFill>
                <a:schemeClr val="bg1"/>
              </a:solidFill>
              <a:latin typeface="+mn-lt"/>
            </a:endParaRPr>
          </a:p>
        </p:txBody>
      </p:sp>
      <p:sp>
        <p:nvSpPr>
          <p:cNvPr id="3" name="Subtitle 2">
            <a:extLst>
              <a:ext uri="{FF2B5EF4-FFF2-40B4-BE49-F238E27FC236}">
                <a16:creationId xmlns:a16="http://schemas.microsoft.com/office/drawing/2014/main" id="{B63483CD-BDB2-0347-9875-97F12A714947}"/>
              </a:ext>
            </a:extLst>
          </p:cNvPr>
          <p:cNvSpPr>
            <a:spLocks noGrp="1"/>
          </p:cNvSpPr>
          <p:nvPr>
            <p:ph type="subTitle" idx="1"/>
          </p:nvPr>
        </p:nvSpPr>
        <p:spPr>
          <a:xfrm>
            <a:off x="1524000" y="3602038"/>
            <a:ext cx="9144000" cy="2262264"/>
          </a:xfrm>
        </p:spPr>
        <p:txBody>
          <a:bodyPr>
            <a:normAutofit fontScale="47500" lnSpcReduction="20000"/>
          </a:bodyPr>
          <a:lstStyle/>
          <a:p>
            <a:endParaRPr lang="el-GR" dirty="0" smtClean="0">
              <a:solidFill>
                <a:schemeClr val="bg1"/>
              </a:solidFill>
            </a:endParaRPr>
          </a:p>
          <a:p>
            <a:endParaRPr lang="el-GR" dirty="0">
              <a:solidFill>
                <a:schemeClr val="bg1"/>
              </a:solidFill>
            </a:endParaRPr>
          </a:p>
          <a:p>
            <a:endParaRPr lang="el-GR" dirty="0" smtClean="0">
              <a:solidFill>
                <a:schemeClr val="bg1"/>
              </a:solidFill>
            </a:endParaRPr>
          </a:p>
          <a:p>
            <a:r>
              <a:rPr lang="el-GR" sz="5000" dirty="0" smtClean="0">
                <a:solidFill>
                  <a:schemeClr val="bg1"/>
                </a:solidFill>
              </a:rPr>
              <a:t>Ειδική Υπηρεσία Διαχείρισης Προγράμματος «Ιόνια Νησιά</a:t>
            </a:r>
            <a:r>
              <a:rPr lang="el-GR" sz="5000" dirty="0" smtClean="0">
                <a:solidFill>
                  <a:schemeClr val="bg1"/>
                </a:solidFill>
              </a:rPr>
              <a:t>»</a:t>
            </a:r>
          </a:p>
          <a:p>
            <a:endParaRPr lang="el-GR" sz="5000" dirty="0">
              <a:solidFill>
                <a:schemeClr val="bg1"/>
              </a:solidFill>
            </a:endParaRPr>
          </a:p>
          <a:p>
            <a:r>
              <a:rPr lang="el-GR" sz="5000" dirty="0" smtClean="0">
                <a:solidFill>
                  <a:schemeClr val="bg1"/>
                </a:solidFill>
              </a:rPr>
              <a:t>ΓΙΩΡΓΟΣ ΦΕΛΟΥΚΑΣ </a:t>
            </a:r>
          </a:p>
          <a:p>
            <a:r>
              <a:rPr lang="el-GR" sz="5000" dirty="0" smtClean="0">
                <a:solidFill>
                  <a:schemeClr val="bg1"/>
                </a:solidFill>
              </a:rPr>
              <a:t>ΣΤΕΛΕΧΟΣ ΜΟΝΑΔΑΣ Α’ ΕΥΔ ΠΙΝ</a:t>
            </a:r>
            <a:endParaRPr lang="en-US" sz="5000" dirty="0"/>
          </a:p>
        </p:txBody>
      </p:sp>
    </p:spTree>
    <p:extLst>
      <p:ext uri="{BB962C8B-B14F-4D97-AF65-F5344CB8AC3E}">
        <p14:creationId xmlns:p14="http://schemas.microsoft.com/office/powerpoint/2010/main" val="252125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9809" y="140677"/>
            <a:ext cx="11456376" cy="545123"/>
          </a:xfrm>
        </p:spPr>
        <p:txBody>
          <a:bodyPr anchor="t">
            <a:normAutofit fontScale="90000"/>
          </a:bodyPr>
          <a:lstStyle/>
          <a:p>
            <a:r>
              <a:rPr lang="el-GR" sz="4000" b="1" dirty="0">
                <a:solidFill>
                  <a:schemeClr val="accent1"/>
                </a:solidFill>
              </a:rPr>
              <a:t>Θεσμικό πλαίσιο που διέπει την επιλογή και έγκριση πράξεων</a:t>
            </a:r>
            <a:r>
              <a:rPr lang="el-GR" b="1" dirty="0">
                <a:solidFill>
                  <a:schemeClr val="accent1"/>
                </a:solidFill>
              </a:rPr>
              <a:t/>
            </a:r>
            <a:br>
              <a:rPr lang="el-GR" b="1" dirty="0">
                <a:solidFill>
                  <a:schemeClr val="accent1"/>
                </a:solidFill>
              </a:rPr>
            </a:br>
            <a:endParaRPr lang="el-GR" dirty="0">
              <a:solidFill>
                <a:schemeClr val="accent1"/>
              </a:solidFill>
            </a:endParaRPr>
          </a:p>
        </p:txBody>
      </p:sp>
      <p:sp>
        <p:nvSpPr>
          <p:cNvPr id="3" name="Θέση περιεχομένου 2"/>
          <p:cNvSpPr>
            <a:spLocks noGrp="1"/>
          </p:cNvSpPr>
          <p:nvPr>
            <p:ph idx="1"/>
          </p:nvPr>
        </p:nvSpPr>
        <p:spPr>
          <a:xfrm>
            <a:off x="131885" y="685800"/>
            <a:ext cx="11931161" cy="6066692"/>
          </a:xfrm>
        </p:spPr>
        <p:txBody>
          <a:bodyPr>
            <a:normAutofit fontScale="77500" lnSpcReduction="20000"/>
          </a:bodyPr>
          <a:lstStyle/>
          <a:p>
            <a:pPr marL="514350" indent="-514350">
              <a:buFont typeface="+mj-lt"/>
              <a:buAutoNum type="arabicPeriod"/>
            </a:pPr>
            <a:r>
              <a:rPr lang="el-GR" sz="3000" u="sng" dirty="0" smtClean="0">
                <a:solidFill>
                  <a:schemeClr val="tx2"/>
                </a:solidFill>
              </a:rPr>
              <a:t>(ΕΕ</a:t>
            </a:r>
            <a:r>
              <a:rPr lang="el-GR" sz="3000" u="sng" dirty="0">
                <a:solidFill>
                  <a:schemeClr val="tx2"/>
                </a:solidFill>
              </a:rPr>
              <a:t>) 2021/1060 </a:t>
            </a:r>
            <a:r>
              <a:rPr lang="el-GR" sz="3000" b="1" u="sng" dirty="0" smtClean="0">
                <a:solidFill>
                  <a:schemeClr val="tx2"/>
                </a:solidFill>
              </a:rPr>
              <a:t>Άρθρο </a:t>
            </a:r>
            <a:r>
              <a:rPr lang="el-GR" sz="3000" b="1" u="sng" dirty="0">
                <a:solidFill>
                  <a:schemeClr val="tx2"/>
                </a:solidFill>
              </a:rPr>
              <a:t>73 Επιλογή </a:t>
            </a:r>
            <a:r>
              <a:rPr lang="el-GR" sz="3000" b="1" u="sng" dirty="0" smtClean="0">
                <a:solidFill>
                  <a:schemeClr val="tx2"/>
                </a:solidFill>
              </a:rPr>
              <a:t>πράξεων</a:t>
            </a:r>
          </a:p>
          <a:p>
            <a:pPr marL="0" indent="0">
              <a:buNone/>
            </a:pPr>
            <a:r>
              <a:rPr lang="el-GR" sz="3000" dirty="0" smtClean="0">
                <a:solidFill>
                  <a:schemeClr val="tx2"/>
                </a:solidFill>
              </a:rPr>
              <a:t> </a:t>
            </a:r>
            <a:r>
              <a:rPr lang="el-GR" sz="3000" dirty="0">
                <a:solidFill>
                  <a:schemeClr val="tx2"/>
                </a:solidFill>
              </a:rPr>
              <a:t>η ΔΑ καταρτίζει και εφαρμόζει κριτήρια και </a:t>
            </a:r>
            <a:r>
              <a:rPr lang="el-GR" sz="3000" dirty="0" smtClean="0">
                <a:solidFill>
                  <a:schemeClr val="tx2"/>
                </a:solidFill>
              </a:rPr>
              <a:t>διαδικασίες</a:t>
            </a:r>
            <a:r>
              <a:rPr lang="en-US" sz="3000" dirty="0" smtClean="0">
                <a:solidFill>
                  <a:schemeClr val="tx2"/>
                </a:solidFill>
              </a:rPr>
              <a:t>:</a:t>
            </a:r>
            <a:r>
              <a:rPr lang="el-GR" sz="3000" dirty="0" smtClean="0">
                <a:solidFill>
                  <a:schemeClr val="tx2"/>
                </a:solidFill>
              </a:rPr>
              <a:t> </a:t>
            </a:r>
            <a:endParaRPr lang="en-US" sz="3000" dirty="0" smtClean="0">
              <a:solidFill>
                <a:schemeClr val="tx2"/>
              </a:solidFill>
            </a:endParaRPr>
          </a:p>
          <a:p>
            <a:r>
              <a:rPr lang="el-GR" sz="3000" dirty="0" smtClean="0">
                <a:solidFill>
                  <a:schemeClr val="tx2"/>
                </a:solidFill>
              </a:rPr>
              <a:t>που </a:t>
            </a:r>
            <a:r>
              <a:rPr lang="el-GR" sz="3000" dirty="0">
                <a:solidFill>
                  <a:schemeClr val="tx2"/>
                </a:solidFill>
              </a:rPr>
              <a:t>δεν εισάγουν </a:t>
            </a:r>
            <a:r>
              <a:rPr lang="el-GR" sz="3000" dirty="0" smtClean="0">
                <a:solidFill>
                  <a:schemeClr val="tx2"/>
                </a:solidFill>
              </a:rPr>
              <a:t>διακρίσεις</a:t>
            </a:r>
            <a:endParaRPr lang="en-US" sz="3000" dirty="0" smtClean="0">
              <a:solidFill>
                <a:schemeClr val="tx2"/>
              </a:solidFill>
            </a:endParaRPr>
          </a:p>
          <a:p>
            <a:r>
              <a:rPr lang="el-GR" sz="3000" dirty="0" smtClean="0">
                <a:solidFill>
                  <a:schemeClr val="tx2"/>
                </a:solidFill>
              </a:rPr>
              <a:t>είναι διαφανή </a:t>
            </a:r>
            <a:endParaRPr lang="en-US" sz="3000" dirty="0" smtClean="0">
              <a:solidFill>
                <a:schemeClr val="tx2"/>
              </a:solidFill>
            </a:endParaRPr>
          </a:p>
          <a:p>
            <a:r>
              <a:rPr lang="el-GR" sz="3000" dirty="0" smtClean="0">
                <a:solidFill>
                  <a:schemeClr val="tx2"/>
                </a:solidFill>
              </a:rPr>
              <a:t>εξασφαλίζουν </a:t>
            </a:r>
            <a:r>
              <a:rPr lang="el-GR" sz="3000" dirty="0">
                <a:solidFill>
                  <a:schemeClr val="tx2"/>
                </a:solidFill>
              </a:rPr>
              <a:t>την </a:t>
            </a:r>
            <a:r>
              <a:rPr lang="el-GR" sz="3000" dirty="0" smtClean="0">
                <a:solidFill>
                  <a:schemeClr val="tx2"/>
                </a:solidFill>
              </a:rPr>
              <a:t>προσβασιμότητα </a:t>
            </a:r>
            <a:endParaRPr lang="en-US" sz="3000" dirty="0" smtClean="0">
              <a:solidFill>
                <a:schemeClr val="tx2"/>
              </a:solidFill>
            </a:endParaRPr>
          </a:p>
          <a:p>
            <a:r>
              <a:rPr lang="el-GR" sz="3000" dirty="0" smtClean="0">
                <a:solidFill>
                  <a:schemeClr val="tx2"/>
                </a:solidFill>
              </a:rPr>
              <a:t>διασφαλίζουν </a:t>
            </a:r>
            <a:r>
              <a:rPr lang="el-GR" sz="3000" dirty="0">
                <a:solidFill>
                  <a:schemeClr val="tx2"/>
                </a:solidFill>
              </a:rPr>
              <a:t>την ισότητα των </a:t>
            </a:r>
            <a:r>
              <a:rPr lang="el-GR" sz="3000" dirty="0" smtClean="0">
                <a:solidFill>
                  <a:schemeClr val="tx2"/>
                </a:solidFill>
              </a:rPr>
              <a:t>φύλων</a:t>
            </a:r>
            <a:endParaRPr lang="en-US" sz="3000" dirty="0" smtClean="0">
              <a:solidFill>
                <a:schemeClr val="tx2"/>
              </a:solidFill>
            </a:endParaRPr>
          </a:p>
          <a:p>
            <a:r>
              <a:rPr lang="el-GR" sz="3000" dirty="0" smtClean="0">
                <a:solidFill>
                  <a:schemeClr val="tx2"/>
                </a:solidFill>
              </a:rPr>
              <a:t>λαμβάνουν </a:t>
            </a:r>
            <a:r>
              <a:rPr lang="el-GR" sz="3000" dirty="0">
                <a:solidFill>
                  <a:schemeClr val="tx2"/>
                </a:solidFill>
              </a:rPr>
              <a:t>υπόψη τον Χάρτη των Θεμελιωδών Δικαιωμάτων της Ευρωπαϊκής Ένωσης, </a:t>
            </a:r>
            <a:r>
              <a:rPr lang="el-GR" sz="3000" dirty="0" smtClean="0">
                <a:solidFill>
                  <a:schemeClr val="tx2"/>
                </a:solidFill>
              </a:rPr>
              <a:t>την </a:t>
            </a:r>
            <a:r>
              <a:rPr lang="el-GR" sz="3000" dirty="0">
                <a:solidFill>
                  <a:schemeClr val="tx2"/>
                </a:solidFill>
              </a:rPr>
              <a:t>αρχή της βιώσιμης ανάπτυξης και </a:t>
            </a:r>
            <a:endParaRPr lang="en-US" sz="3000" dirty="0" smtClean="0">
              <a:solidFill>
                <a:schemeClr val="tx2"/>
              </a:solidFill>
            </a:endParaRPr>
          </a:p>
          <a:p>
            <a:r>
              <a:rPr lang="el-GR" sz="3000" dirty="0" smtClean="0">
                <a:solidFill>
                  <a:schemeClr val="tx2"/>
                </a:solidFill>
              </a:rPr>
              <a:t>την </a:t>
            </a:r>
            <a:r>
              <a:rPr lang="el-GR" sz="3000" dirty="0" err="1">
                <a:solidFill>
                  <a:schemeClr val="tx2"/>
                </a:solidFill>
              </a:rPr>
              <a:t>ενωσιακή</a:t>
            </a:r>
            <a:r>
              <a:rPr lang="el-GR" sz="3000" dirty="0">
                <a:solidFill>
                  <a:schemeClr val="tx2"/>
                </a:solidFill>
              </a:rPr>
              <a:t> πολιτική στον τομέα του </a:t>
            </a:r>
            <a:r>
              <a:rPr lang="el-GR" sz="3000" dirty="0" smtClean="0">
                <a:solidFill>
                  <a:schemeClr val="tx2"/>
                </a:solidFill>
              </a:rPr>
              <a:t>περιβάλλοντος</a:t>
            </a:r>
            <a:endParaRPr lang="en-US" sz="3000" dirty="0" smtClean="0">
              <a:solidFill>
                <a:schemeClr val="tx2"/>
              </a:solidFill>
            </a:endParaRPr>
          </a:p>
          <a:p>
            <a:pPr marL="514350" indent="-514350">
              <a:buAutoNum type="arabicPeriod" startAt="2"/>
            </a:pPr>
            <a:r>
              <a:rPr lang="el-GR" sz="3000" u="sng" dirty="0" smtClean="0">
                <a:solidFill>
                  <a:srgbClr val="44546A"/>
                </a:solidFill>
              </a:rPr>
              <a:t>(</a:t>
            </a:r>
            <a:r>
              <a:rPr lang="el-GR" sz="3000" u="sng" dirty="0">
                <a:solidFill>
                  <a:srgbClr val="44546A"/>
                </a:solidFill>
              </a:rPr>
              <a:t>ΕΕ) 2021/1060 </a:t>
            </a:r>
            <a:r>
              <a:rPr lang="el-GR" sz="3000" b="1" u="sng" dirty="0">
                <a:solidFill>
                  <a:srgbClr val="44546A"/>
                </a:solidFill>
              </a:rPr>
              <a:t>Άρθρο </a:t>
            </a:r>
            <a:r>
              <a:rPr lang="en-US" sz="3000" b="1" u="sng" dirty="0" smtClean="0">
                <a:solidFill>
                  <a:srgbClr val="44546A"/>
                </a:solidFill>
              </a:rPr>
              <a:t>63 </a:t>
            </a:r>
            <a:r>
              <a:rPr lang="el-GR" sz="3000" b="1" u="sng" dirty="0" err="1" smtClean="0">
                <a:solidFill>
                  <a:srgbClr val="44546A"/>
                </a:solidFill>
              </a:rPr>
              <a:t>Επιλεξιμότητα</a:t>
            </a:r>
            <a:endParaRPr lang="el-GR" sz="3000" b="1" u="sng" dirty="0" smtClean="0">
              <a:solidFill>
                <a:srgbClr val="44546A"/>
              </a:solidFill>
            </a:endParaRPr>
          </a:p>
          <a:p>
            <a:pPr marL="0" indent="0">
              <a:buNone/>
            </a:pPr>
            <a:r>
              <a:rPr lang="el-GR" sz="3000" dirty="0" smtClean="0">
                <a:solidFill>
                  <a:srgbClr val="44546A"/>
                </a:solidFill>
              </a:rPr>
              <a:t>Ενσωμάτωση στην Ελληνική Νομοθεσία </a:t>
            </a:r>
            <a:r>
              <a:rPr lang="el-GR" sz="3000" b="1" u="sng" dirty="0" smtClean="0">
                <a:solidFill>
                  <a:srgbClr val="44546A"/>
                </a:solidFill>
              </a:rPr>
              <a:t>(Ν 4914/2022)</a:t>
            </a:r>
            <a:r>
              <a:rPr lang="en-US" sz="3000" dirty="0" smtClean="0">
                <a:solidFill>
                  <a:srgbClr val="44546A"/>
                </a:solidFill>
              </a:rPr>
              <a:t>:</a:t>
            </a:r>
            <a:r>
              <a:rPr lang="el-GR" dirty="0" smtClean="0"/>
              <a:t> </a:t>
            </a:r>
          </a:p>
          <a:p>
            <a:r>
              <a:rPr lang="el-GR" sz="3000" dirty="0" smtClean="0">
                <a:solidFill>
                  <a:srgbClr val="44546A"/>
                </a:solidFill>
              </a:rPr>
              <a:t>άρθρο </a:t>
            </a:r>
            <a:r>
              <a:rPr lang="el-GR" sz="3000" dirty="0">
                <a:solidFill>
                  <a:srgbClr val="44546A"/>
                </a:solidFill>
              </a:rPr>
              <a:t>36 «Ένταξη πράξεων στα Προγράμματα</a:t>
            </a:r>
            <a:r>
              <a:rPr lang="el-GR" sz="3000" dirty="0" smtClean="0">
                <a:solidFill>
                  <a:srgbClr val="44546A"/>
                </a:solidFill>
              </a:rPr>
              <a:t>»</a:t>
            </a:r>
          </a:p>
          <a:p>
            <a:r>
              <a:rPr lang="el-GR" sz="3000" dirty="0">
                <a:solidFill>
                  <a:srgbClr val="44546A"/>
                </a:solidFill>
              </a:rPr>
              <a:t>ά</a:t>
            </a:r>
            <a:r>
              <a:rPr lang="el-GR" sz="3000" dirty="0" smtClean="0">
                <a:solidFill>
                  <a:srgbClr val="44546A"/>
                </a:solidFill>
              </a:rPr>
              <a:t>ρθρο 40 </a:t>
            </a:r>
            <a:r>
              <a:rPr lang="el-GR" sz="3000" dirty="0">
                <a:solidFill>
                  <a:srgbClr val="44546A"/>
                </a:solidFill>
              </a:rPr>
              <a:t>«Θέματα </a:t>
            </a:r>
            <a:r>
              <a:rPr lang="el-GR" sz="3000" dirty="0" err="1">
                <a:solidFill>
                  <a:srgbClr val="44546A"/>
                </a:solidFill>
              </a:rPr>
              <a:t>επιλεξιμότητας</a:t>
            </a:r>
            <a:r>
              <a:rPr lang="el-GR" sz="3000" dirty="0">
                <a:solidFill>
                  <a:srgbClr val="44546A"/>
                </a:solidFill>
              </a:rPr>
              <a:t> δαπανών στα Προγράμματα» </a:t>
            </a:r>
            <a:endParaRPr lang="el-GR" sz="3000" dirty="0" smtClean="0">
              <a:solidFill>
                <a:srgbClr val="44546A"/>
              </a:solidFill>
            </a:endParaRPr>
          </a:p>
          <a:p>
            <a:r>
              <a:rPr lang="el-GR" sz="3000" dirty="0" smtClean="0">
                <a:solidFill>
                  <a:srgbClr val="44546A"/>
                </a:solidFill>
              </a:rPr>
              <a:t>άρθρο </a:t>
            </a:r>
            <a:r>
              <a:rPr lang="el-GR" sz="3000" dirty="0">
                <a:solidFill>
                  <a:srgbClr val="44546A"/>
                </a:solidFill>
              </a:rPr>
              <a:t>51 «Σύγκρουση συμφερόντων», Το </a:t>
            </a:r>
            <a:r>
              <a:rPr lang="el-GR" sz="3000" dirty="0" smtClean="0">
                <a:solidFill>
                  <a:srgbClr val="44546A"/>
                </a:solidFill>
              </a:rPr>
              <a:t>στέλεχος </a:t>
            </a:r>
            <a:r>
              <a:rPr lang="el-GR" sz="3000" dirty="0">
                <a:solidFill>
                  <a:srgbClr val="44546A"/>
                </a:solidFill>
              </a:rPr>
              <a:t>ΔΑ ή οι εξωτερικοί </a:t>
            </a:r>
            <a:r>
              <a:rPr lang="el-GR" sz="3000" dirty="0" err="1">
                <a:solidFill>
                  <a:srgbClr val="44546A"/>
                </a:solidFill>
              </a:rPr>
              <a:t>αξιολογητές</a:t>
            </a:r>
            <a:r>
              <a:rPr lang="el-GR" sz="3000" dirty="0">
                <a:solidFill>
                  <a:srgbClr val="44546A"/>
                </a:solidFill>
              </a:rPr>
              <a:t>, πριν διενεργήσουν την αξιολόγηση μιας </a:t>
            </a:r>
            <a:r>
              <a:rPr lang="el-GR" sz="3000" dirty="0" smtClean="0">
                <a:solidFill>
                  <a:srgbClr val="44546A"/>
                </a:solidFill>
              </a:rPr>
              <a:t>πρότασης</a:t>
            </a:r>
            <a:r>
              <a:rPr lang="el-GR" sz="3000" dirty="0">
                <a:solidFill>
                  <a:srgbClr val="44546A"/>
                </a:solidFill>
              </a:rPr>
              <a:t>, οφείλουν να επιβεβαιώσουν σε σχετικό πεδίο στο ΟΠΣ ότι δεν υφίσταται σύγκρουση συμφερόντων κατά την άσκηση της αρμοδιότητας της αξιολόγησης της εν λόγω πρότασης. </a:t>
            </a:r>
          </a:p>
          <a:p>
            <a:pPr marL="0" indent="0">
              <a:buNone/>
            </a:pPr>
            <a:endParaRPr lang="el-GR" dirty="0">
              <a:solidFill>
                <a:schemeClr val="tx2"/>
              </a:solidFill>
            </a:endParaRPr>
          </a:p>
        </p:txBody>
      </p:sp>
    </p:spTree>
    <p:extLst>
      <p:ext uri="{BB962C8B-B14F-4D97-AF65-F5344CB8AC3E}">
        <p14:creationId xmlns:p14="http://schemas.microsoft.com/office/powerpoint/2010/main" val="142091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1885" y="140677"/>
            <a:ext cx="11772900" cy="967154"/>
          </a:xfrm>
        </p:spPr>
        <p:txBody>
          <a:bodyPr anchor="t">
            <a:normAutofit fontScale="90000"/>
          </a:bodyPr>
          <a:lstStyle/>
          <a:p>
            <a:pPr algn="ctr"/>
            <a:r>
              <a:rPr lang="el-GR" sz="4000" b="1" dirty="0">
                <a:solidFill>
                  <a:schemeClr val="accent1"/>
                </a:solidFill>
              </a:rPr>
              <a:t>Βασικές Μεθοδολογίες Αξιολόγησης Συγχρηματοδοτούμενων Πράξεων </a:t>
            </a:r>
            <a:r>
              <a:rPr lang="el-GR" b="1" dirty="0">
                <a:solidFill>
                  <a:schemeClr val="accent1"/>
                </a:solidFill>
              </a:rPr>
              <a:t/>
            </a:r>
            <a:br>
              <a:rPr lang="el-GR" b="1" dirty="0">
                <a:solidFill>
                  <a:schemeClr val="accent1"/>
                </a:solidFill>
              </a:rPr>
            </a:br>
            <a:endParaRPr lang="el-GR" dirty="0">
              <a:solidFill>
                <a:schemeClr val="accent1"/>
              </a:solidFill>
            </a:endParaRPr>
          </a:p>
        </p:txBody>
      </p:sp>
      <p:sp>
        <p:nvSpPr>
          <p:cNvPr id="3" name="Θέση περιεχομένου 2"/>
          <p:cNvSpPr>
            <a:spLocks noGrp="1"/>
          </p:cNvSpPr>
          <p:nvPr>
            <p:ph idx="1"/>
          </p:nvPr>
        </p:nvSpPr>
        <p:spPr>
          <a:xfrm>
            <a:off x="131885" y="1107831"/>
            <a:ext cx="11931161" cy="5644660"/>
          </a:xfrm>
        </p:spPr>
        <p:txBody>
          <a:bodyPr>
            <a:normAutofit fontScale="92500" lnSpcReduction="20000"/>
          </a:bodyPr>
          <a:lstStyle/>
          <a:p>
            <a:pPr marL="0" indent="0">
              <a:buNone/>
            </a:pPr>
            <a:r>
              <a:rPr lang="el-GR" b="1" dirty="0">
                <a:solidFill>
                  <a:schemeClr val="tx2"/>
                </a:solidFill>
              </a:rPr>
              <a:t>Άμεση </a:t>
            </a:r>
            <a:r>
              <a:rPr lang="el-GR" b="1" dirty="0" smtClean="0">
                <a:solidFill>
                  <a:schemeClr val="tx2"/>
                </a:solidFill>
              </a:rPr>
              <a:t>Αξιολόγηση </a:t>
            </a:r>
            <a:endParaRPr lang="en-US" b="1" dirty="0">
              <a:solidFill>
                <a:schemeClr val="tx2"/>
              </a:solidFill>
            </a:endParaRPr>
          </a:p>
          <a:p>
            <a:r>
              <a:rPr lang="el-GR" dirty="0" smtClean="0">
                <a:solidFill>
                  <a:schemeClr val="tx2"/>
                </a:solidFill>
              </a:rPr>
              <a:t>Αρχική</a:t>
            </a:r>
            <a:r>
              <a:rPr lang="el-GR" dirty="0">
                <a:solidFill>
                  <a:schemeClr val="tx2"/>
                </a:solidFill>
              </a:rPr>
              <a:t> </a:t>
            </a:r>
            <a:r>
              <a:rPr lang="el-GR" dirty="0" smtClean="0">
                <a:solidFill>
                  <a:schemeClr val="tx2"/>
                </a:solidFill>
              </a:rPr>
              <a:t>και καταληκτική </a:t>
            </a:r>
            <a:r>
              <a:rPr lang="el-GR" dirty="0">
                <a:solidFill>
                  <a:schemeClr val="tx2"/>
                </a:solidFill>
              </a:rPr>
              <a:t>ημερομηνία </a:t>
            </a:r>
            <a:r>
              <a:rPr lang="el-GR" dirty="0" smtClean="0">
                <a:solidFill>
                  <a:schemeClr val="tx2"/>
                </a:solidFill>
              </a:rPr>
              <a:t>υποβολής στην Πρόσκληση. </a:t>
            </a:r>
          </a:p>
          <a:p>
            <a:r>
              <a:rPr lang="el-GR" dirty="0" smtClean="0">
                <a:solidFill>
                  <a:schemeClr val="tx2"/>
                </a:solidFill>
              </a:rPr>
              <a:t>Άμεση αξιολόγηση- Ένταξη ή Απόρριψη .</a:t>
            </a:r>
          </a:p>
          <a:p>
            <a:r>
              <a:rPr lang="el-GR" dirty="0" smtClean="0">
                <a:solidFill>
                  <a:schemeClr val="tx2"/>
                </a:solidFill>
              </a:rPr>
              <a:t>συνέχεια αξιολόγησης </a:t>
            </a:r>
            <a:r>
              <a:rPr lang="el-GR" b="1" dirty="0" smtClean="0">
                <a:solidFill>
                  <a:schemeClr val="tx2"/>
                </a:solidFill>
              </a:rPr>
              <a:t>με </a:t>
            </a:r>
            <a:r>
              <a:rPr lang="el-GR" b="1" dirty="0">
                <a:solidFill>
                  <a:schemeClr val="tx2"/>
                </a:solidFill>
              </a:rPr>
              <a:t>τη σειρά της </a:t>
            </a:r>
            <a:r>
              <a:rPr lang="el-GR" dirty="0">
                <a:solidFill>
                  <a:schemeClr val="tx2"/>
                </a:solidFill>
              </a:rPr>
              <a:t>ημερομηνίας και ώρας της ηλεκτρονικής </a:t>
            </a:r>
            <a:r>
              <a:rPr lang="el-GR" b="1" dirty="0">
                <a:solidFill>
                  <a:schemeClr val="tx2"/>
                </a:solidFill>
              </a:rPr>
              <a:t>υποβολής τους στο ΟΠΣ</a:t>
            </a:r>
            <a:r>
              <a:rPr lang="el-GR" dirty="0">
                <a:solidFill>
                  <a:schemeClr val="tx2"/>
                </a:solidFill>
              </a:rPr>
              <a:t>, μέχρι </a:t>
            </a:r>
            <a:r>
              <a:rPr lang="el-GR" dirty="0" smtClean="0">
                <a:solidFill>
                  <a:schemeClr val="tx2"/>
                </a:solidFill>
              </a:rPr>
              <a:t>εξάντλησης προϋπολογισμού η αξιολόγησης όλων των </a:t>
            </a:r>
            <a:r>
              <a:rPr lang="el-GR" dirty="0">
                <a:solidFill>
                  <a:schemeClr val="tx2"/>
                </a:solidFill>
              </a:rPr>
              <a:t>προτάσεων</a:t>
            </a:r>
            <a:r>
              <a:rPr lang="el-GR" dirty="0" smtClean="0">
                <a:solidFill>
                  <a:schemeClr val="tx2"/>
                </a:solidFill>
              </a:rPr>
              <a:t>.</a:t>
            </a:r>
          </a:p>
          <a:p>
            <a:r>
              <a:rPr lang="el-GR" dirty="0" smtClean="0">
                <a:solidFill>
                  <a:schemeClr val="tx2"/>
                </a:solidFill>
              </a:rPr>
              <a:t>Ενημέρωση για εξάντληση Π/Υ Πρόσκλησης στο </a:t>
            </a:r>
            <a:r>
              <a:rPr lang="en-US" dirty="0" smtClean="0">
                <a:solidFill>
                  <a:schemeClr val="tx2"/>
                </a:solidFill>
              </a:rPr>
              <a:t>site </a:t>
            </a:r>
            <a:r>
              <a:rPr lang="el-GR" dirty="0" smtClean="0">
                <a:solidFill>
                  <a:schemeClr val="tx2"/>
                </a:solidFill>
              </a:rPr>
              <a:t>της ΕΥΔ. </a:t>
            </a:r>
          </a:p>
          <a:p>
            <a:pPr marL="0" indent="0">
              <a:buNone/>
            </a:pPr>
            <a:r>
              <a:rPr lang="el-GR" b="1" dirty="0">
                <a:solidFill>
                  <a:schemeClr val="tx2"/>
                </a:solidFill>
              </a:rPr>
              <a:t>Συγκριτική </a:t>
            </a:r>
            <a:r>
              <a:rPr lang="el-GR" b="1" dirty="0" smtClean="0">
                <a:solidFill>
                  <a:schemeClr val="tx2"/>
                </a:solidFill>
              </a:rPr>
              <a:t>Αξιολόγηση</a:t>
            </a:r>
            <a:r>
              <a:rPr lang="el-GR" dirty="0" smtClean="0">
                <a:solidFill>
                  <a:schemeClr val="tx2"/>
                </a:solidFill>
              </a:rPr>
              <a:t> </a:t>
            </a:r>
          </a:p>
          <a:p>
            <a:r>
              <a:rPr lang="el-GR" dirty="0">
                <a:solidFill>
                  <a:schemeClr val="tx2"/>
                </a:solidFill>
              </a:rPr>
              <a:t>Αρχική και καταληκτική ημερομηνία υποβολής στην Πρόσκληση. </a:t>
            </a:r>
            <a:endParaRPr lang="el-GR" dirty="0" smtClean="0">
              <a:solidFill>
                <a:schemeClr val="tx2"/>
              </a:solidFill>
            </a:endParaRPr>
          </a:p>
          <a:p>
            <a:r>
              <a:rPr lang="el-GR" dirty="0">
                <a:solidFill>
                  <a:schemeClr val="tx2"/>
                </a:solidFill>
              </a:rPr>
              <a:t>Έ</a:t>
            </a:r>
            <a:r>
              <a:rPr lang="el-GR" dirty="0" smtClean="0">
                <a:solidFill>
                  <a:schemeClr val="tx2"/>
                </a:solidFill>
              </a:rPr>
              <a:t>ναρξη </a:t>
            </a:r>
            <a:r>
              <a:rPr lang="el-GR" dirty="0">
                <a:solidFill>
                  <a:schemeClr val="tx2"/>
                </a:solidFill>
              </a:rPr>
              <a:t>της αξιολόγησης των προτάσεων </a:t>
            </a:r>
            <a:r>
              <a:rPr lang="el-GR" dirty="0" smtClean="0">
                <a:solidFill>
                  <a:schemeClr val="tx2"/>
                </a:solidFill>
              </a:rPr>
              <a:t>μετά </a:t>
            </a:r>
            <a:r>
              <a:rPr lang="el-GR" dirty="0">
                <a:solidFill>
                  <a:schemeClr val="tx2"/>
                </a:solidFill>
              </a:rPr>
              <a:t>τη λήξη της προθεσμίας </a:t>
            </a:r>
            <a:r>
              <a:rPr lang="el-GR" dirty="0" smtClean="0">
                <a:solidFill>
                  <a:schemeClr val="tx2"/>
                </a:solidFill>
              </a:rPr>
              <a:t>υποβολής</a:t>
            </a:r>
          </a:p>
          <a:p>
            <a:r>
              <a:rPr lang="el-GR" dirty="0" smtClean="0">
                <a:solidFill>
                  <a:schemeClr val="tx2"/>
                </a:solidFill>
              </a:rPr>
              <a:t> Από </a:t>
            </a:r>
            <a:r>
              <a:rPr lang="el-GR" dirty="0">
                <a:solidFill>
                  <a:schemeClr val="tx2"/>
                </a:solidFill>
              </a:rPr>
              <a:t>τα κριτήρια τα οποία βαθμολογούνται προκύπτει η συνολική βαθμολογία της κάθε πρότασης, βάσει της οποίας θα καθοριστεί η σειρά κατάταξης των προτάσεων. </a:t>
            </a:r>
            <a:endParaRPr lang="el-GR" dirty="0" smtClean="0">
              <a:solidFill>
                <a:schemeClr val="tx2"/>
              </a:solidFill>
            </a:endParaRPr>
          </a:p>
          <a:p>
            <a:r>
              <a:rPr lang="el-GR" dirty="0" smtClean="0">
                <a:solidFill>
                  <a:schemeClr val="tx2"/>
                </a:solidFill>
              </a:rPr>
              <a:t>Οι </a:t>
            </a:r>
            <a:r>
              <a:rPr lang="el-GR" dirty="0">
                <a:solidFill>
                  <a:schemeClr val="tx2"/>
                </a:solidFill>
              </a:rPr>
              <a:t>προτάσεις που επιλέγονται για χρηματοδότηση (μέχρι να εξαντληθεί ο διαθέσιμος προϋπολογισμός της πρόσκλησης) είναι εκείνες με τις υψηλότερες βαθμολογίες. </a:t>
            </a:r>
          </a:p>
        </p:txBody>
      </p:sp>
    </p:spTree>
    <p:extLst>
      <p:ext uri="{BB962C8B-B14F-4D97-AF65-F5344CB8AC3E}">
        <p14:creationId xmlns:p14="http://schemas.microsoft.com/office/powerpoint/2010/main" val="195456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1885" y="140677"/>
            <a:ext cx="11852030" cy="545123"/>
          </a:xfrm>
        </p:spPr>
        <p:txBody>
          <a:bodyPr anchor="t">
            <a:normAutofit fontScale="90000"/>
          </a:bodyPr>
          <a:lstStyle/>
          <a:p>
            <a:pPr algn="ctr"/>
            <a:r>
              <a:rPr lang="el-GR" sz="4000" b="1" dirty="0">
                <a:solidFill>
                  <a:schemeClr val="accent1"/>
                </a:solidFill>
              </a:rPr>
              <a:t>Επιλογή μεθοδολογίας αξιολόγησης </a:t>
            </a:r>
            <a:r>
              <a:rPr lang="el-GR" b="1" dirty="0">
                <a:solidFill>
                  <a:schemeClr val="accent1"/>
                </a:solidFill>
              </a:rPr>
              <a:t/>
            </a:r>
            <a:br>
              <a:rPr lang="el-GR" b="1" dirty="0">
                <a:solidFill>
                  <a:schemeClr val="accent1"/>
                </a:solidFill>
              </a:rPr>
            </a:br>
            <a:endParaRPr lang="el-GR" dirty="0">
              <a:solidFill>
                <a:schemeClr val="accent1"/>
              </a:solidFill>
            </a:endParaRPr>
          </a:p>
        </p:txBody>
      </p:sp>
      <p:sp>
        <p:nvSpPr>
          <p:cNvPr id="3" name="Θέση περιεχομένου 2"/>
          <p:cNvSpPr>
            <a:spLocks noGrp="1"/>
          </p:cNvSpPr>
          <p:nvPr>
            <p:ph idx="1"/>
          </p:nvPr>
        </p:nvSpPr>
        <p:spPr>
          <a:xfrm>
            <a:off x="131885" y="685800"/>
            <a:ext cx="11931161" cy="5767754"/>
          </a:xfrm>
        </p:spPr>
        <p:txBody>
          <a:bodyPr>
            <a:normAutofit fontScale="85000" lnSpcReduction="10000"/>
          </a:bodyPr>
          <a:lstStyle/>
          <a:p>
            <a:pPr marL="0" indent="0" algn="just">
              <a:buNone/>
            </a:pPr>
            <a:r>
              <a:rPr lang="el-GR" dirty="0">
                <a:solidFill>
                  <a:schemeClr val="tx2"/>
                </a:solidFill>
              </a:rPr>
              <a:t>Η</a:t>
            </a:r>
            <a:r>
              <a:rPr lang="el-GR" dirty="0" smtClean="0">
                <a:solidFill>
                  <a:schemeClr val="tx2"/>
                </a:solidFill>
              </a:rPr>
              <a:t> </a:t>
            </a:r>
            <a:r>
              <a:rPr lang="el-GR" b="1" u="sng" dirty="0">
                <a:solidFill>
                  <a:schemeClr val="tx2"/>
                </a:solidFill>
              </a:rPr>
              <a:t>άμεση </a:t>
            </a:r>
            <a:r>
              <a:rPr lang="el-GR" b="1" u="sng" dirty="0" smtClean="0">
                <a:solidFill>
                  <a:schemeClr val="tx2"/>
                </a:solidFill>
              </a:rPr>
              <a:t>αξιολόγηση: </a:t>
            </a:r>
            <a:r>
              <a:rPr lang="el-GR" dirty="0" smtClean="0">
                <a:solidFill>
                  <a:schemeClr val="tx2"/>
                </a:solidFill>
              </a:rPr>
              <a:t>ταχύτερη, και </a:t>
            </a:r>
            <a:r>
              <a:rPr lang="el-GR" dirty="0">
                <a:solidFill>
                  <a:schemeClr val="tx2"/>
                </a:solidFill>
              </a:rPr>
              <a:t>επιτρέπει στους </a:t>
            </a:r>
            <a:r>
              <a:rPr lang="el-GR" dirty="0" smtClean="0">
                <a:solidFill>
                  <a:schemeClr val="tx2"/>
                </a:solidFill>
              </a:rPr>
              <a:t>δικαιούχους </a:t>
            </a:r>
            <a:r>
              <a:rPr lang="el-GR" dirty="0">
                <a:solidFill>
                  <a:schemeClr val="tx2"/>
                </a:solidFill>
              </a:rPr>
              <a:t>που διαθέτουν ετοιμότητα υποβολής προτάσεων </a:t>
            </a:r>
            <a:r>
              <a:rPr lang="el-GR" dirty="0" smtClean="0">
                <a:solidFill>
                  <a:schemeClr val="tx2"/>
                </a:solidFill>
              </a:rPr>
              <a:t>να </a:t>
            </a:r>
            <a:r>
              <a:rPr lang="el-GR" dirty="0">
                <a:solidFill>
                  <a:schemeClr val="tx2"/>
                </a:solidFill>
              </a:rPr>
              <a:t>χρηματοδοτηθούν χωρίς σημαντικές καθυστερήσεις, αφού κάθε πρόταση αξιολογείται μόλις υποβληθεί. </a:t>
            </a:r>
          </a:p>
          <a:p>
            <a:pPr marL="0" indent="0" algn="just">
              <a:buNone/>
            </a:pPr>
            <a:r>
              <a:rPr lang="el-GR" dirty="0">
                <a:solidFill>
                  <a:schemeClr val="tx2"/>
                </a:solidFill>
              </a:rPr>
              <a:t>Η </a:t>
            </a:r>
            <a:r>
              <a:rPr lang="el-GR" b="1" u="sng" dirty="0">
                <a:solidFill>
                  <a:schemeClr val="tx2"/>
                </a:solidFill>
              </a:rPr>
              <a:t>συγκριτική </a:t>
            </a:r>
            <a:r>
              <a:rPr lang="el-GR" b="1" u="sng" dirty="0" smtClean="0">
                <a:solidFill>
                  <a:schemeClr val="tx2"/>
                </a:solidFill>
              </a:rPr>
              <a:t>αξιολόγηση:</a:t>
            </a:r>
            <a:r>
              <a:rPr lang="el-GR" dirty="0" smtClean="0">
                <a:solidFill>
                  <a:schemeClr val="tx2"/>
                </a:solidFill>
              </a:rPr>
              <a:t> </a:t>
            </a:r>
            <a:r>
              <a:rPr lang="el-GR" dirty="0">
                <a:solidFill>
                  <a:schemeClr val="tx2"/>
                </a:solidFill>
              </a:rPr>
              <a:t>πλεονεκτεί στην τεκμηρίωση της επιλογής των πλέον κατάλληλων πράξεων, αφού </a:t>
            </a:r>
            <a:r>
              <a:rPr lang="el-GR" dirty="0" smtClean="0">
                <a:solidFill>
                  <a:schemeClr val="tx2"/>
                </a:solidFill>
              </a:rPr>
              <a:t>επιλέγονται </a:t>
            </a:r>
            <a:r>
              <a:rPr lang="el-GR" dirty="0">
                <a:solidFill>
                  <a:schemeClr val="tx2"/>
                </a:solidFill>
              </a:rPr>
              <a:t>τελικά οι προτάσεις με τη μεγαλύτερη συνολική βαθμολογία. </a:t>
            </a:r>
          </a:p>
          <a:p>
            <a:pPr marL="0" indent="0" algn="just">
              <a:buNone/>
            </a:pPr>
            <a:r>
              <a:rPr lang="el-GR" dirty="0">
                <a:solidFill>
                  <a:schemeClr val="tx2"/>
                </a:solidFill>
              </a:rPr>
              <a:t>Για την επιλογή </a:t>
            </a:r>
            <a:r>
              <a:rPr lang="el-GR" dirty="0" smtClean="0">
                <a:solidFill>
                  <a:schemeClr val="tx2"/>
                </a:solidFill>
              </a:rPr>
              <a:t>συνεκτιμώνται </a:t>
            </a:r>
            <a:r>
              <a:rPr lang="el-GR" dirty="0">
                <a:solidFill>
                  <a:schemeClr val="tx2"/>
                </a:solidFill>
              </a:rPr>
              <a:t>παράμετροι που συσχετίζονται με τα ειδικότερα χαρακτηριστικά των δράσεων που συμπεριλαμβάνονται σε κάθε πρόσκληση. Ενδεικτικά αναφέρονται: </a:t>
            </a:r>
            <a:endParaRPr lang="el-GR" dirty="0" smtClean="0">
              <a:solidFill>
                <a:schemeClr val="tx2"/>
              </a:solidFill>
            </a:endParaRPr>
          </a:p>
          <a:p>
            <a:pPr algn="just"/>
            <a:r>
              <a:rPr lang="el-GR" dirty="0">
                <a:solidFill>
                  <a:schemeClr val="tx2"/>
                </a:solidFill>
              </a:rPr>
              <a:t>το πλήθος και οι αρμοδιότητες των δυνητικών </a:t>
            </a:r>
            <a:r>
              <a:rPr lang="el-GR" dirty="0" smtClean="0">
                <a:solidFill>
                  <a:schemeClr val="tx2"/>
                </a:solidFill>
              </a:rPr>
              <a:t>δικαιούχων (αποκλειστικός δικαιούχος </a:t>
            </a:r>
            <a:r>
              <a:rPr lang="el-GR" dirty="0" smtClean="0">
                <a:solidFill>
                  <a:schemeClr val="tx2"/>
                </a:solidFill>
                <a:sym typeface="Wingdings" panose="05000000000000000000" pitchFamily="2" charset="2"/>
              </a:rPr>
              <a:t></a:t>
            </a:r>
            <a:r>
              <a:rPr lang="el-GR" dirty="0" smtClean="0">
                <a:solidFill>
                  <a:schemeClr val="tx2"/>
                </a:solidFill>
              </a:rPr>
              <a:t> άμεση, πλήθος δικαιούχων </a:t>
            </a:r>
            <a:r>
              <a:rPr lang="el-GR" dirty="0" smtClean="0">
                <a:solidFill>
                  <a:schemeClr val="tx2"/>
                </a:solidFill>
                <a:sym typeface="Wingdings" panose="05000000000000000000" pitchFamily="2" charset="2"/>
              </a:rPr>
              <a:t></a:t>
            </a:r>
            <a:r>
              <a:rPr lang="el-GR" dirty="0" smtClean="0">
                <a:solidFill>
                  <a:schemeClr val="tx2"/>
                </a:solidFill>
              </a:rPr>
              <a:t> συγκριτική)</a:t>
            </a:r>
            <a:endParaRPr lang="en-US" dirty="0" smtClean="0">
              <a:solidFill>
                <a:schemeClr val="tx2"/>
              </a:solidFill>
            </a:endParaRPr>
          </a:p>
          <a:p>
            <a:pPr algn="just"/>
            <a:r>
              <a:rPr lang="el-GR" dirty="0" smtClean="0">
                <a:solidFill>
                  <a:schemeClr val="tx2"/>
                </a:solidFill>
              </a:rPr>
              <a:t>το φυσικό αντικείμενο των πράξεων (πράξεις που συνδέονται με ανελαστικές υποχρεώσεις και αναφέρονται σαφώς στην Πρόσκληση (άμεση),ομοειδείς πράξεις </a:t>
            </a:r>
            <a:r>
              <a:rPr lang="el-GR" dirty="0">
                <a:solidFill>
                  <a:schemeClr val="tx2"/>
                </a:solidFill>
              </a:rPr>
              <a:t>(</a:t>
            </a:r>
            <a:r>
              <a:rPr lang="el-GR" dirty="0" smtClean="0">
                <a:solidFill>
                  <a:schemeClr val="tx2"/>
                </a:solidFill>
              </a:rPr>
              <a:t>συγκριτική),  </a:t>
            </a:r>
            <a:endParaRPr lang="en-US" dirty="0" smtClean="0">
              <a:solidFill>
                <a:schemeClr val="tx2"/>
              </a:solidFill>
            </a:endParaRPr>
          </a:p>
          <a:p>
            <a:pPr algn="just"/>
            <a:r>
              <a:rPr lang="el-GR" dirty="0" smtClean="0">
                <a:solidFill>
                  <a:schemeClr val="tx2"/>
                </a:solidFill>
              </a:rPr>
              <a:t>το </a:t>
            </a:r>
            <a:r>
              <a:rPr lang="el-GR" dirty="0">
                <a:solidFill>
                  <a:schemeClr val="tx2"/>
                </a:solidFill>
              </a:rPr>
              <a:t>ύψος του διαθέσιμου </a:t>
            </a:r>
            <a:r>
              <a:rPr lang="el-GR" dirty="0" smtClean="0">
                <a:solidFill>
                  <a:schemeClr val="tx2"/>
                </a:solidFill>
              </a:rPr>
              <a:t>προϋπολογισμού (εφόσον </a:t>
            </a:r>
            <a:r>
              <a:rPr lang="el-GR" dirty="0">
                <a:solidFill>
                  <a:schemeClr val="tx2"/>
                </a:solidFill>
              </a:rPr>
              <a:t>οι πόροι που θα διατεθούν μέσω της πρόσκλησης εκτιμάται ότι επαρκούν για τη χρηματοδότηση των προτάσεων που τελικά θα </a:t>
            </a:r>
            <a:r>
              <a:rPr lang="el-GR" dirty="0" smtClean="0">
                <a:solidFill>
                  <a:schemeClr val="tx2"/>
                </a:solidFill>
              </a:rPr>
              <a:t>υποβληθούν, άμεση. </a:t>
            </a:r>
            <a:r>
              <a:rPr lang="el-GR" dirty="0">
                <a:solidFill>
                  <a:schemeClr val="tx2"/>
                </a:solidFill>
              </a:rPr>
              <a:t>Αν ο Π/Υ δεν καλύπτει  το σύνολο </a:t>
            </a:r>
            <a:r>
              <a:rPr lang="el-GR" dirty="0" smtClean="0">
                <a:solidFill>
                  <a:schemeClr val="tx2"/>
                </a:solidFill>
              </a:rPr>
              <a:t>των </a:t>
            </a:r>
            <a:r>
              <a:rPr lang="el-GR" dirty="0">
                <a:solidFill>
                  <a:schemeClr val="tx2"/>
                </a:solidFill>
              </a:rPr>
              <a:t>αναγκών, </a:t>
            </a:r>
            <a:r>
              <a:rPr lang="el-GR" dirty="0" smtClean="0">
                <a:solidFill>
                  <a:schemeClr val="tx2"/>
                </a:solidFill>
              </a:rPr>
              <a:t>συγκριτική.  </a:t>
            </a:r>
            <a:endParaRPr lang="en-US" dirty="0">
              <a:solidFill>
                <a:schemeClr val="tx2"/>
              </a:solidFill>
            </a:endParaRPr>
          </a:p>
          <a:p>
            <a:pPr algn="just"/>
            <a:r>
              <a:rPr lang="el-GR" dirty="0" err="1">
                <a:solidFill>
                  <a:schemeClr val="tx2"/>
                </a:solidFill>
              </a:rPr>
              <a:t>Τμηματοποιημένα</a:t>
            </a:r>
            <a:r>
              <a:rPr lang="el-GR" dirty="0">
                <a:solidFill>
                  <a:schemeClr val="tx2"/>
                </a:solidFill>
              </a:rPr>
              <a:t> έργα ή</a:t>
            </a:r>
            <a:r>
              <a:rPr lang="en-US" dirty="0">
                <a:solidFill>
                  <a:schemeClr val="tx2"/>
                </a:solidFill>
              </a:rPr>
              <a:t> </a:t>
            </a:r>
            <a:r>
              <a:rPr lang="el-GR" dirty="0">
                <a:solidFill>
                  <a:schemeClr val="tx2"/>
                </a:solidFill>
              </a:rPr>
              <a:t>Έργα στρατηγικής </a:t>
            </a:r>
            <a:r>
              <a:rPr lang="el-GR" dirty="0" smtClean="0">
                <a:solidFill>
                  <a:schemeClr val="tx2"/>
                </a:solidFill>
              </a:rPr>
              <a:t>σημασίας</a:t>
            </a:r>
            <a:r>
              <a:rPr lang="en-US" dirty="0" smtClean="0">
                <a:solidFill>
                  <a:schemeClr val="tx2"/>
                </a:solidFill>
              </a:rPr>
              <a:t>(</a:t>
            </a:r>
            <a:r>
              <a:rPr lang="el-GR" dirty="0">
                <a:solidFill>
                  <a:schemeClr val="tx2"/>
                </a:solidFill>
              </a:rPr>
              <a:t>άμεση αξιολόγηση) </a:t>
            </a:r>
          </a:p>
        </p:txBody>
      </p:sp>
    </p:spTree>
    <p:extLst>
      <p:ext uri="{BB962C8B-B14F-4D97-AF65-F5344CB8AC3E}">
        <p14:creationId xmlns:p14="http://schemas.microsoft.com/office/powerpoint/2010/main" val="558690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1885" y="140677"/>
            <a:ext cx="11852030" cy="545123"/>
          </a:xfrm>
        </p:spPr>
        <p:txBody>
          <a:bodyPr anchor="t">
            <a:noAutofit/>
          </a:bodyPr>
          <a:lstStyle/>
          <a:p>
            <a:pPr algn="ctr"/>
            <a:r>
              <a:rPr lang="el-GR" sz="3600" b="1" dirty="0">
                <a:solidFill>
                  <a:schemeClr val="accent1"/>
                </a:solidFill>
              </a:rPr>
              <a:t>Κριτήρια Αξιολόγησης Συγχρηματοδοτούμενων Πράξεων </a:t>
            </a:r>
          </a:p>
        </p:txBody>
      </p:sp>
      <p:sp>
        <p:nvSpPr>
          <p:cNvPr id="3" name="Θέση περιεχομένου 2"/>
          <p:cNvSpPr>
            <a:spLocks noGrp="1"/>
          </p:cNvSpPr>
          <p:nvPr>
            <p:ph idx="1"/>
          </p:nvPr>
        </p:nvSpPr>
        <p:spPr>
          <a:xfrm>
            <a:off x="269633" y="685800"/>
            <a:ext cx="11608776" cy="5697415"/>
          </a:xfrm>
        </p:spPr>
        <p:txBody>
          <a:bodyPr>
            <a:noAutofit/>
          </a:bodyPr>
          <a:lstStyle/>
          <a:p>
            <a:pPr marL="0" indent="0" algn="just">
              <a:lnSpc>
                <a:spcPct val="80000"/>
              </a:lnSpc>
              <a:buNone/>
            </a:pPr>
            <a:r>
              <a:rPr lang="el-GR" sz="1800" dirty="0">
                <a:solidFill>
                  <a:schemeClr val="tx2"/>
                </a:solidFill>
              </a:rPr>
              <a:t>Η διαδικασία αξιολόγησης των προς χρηματοδότηση πράξεων διενεργείται σε δύο στάδια:</a:t>
            </a:r>
          </a:p>
          <a:p>
            <a:pPr marL="0" indent="0" algn="just">
              <a:lnSpc>
                <a:spcPct val="80000"/>
              </a:lnSpc>
              <a:buNone/>
            </a:pPr>
            <a:r>
              <a:rPr lang="el-GR" sz="1800" dirty="0">
                <a:solidFill>
                  <a:schemeClr val="tx2"/>
                </a:solidFill>
              </a:rPr>
              <a:t> </a:t>
            </a:r>
            <a:r>
              <a:rPr lang="el-GR" sz="1800" b="1" dirty="0">
                <a:solidFill>
                  <a:schemeClr val="tx2"/>
                </a:solidFill>
              </a:rPr>
              <a:t>ΣΤΑΔΙΟ Α΄: Έλεγχος πληρότητας και </a:t>
            </a:r>
            <a:r>
              <a:rPr lang="el-GR" sz="1800" b="1" dirty="0" err="1">
                <a:solidFill>
                  <a:schemeClr val="tx2"/>
                </a:solidFill>
              </a:rPr>
              <a:t>επιλεξιμότητας</a:t>
            </a:r>
            <a:r>
              <a:rPr lang="el-GR" sz="1800" b="1" dirty="0">
                <a:solidFill>
                  <a:schemeClr val="tx2"/>
                </a:solidFill>
              </a:rPr>
              <a:t> </a:t>
            </a:r>
            <a:r>
              <a:rPr lang="el-GR" sz="1800" b="1" dirty="0" smtClean="0">
                <a:solidFill>
                  <a:schemeClr val="tx2"/>
                </a:solidFill>
              </a:rPr>
              <a:t>πρότασης</a:t>
            </a:r>
            <a:endParaRPr lang="el-GR" sz="1800" b="1" dirty="0">
              <a:solidFill>
                <a:schemeClr val="tx2"/>
              </a:solidFill>
            </a:endParaRPr>
          </a:p>
          <a:p>
            <a:pPr marL="0" indent="0" algn="just">
              <a:lnSpc>
                <a:spcPct val="80000"/>
              </a:lnSpc>
              <a:buNone/>
            </a:pPr>
            <a:r>
              <a:rPr lang="el-GR" sz="1800" b="1" dirty="0" smtClean="0">
                <a:solidFill>
                  <a:schemeClr val="tx2"/>
                </a:solidFill>
              </a:rPr>
              <a:t>Εξασφαλίζει  </a:t>
            </a:r>
            <a:r>
              <a:rPr lang="el-GR" sz="1800" b="1" dirty="0">
                <a:solidFill>
                  <a:schemeClr val="tx2"/>
                </a:solidFill>
              </a:rPr>
              <a:t>τις ελάχιστες προϋποθέσεις που προβλέπονται στο κανονιστικό πλαίσιο και στην </a:t>
            </a:r>
            <a:r>
              <a:rPr lang="el-GR" sz="1800" b="1" dirty="0" smtClean="0">
                <a:solidFill>
                  <a:schemeClr val="tx2"/>
                </a:solidFill>
              </a:rPr>
              <a:t>Πρόσκληση</a:t>
            </a:r>
            <a:r>
              <a:rPr lang="el-GR" sz="1800" b="1" dirty="0">
                <a:solidFill>
                  <a:schemeClr val="tx2"/>
                </a:solidFill>
              </a:rPr>
              <a:t>, προκειμένου η πρόταση να προχωρήσει στο Στάδιο Β΄ της αξιολόγησης</a:t>
            </a:r>
            <a:endParaRPr lang="en-US" sz="1800" b="1" dirty="0">
              <a:solidFill>
                <a:schemeClr val="tx2"/>
              </a:solidFill>
            </a:endParaRPr>
          </a:p>
          <a:p>
            <a:pPr marL="0" indent="0" algn="just">
              <a:lnSpc>
                <a:spcPct val="80000"/>
              </a:lnSpc>
              <a:buNone/>
            </a:pPr>
            <a:r>
              <a:rPr lang="el-GR" sz="1800" b="1" dirty="0">
                <a:solidFill>
                  <a:schemeClr val="tx2"/>
                </a:solidFill>
              </a:rPr>
              <a:t>Αρχικός έλεγχος συμβατότητας και </a:t>
            </a:r>
            <a:r>
              <a:rPr lang="el-GR" sz="1800" b="1" dirty="0" err="1">
                <a:solidFill>
                  <a:schemeClr val="tx2"/>
                </a:solidFill>
              </a:rPr>
              <a:t>επιλεξιμότητας</a:t>
            </a:r>
            <a:r>
              <a:rPr lang="el-GR" sz="1800" b="1" dirty="0">
                <a:solidFill>
                  <a:schemeClr val="tx2"/>
                </a:solidFill>
              </a:rPr>
              <a:t> της πρότασης από το ΟΠΣ.</a:t>
            </a:r>
          </a:p>
          <a:p>
            <a:pPr marL="0" indent="0" algn="just">
              <a:lnSpc>
                <a:spcPct val="80000"/>
              </a:lnSpc>
              <a:buNone/>
            </a:pPr>
            <a:r>
              <a:rPr lang="el-GR" sz="1800" dirty="0">
                <a:solidFill>
                  <a:schemeClr val="tx2"/>
                </a:solidFill>
              </a:rPr>
              <a:t>(1.Η ημερομηνία υποβολής της πρότασης </a:t>
            </a:r>
            <a:r>
              <a:rPr lang="el-GR" sz="1800" dirty="0" smtClean="0">
                <a:solidFill>
                  <a:schemeClr val="tx2"/>
                </a:solidFill>
              </a:rPr>
              <a:t>  2.Ο Π/Υ της </a:t>
            </a:r>
            <a:r>
              <a:rPr lang="el-GR" sz="1800" dirty="0">
                <a:solidFill>
                  <a:schemeClr val="tx2"/>
                </a:solidFill>
              </a:rPr>
              <a:t>πρότασης είναι εντός </a:t>
            </a:r>
            <a:r>
              <a:rPr lang="el-GR" sz="1800" dirty="0" smtClean="0">
                <a:solidFill>
                  <a:schemeClr val="tx2"/>
                </a:solidFill>
              </a:rPr>
              <a:t>ορίων    3.Το </a:t>
            </a:r>
            <a:r>
              <a:rPr lang="el-GR" sz="1800" dirty="0">
                <a:solidFill>
                  <a:schemeClr val="tx2"/>
                </a:solidFill>
              </a:rPr>
              <a:t>τεχνικό δελτίο είναι πλήρως </a:t>
            </a:r>
            <a:r>
              <a:rPr lang="el-GR" sz="1800" dirty="0" smtClean="0">
                <a:solidFill>
                  <a:schemeClr val="tx2"/>
                </a:solidFill>
              </a:rPr>
              <a:t>συμπληρωμένο    4.Η </a:t>
            </a:r>
            <a:r>
              <a:rPr lang="el-GR" sz="1800" dirty="0">
                <a:solidFill>
                  <a:schemeClr val="tx2"/>
                </a:solidFill>
              </a:rPr>
              <a:t>περίοδος υλοποίησης της προτεινόμενης πράξης είναι εντός της περιόδου </a:t>
            </a:r>
            <a:r>
              <a:rPr lang="el-GR" sz="1800" dirty="0" err="1">
                <a:solidFill>
                  <a:schemeClr val="tx2"/>
                </a:solidFill>
              </a:rPr>
              <a:t>επιλεξιμότητας</a:t>
            </a:r>
            <a:r>
              <a:rPr lang="el-GR" sz="1800" dirty="0">
                <a:solidFill>
                  <a:schemeClr val="tx2"/>
                </a:solidFill>
              </a:rPr>
              <a:t> των </a:t>
            </a:r>
            <a:r>
              <a:rPr lang="el-GR" sz="1800" dirty="0" smtClean="0">
                <a:solidFill>
                  <a:schemeClr val="tx2"/>
                </a:solidFill>
              </a:rPr>
              <a:t>δαπανών  5. </a:t>
            </a:r>
            <a:r>
              <a:rPr lang="el-GR" sz="1800" dirty="0">
                <a:solidFill>
                  <a:schemeClr val="tx2"/>
                </a:solidFill>
              </a:rPr>
              <a:t>Β</a:t>
            </a:r>
            <a:r>
              <a:rPr lang="el-GR" sz="1800" dirty="0" smtClean="0">
                <a:solidFill>
                  <a:schemeClr val="tx2"/>
                </a:solidFill>
              </a:rPr>
              <a:t>εβαίωση μη </a:t>
            </a:r>
            <a:r>
              <a:rPr lang="el-GR" sz="1800" dirty="0">
                <a:solidFill>
                  <a:schemeClr val="tx2"/>
                </a:solidFill>
              </a:rPr>
              <a:t>ολοκλήρωση του φυσικού αντικειμένου της προτεινόμενης πράξης </a:t>
            </a:r>
            <a:r>
              <a:rPr lang="el-GR" sz="1800" dirty="0" smtClean="0">
                <a:solidFill>
                  <a:schemeClr val="tx2"/>
                </a:solidFill>
              </a:rPr>
              <a:t> 6.Βεβαίωση </a:t>
            </a:r>
            <a:r>
              <a:rPr lang="el-GR" sz="1800" dirty="0">
                <a:solidFill>
                  <a:schemeClr val="tx2"/>
                </a:solidFill>
              </a:rPr>
              <a:t>ότι η προτεινόμενη πράξη δεν περιλαμβάνει δραστηριότητες οι οποίες αποτελούσαν τμήμα πράξης που υπόκειται σε μετεγκατάσταση </a:t>
            </a:r>
            <a:r>
              <a:rPr lang="el-GR" sz="1800" dirty="0" smtClean="0">
                <a:solidFill>
                  <a:schemeClr val="tx2"/>
                </a:solidFill>
              </a:rPr>
              <a:t>   7.Βεβαίωση περί </a:t>
            </a:r>
            <a:r>
              <a:rPr lang="el-GR" sz="1800" dirty="0">
                <a:solidFill>
                  <a:schemeClr val="tx2"/>
                </a:solidFill>
              </a:rPr>
              <a:t>μη διπλής </a:t>
            </a:r>
            <a:r>
              <a:rPr lang="el-GR" sz="1800" dirty="0" smtClean="0">
                <a:solidFill>
                  <a:schemeClr val="tx2"/>
                </a:solidFill>
              </a:rPr>
              <a:t>χρηματοδότησης.) </a:t>
            </a:r>
            <a:endParaRPr lang="el-GR" sz="1800" dirty="0">
              <a:solidFill>
                <a:schemeClr val="tx2"/>
              </a:solidFill>
            </a:endParaRPr>
          </a:p>
          <a:p>
            <a:pPr marL="0" indent="0" algn="just">
              <a:lnSpc>
                <a:spcPct val="80000"/>
              </a:lnSpc>
              <a:buNone/>
            </a:pPr>
            <a:r>
              <a:rPr lang="el-GR" sz="1800" b="1" dirty="0">
                <a:solidFill>
                  <a:schemeClr val="tx2"/>
                </a:solidFill>
              </a:rPr>
              <a:t>Σημεία ελέγχου πληρότητας </a:t>
            </a:r>
          </a:p>
          <a:p>
            <a:pPr marL="0" indent="0" algn="just">
              <a:lnSpc>
                <a:spcPct val="80000"/>
              </a:lnSpc>
              <a:buNone/>
            </a:pPr>
            <a:r>
              <a:rPr lang="el-GR" sz="1800" dirty="0">
                <a:solidFill>
                  <a:schemeClr val="tx2"/>
                </a:solidFill>
              </a:rPr>
              <a:t>• Εάν ο φορέας που υποβάλλει την πρόταση εμπίπτει στις κατηγορίες δυνητικών δικαιούχων της Πρόσκληση. </a:t>
            </a:r>
          </a:p>
          <a:p>
            <a:pPr marL="0" indent="0" algn="just">
              <a:lnSpc>
                <a:spcPct val="80000"/>
              </a:lnSpc>
              <a:buNone/>
            </a:pPr>
            <a:r>
              <a:rPr lang="el-GR" sz="1800" dirty="0">
                <a:solidFill>
                  <a:schemeClr val="tx2"/>
                </a:solidFill>
              </a:rPr>
              <a:t>• Η τυπική πληρότητα της υποβαλλόμενης πρότασης. Εξετάζεται αν, για την υποβολή της πρότασης, ακολουθήθηκε η προβλεπόμενη διαδικασία και έχουν επισυναφθεί όλα τα συνοδευτικά έγγραφα σύμφωνα με την Πρόσκληση. </a:t>
            </a:r>
          </a:p>
          <a:p>
            <a:pPr marL="0" indent="0" algn="just">
              <a:lnSpc>
                <a:spcPct val="80000"/>
              </a:lnSpc>
              <a:buNone/>
            </a:pPr>
            <a:r>
              <a:rPr lang="el-GR" sz="1800" dirty="0">
                <a:solidFill>
                  <a:schemeClr val="tx2"/>
                </a:solidFill>
              </a:rPr>
              <a:t>• Εάν η πράξη εμπίπτει στο στόχο πολιτικής, στην προτεραιότητα, στους ειδικούς στόχους, στα πεδία παρέμβασης, καθώς και στους τύπους των δράσεων και στους όρους της εκάστοτε πρόσκλησης. </a:t>
            </a:r>
          </a:p>
          <a:p>
            <a:pPr marL="0" indent="0" algn="just">
              <a:lnSpc>
                <a:spcPct val="80000"/>
              </a:lnSpc>
              <a:buNone/>
            </a:pPr>
            <a:r>
              <a:rPr lang="el-GR" sz="1800" dirty="0">
                <a:solidFill>
                  <a:schemeClr val="tx2"/>
                </a:solidFill>
              </a:rPr>
              <a:t>• Εάν υποβάλλονται αποφάσεις των αρμόδιων ή και συλλογικών οργάνων αν </a:t>
            </a:r>
            <a:r>
              <a:rPr lang="el-GR" sz="1800" dirty="0" smtClean="0">
                <a:solidFill>
                  <a:schemeClr val="tx2"/>
                </a:solidFill>
              </a:rPr>
              <a:t>απαιτείται</a:t>
            </a:r>
            <a:endParaRPr lang="el-GR" sz="1800" dirty="0">
              <a:solidFill>
                <a:schemeClr val="tx2"/>
              </a:solidFill>
            </a:endParaRPr>
          </a:p>
          <a:p>
            <a:pPr marL="0" indent="0" algn="just">
              <a:lnSpc>
                <a:spcPct val="80000"/>
              </a:lnSpc>
              <a:buNone/>
            </a:pPr>
            <a:r>
              <a:rPr lang="el-GR" sz="1800" b="1" dirty="0" smtClean="0">
                <a:solidFill>
                  <a:schemeClr val="tx2"/>
                </a:solidFill>
              </a:rPr>
              <a:t>Μια πράξη πρέπει να λάβει θετική αξιολόγηση (ΝΑΙ) σε όλα τα κριτήρια ώστε να προχωρήσει στο ΣΤΑΔΙΟ Β της αξιολόγησης</a:t>
            </a:r>
            <a:endParaRPr lang="el-GR" sz="1800" b="1" dirty="0">
              <a:solidFill>
                <a:schemeClr val="tx2"/>
              </a:solidFill>
            </a:endParaRPr>
          </a:p>
        </p:txBody>
      </p:sp>
    </p:spTree>
    <p:extLst>
      <p:ext uri="{BB962C8B-B14F-4D97-AF65-F5344CB8AC3E}">
        <p14:creationId xmlns:p14="http://schemas.microsoft.com/office/powerpoint/2010/main" val="15957716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1885" y="140677"/>
            <a:ext cx="11852030" cy="545123"/>
          </a:xfrm>
        </p:spPr>
        <p:txBody>
          <a:bodyPr anchor="t">
            <a:noAutofit/>
          </a:bodyPr>
          <a:lstStyle/>
          <a:p>
            <a:pPr algn="ctr"/>
            <a:r>
              <a:rPr lang="el-GR" sz="3600" b="1" dirty="0">
                <a:solidFill>
                  <a:schemeClr val="accent1"/>
                </a:solidFill>
              </a:rPr>
              <a:t>Κριτήρια Αξιολόγησης Συγχρηματοδοτούμενων Πράξεων </a:t>
            </a:r>
          </a:p>
        </p:txBody>
      </p:sp>
      <p:sp>
        <p:nvSpPr>
          <p:cNvPr id="3" name="Θέση περιεχομένου 2"/>
          <p:cNvSpPr>
            <a:spLocks noGrp="1"/>
          </p:cNvSpPr>
          <p:nvPr>
            <p:ph idx="1"/>
          </p:nvPr>
        </p:nvSpPr>
        <p:spPr>
          <a:xfrm>
            <a:off x="131885" y="685800"/>
            <a:ext cx="11931161" cy="5767754"/>
          </a:xfrm>
        </p:spPr>
        <p:txBody>
          <a:bodyPr>
            <a:normAutofit/>
          </a:bodyPr>
          <a:lstStyle/>
          <a:p>
            <a:pPr marL="0" indent="0">
              <a:buNone/>
            </a:pPr>
            <a:r>
              <a:rPr lang="el-GR" b="1" dirty="0" smtClean="0">
                <a:solidFill>
                  <a:srgbClr val="000000"/>
                </a:solidFill>
                <a:latin typeface="Calibri" panose="020F0502020204030204" pitchFamily="34" charset="0"/>
              </a:rPr>
              <a:t>Στάδιο </a:t>
            </a:r>
            <a:r>
              <a:rPr lang="el-GR" b="1" dirty="0">
                <a:solidFill>
                  <a:srgbClr val="000000"/>
                </a:solidFill>
                <a:latin typeface="Calibri" panose="020F0502020204030204" pitchFamily="34" charset="0"/>
              </a:rPr>
              <a:t>Β΄</a:t>
            </a:r>
            <a:r>
              <a:rPr lang="el-GR" dirty="0">
                <a:solidFill>
                  <a:srgbClr val="000000"/>
                </a:solidFill>
                <a:latin typeface="Calibri" panose="020F0502020204030204" pitchFamily="34" charset="0"/>
              </a:rPr>
              <a:t> διενεργείται η αξιολόγηση των προτάσεων σύμφωνα με τα κριτήρια επιλογής πράξεων τα οποία διακρίνονται σε </a:t>
            </a:r>
            <a:r>
              <a:rPr lang="el-GR" b="1" dirty="0">
                <a:solidFill>
                  <a:srgbClr val="000000"/>
                </a:solidFill>
                <a:latin typeface="Calibri" panose="020F0502020204030204" pitchFamily="34" charset="0"/>
              </a:rPr>
              <a:t>τέσσερις βασικές </a:t>
            </a:r>
            <a:r>
              <a:rPr lang="el-GR" b="1" dirty="0" smtClean="0">
                <a:solidFill>
                  <a:srgbClr val="000000"/>
                </a:solidFill>
                <a:latin typeface="Calibri" panose="020F0502020204030204" pitchFamily="34" charset="0"/>
              </a:rPr>
              <a:t>ομάδες: </a:t>
            </a:r>
            <a:endParaRPr lang="el-GR" b="1" dirty="0">
              <a:solidFill>
                <a:srgbClr val="000000"/>
              </a:solidFill>
              <a:latin typeface="Calibri" panose="020F0502020204030204" pitchFamily="34" charset="0"/>
            </a:endParaRPr>
          </a:p>
          <a:p>
            <a:pPr marL="0" indent="0">
              <a:buNone/>
            </a:pPr>
            <a:r>
              <a:rPr lang="el-GR" b="1" dirty="0" smtClean="0">
                <a:solidFill>
                  <a:srgbClr val="000000"/>
                </a:solidFill>
                <a:latin typeface="Calibri" panose="020F0502020204030204" pitchFamily="34" charset="0"/>
              </a:rPr>
              <a:t>1η </a:t>
            </a:r>
            <a:r>
              <a:rPr lang="el-GR" b="1" dirty="0">
                <a:solidFill>
                  <a:srgbClr val="000000"/>
                </a:solidFill>
                <a:latin typeface="Calibri" panose="020F0502020204030204" pitchFamily="34" charset="0"/>
              </a:rPr>
              <a:t>Ομάδα Κριτηρίων: Εμπλεκόμενοι φορείς και πληρότητα περιεχομένου της πρότασης </a:t>
            </a:r>
            <a:endParaRPr lang="el-GR" b="1" dirty="0" smtClean="0">
              <a:solidFill>
                <a:srgbClr val="000000"/>
              </a:solidFill>
              <a:latin typeface="Calibri" panose="020F0502020204030204" pitchFamily="34" charset="0"/>
            </a:endParaRPr>
          </a:p>
          <a:p>
            <a:r>
              <a:rPr lang="el-GR" dirty="0">
                <a:solidFill>
                  <a:srgbClr val="7030A0"/>
                </a:solidFill>
              </a:rPr>
              <a:t>Αρμοδιότητα του δικαιούχου να υλοποιήσει την </a:t>
            </a:r>
            <a:r>
              <a:rPr lang="el-GR" dirty="0" smtClean="0">
                <a:solidFill>
                  <a:srgbClr val="7030A0"/>
                </a:solidFill>
              </a:rPr>
              <a:t>πράξη </a:t>
            </a:r>
            <a:r>
              <a:rPr lang="el-GR" dirty="0" smtClean="0"/>
              <a:t>(ΦΕΚ </a:t>
            </a:r>
            <a:r>
              <a:rPr lang="el-GR" dirty="0" err="1" smtClean="0"/>
              <a:t>κ.λ.π</a:t>
            </a:r>
            <a:r>
              <a:rPr lang="el-GR" dirty="0" smtClean="0"/>
              <a:t>. από την καρτέλα φορέα στο ΟΠΣ) </a:t>
            </a:r>
            <a:endParaRPr lang="el-GR" dirty="0"/>
          </a:p>
          <a:p>
            <a:r>
              <a:rPr lang="el-GR" dirty="0" smtClean="0">
                <a:solidFill>
                  <a:srgbClr val="7030A0"/>
                </a:solidFill>
              </a:rPr>
              <a:t>Αρμοδιότητα </a:t>
            </a:r>
            <a:r>
              <a:rPr lang="el-GR" dirty="0">
                <a:solidFill>
                  <a:srgbClr val="7030A0"/>
                </a:solidFill>
              </a:rPr>
              <a:t>του φορέα λειτουργίας και </a:t>
            </a:r>
            <a:r>
              <a:rPr lang="el-GR" dirty="0" smtClean="0">
                <a:solidFill>
                  <a:srgbClr val="7030A0"/>
                </a:solidFill>
              </a:rPr>
              <a:t>συντήρησης (ομοίως)</a:t>
            </a:r>
            <a:endParaRPr lang="el-GR" dirty="0">
              <a:solidFill>
                <a:srgbClr val="7030A0"/>
              </a:solidFill>
            </a:endParaRPr>
          </a:p>
          <a:p>
            <a:r>
              <a:rPr lang="el-GR" dirty="0" smtClean="0">
                <a:solidFill>
                  <a:srgbClr val="7030A0"/>
                </a:solidFill>
              </a:rPr>
              <a:t>Πληρότητα και σαφήνεια του φυσικού αντικειμένου της πράξης </a:t>
            </a:r>
            <a:endParaRPr lang="el-GR" dirty="0">
              <a:solidFill>
                <a:srgbClr val="7030A0"/>
              </a:solidFill>
            </a:endParaRPr>
          </a:p>
          <a:p>
            <a:r>
              <a:rPr lang="el-GR" dirty="0" err="1" smtClean="0">
                <a:solidFill>
                  <a:srgbClr val="7030A0"/>
                </a:solidFill>
              </a:rPr>
              <a:t>Ρεαλιστικότητα</a:t>
            </a:r>
            <a:r>
              <a:rPr lang="el-GR" dirty="0" smtClean="0">
                <a:solidFill>
                  <a:srgbClr val="7030A0"/>
                </a:solidFill>
              </a:rPr>
              <a:t> </a:t>
            </a:r>
            <a:r>
              <a:rPr lang="el-GR" dirty="0">
                <a:solidFill>
                  <a:srgbClr val="7030A0"/>
                </a:solidFill>
              </a:rPr>
              <a:t>του προϋπολογισμού </a:t>
            </a:r>
          </a:p>
          <a:p>
            <a:r>
              <a:rPr lang="el-GR" dirty="0" err="1" smtClean="0">
                <a:solidFill>
                  <a:srgbClr val="7030A0"/>
                </a:solidFill>
              </a:rPr>
              <a:t>Ρεαλιστικότητα</a:t>
            </a:r>
            <a:r>
              <a:rPr lang="el-GR" dirty="0" smtClean="0">
                <a:solidFill>
                  <a:srgbClr val="7030A0"/>
                </a:solidFill>
              </a:rPr>
              <a:t> </a:t>
            </a:r>
            <a:r>
              <a:rPr lang="el-GR" dirty="0">
                <a:solidFill>
                  <a:srgbClr val="7030A0"/>
                </a:solidFill>
              </a:rPr>
              <a:t>του χρονοδιαγράμματος </a:t>
            </a:r>
            <a:endParaRPr lang="en-US" dirty="0" smtClean="0">
              <a:solidFill>
                <a:srgbClr val="7030A0"/>
              </a:solidFill>
            </a:endParaRPr>
          </a:p>
          <a:p>
            <a:pPr marL="0" indent="0">
              <a:buNone/>
            </a:pPr>
            <a:r>
              <a:rPr lang="el-GR" dirty="0" smtClean="0"/>
              <a:t>Τα κριτήρια </a:t>
            </a:r>
            <a:r>
              <a:rPr lang="el-GR" dirty="0"/>
              <a:t>μπορεί να είναι είτε </a:t>
            </a:r>
            <a:r>
              <a:rPr lang="el-GR" dirty="0" smtClean="0"/>
              <a:t>δυαδικά </a:t>
            </a:r>
            <a:r>
              <a:rPr lang="el-GR" dirty="0"/>
              <a:t>(ναι/όχι) ή </a:t>
            </a:r>
            <a:r>
              <a:rPr lang="el-GR" dirty="0" smtClean="0"/>
              <a:t>δυαδικά </a:t>
            </a:r>
            <a:r>
              <a:rPr lang="el-GR" dirty="0"/>
              <a:t>με αντιστοίχιση ποσοτικών τιμών ή </a:t>
            </a:r>
            <a:r>
              <a:rPr lang="el-GR" dirty="0" smtClean="0"/>
              <a:t>βαθμολογούμενα.</a:t>
            </a:r>
            <a:endParaRPr lang="el-GR" dirty="0"/>
          </a:p>
          <a:p>
            <a:pPr marL="0" indent="0">
              <a:buNone/>
            </a:pPr>
            <a:endParaRPr lang="el-GR" dirty="0">
              <a:solidFill>
                <a:schemeClr val="tx2"/>
              </a:solidFill>
            </a:endParaRPr>
          </a:p>
        </p:txBody>
      </p:sp>
    </p:spTree>
    <p:extLst>
      <p:ext uri="{BB962C8B-B14F-4D97-AF65-F5344CB8AC3E}">
        <p14:creationId xmlns:p14="http://schemas.microsoft.com/office/powerpoint/2010/main" val="4293147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1885" y="140677"/>
            <a:ext cx="11852030" cy="545123"/>
          </a:xfrm>
        </p:spPr>
        <p:txBody>
          <a:bodyPr anchor="t">
            <a:noAutofit/>
          </a:bodyPr>
          <a:lstStyle/>
          <a:p>
            <a:pPr algn="ctr"/>
            <a:r>
              <a:rPr lang="el-GR" sz="3600" b="1" dirty="0">
                <a:solidFill>
                  <a:schemeClr val="accent1"/>
                </a:solidFill>
              </a:rPr>
              <a:t>Κριτήρια Αξιολόγησης Συγχρηματοδοτούμενων Πράξεων </a:t>
            </a:r>
          </a:p>
        </p:txBody>
      </p:sp>
      <p:sp>
        <p:nvSpPr>
          <p:cNvPr id="3" name="Θέση περιεχομένου 2"/>
          <p:cNvSpPr>
            <a:spLocks noGrp="1"/>
          </p:cNvSpPr>
          <p:nvPr>
            <p:ph idx="1"/>
          </p:nvPr>
        </p:nvSpPr>
        <p:spPr>
          <a:xfrm>
            <a:off x="52754" y="685799"/>
            <a:ext cx="11931161" cy="6031523"/>
          </a:xfrm>
        </p:spPr>
        <p:txBody>
          <a:bodyPr>
            <a:normAutofit fontScale="55000" lnSpcReduction="20000"/>
          </a:bodyPr>
          <a:lstStyle/>
          <a:p>
            <a:pPr marL="0" indent="0">
              <a:buNone/>
            </a:pPr>
            <a:r>
              <a:rPr lang="en-US" sz="4500" b="1" dirty="0" smtClean="0">
                <a:solidFill>
                  <a:srgbClr val="000000"/>
                </a:solidFill>
                <a:latin typeface="Calibri" panose="020F0502020204030204" pitchFamily="34" charset="0"/>
              </a:rPr>
              <a:t>2</a:t>
            </a:r>
            <a:r>
              <a:rPr lang="el-GR" sz="4500" b="1" dirty="0" smtClean="0">
                <a:solidFill>
                  <a:srgbClr val="000000"/>
                </a:solidFill>
                <a:latin typeface="Calibri" panose="020F0502020204030204" pitchFamily="34" charset="0"/>
              </a:rPr>
              <a:t>η </a:t>
            </a:r>
            <a:r>
              <a:rPr lang="el-GR" sz="4500" b="1" dirty="0">
                <a:solidFill>
                  <a:srgbClr val="000000"/>
                </a:solidFill>
                <a:latin typeface="Calibri" panose="020F0502020204030204" pitchFamily="34" charset="0"/>
              </a:rPr>
              <a:t>Ομάδα Κριτηρίων: </a:t>
            </a:r>
            <a:r>
              <a:rPr lang="el-GR" sz="4500" b="1" dirty="0"/>
              <a:t>Τήρηση θεσμικού πλαισίου και ενσωμάτωση οριζόντιων πολιτικών </a:t>
            </a:r>
            <a:endParaRPr lang="en-US" sz="4500" b="1" dirty="0" smtClean="0"/>
          </a:p>
          <a:p>
            <a:pPr algn="just"/>
            <a:r>
              <a:rPr lang="el-GR" sz="4400" dirty="0">
                <a:solidFill>
                  <a:srgbClr val="7030A0"/>
                </a:solidFill>
              </a:rPr>
              <a:t>Τήρηση θεσμικού πλαισίου ως προς τις δημόσιες συμβάσεις έργων, μελετών, προμηθειών και </a:t>
            </a:r>
            <a:r>
              <a:rPr lang="el-GR" sz="4400" dirty="0" smtClean="0">
                <a:solidFill>
                  <a:srgbClr val="7030A0"/>
                </a:solidFill>
              </a:rPr>
              <a:t>υπηρεσιών </a:t>
            </a:r>
            <a:r>
              <a:rPr lang="en-US" sz="4400" dirty="0" smtClean="0"/>
              <a:t>(</a:t>
            </a:r>
            <a:r>
              <a:rPr lang="el-GR" sz="4400" dirty="0" smtClean="0"/>
              <a:t>Για  </a:t>
            </a:r>
            <a:r>
              <a:rPr lang="en-US" sz="4400" dirty="0" smtClean="0"/>
              <a:t>“phasing”</a:t>
            </a:r>
            <a:r>
              <a:rPr lang="el-GR" sz="4400" dirty="0" smtClean="0"/>
              <a:t> </a:t>
            </a:r>
            <a:r>
              <a:rPr lang="el-GR" sz="4400" dirty="0"/>
              <a:t>πράξεις δεν απαιτείται εκ νέου έλεγχος της διαδικασίας </a:t>
            </a:r>
            <a:r>
              <a:rPr lang="el-GR" sz="4400" dirty="0" err="1" smtClean="0"/>
              <a:t>συμβασιοποίησης</a:t>
            </a:r>
            <a:r>
              <a:rPr lang="en-US" sz="4400" dirty="0" smtClean="0"/>
              <a:t>.)</a:t>
            </a:r>
          </a:p>
          <a:p>
            <a:pPr algn="just"/>
            <a:r>
              <a:rPr lang="el-GR" sz="4400" dirty="0" smtClean="0">
                <a:solidFill>
                  <a:srgbClr val="7030A0"/>
                </a:solidFill>
              </a:rPr>
              <a:t> </a:t>
            </a:r>
            <a:r>
              <a:rPr lang="el-GR" sz="4400" dirty="0">
                <a:solidFill>
                  <a:srgbClr val="7030A0"/>
                </a:solidFill>
              </a:rPr>
              <a:t>Τήρηση θεσμικού πλαισίου πλην δημοσίων συμβάσεων. </a:t>
            </a:r>
            <a:endParaRPr lang="el-GR" sz="4400" dirty="0" smtClean="0">
              <a:solidFill>
                <a:srgbClr val="7030A0"/>
              </a:solidFill>
            </a:endParaRPr>
          </a:p>
          <a:p>
            <a:pPr algn="just"/>
            <a:r>
              <a:rPr lang="el-GR" sz="4400" dirty="0" smtClean="0">
                <a:solidFill>
                  <a:srgbClr val="7030A0"/>
                </a:solidFill>
              </a:rPr>
              <a:t>Συμβατότητα </a:t>
            </a:r>
            <a:r>
              <a:rPr lang="el-GR" sz="4400" dirty="0">
                <a:solidFill>
                  <a:srgbClr val="7030A0"/>
                </a:solidFill>
              </a:rPr>
              <a:t>της πράξης με τους κανόνες του ανταγωνισμού και των κρατικών </a:t>
            </a:r>
            <a:r>
              <a:rPr lang="el-GR" sz="4400" dirty="0" smtClean="0">
                <a:solidFill>
                  <a:srgbClr val="7030A0"/>
                </a:solidFill>
              </a:rPr>
              <a:t>ενισχύσεων</a:t>
            </a:r>
            <a:r>
              <a:rPr lang="el-GR" sz="4400" dirty="0"/>
              <a:t> </a:t>
            </a:r>
            <a:r>
              <a:rPr lang="en-US" sz="4400" dirty="0" smtClean="0"/>
              <a:t>(</a:t>
            </a:r>
            <a:r>
              <a:rPr lang="el-GR" sz="4400" dirty="0" smtClean="0"/>
              <a:t>Παράρτημα ΙΙΙ)</a:t>
            </a:r>
            <a:endParaRPr lang="en-US" sz="4400" dirty="0" smtClean="0"/>
          </a:p>
          <a:p>
            <a:pPr algn="just"/>
            <a:r>
              <a:rPr lang="el-GR" sz="4400" dirty="0">
                <a:solidFill>
                  <a:srgbClr val="7030A0"/>
                </a:solidFill>
              </a:rPr>
              <a:t>Αειφόρος </a:t>
            </a:r>
            <a:r>
              <a:rPr lang="el-GR" sz="4400" dirty="0" smtClean="0">
                <a:solidFill>
                  <a:srgbClr val="7030A0"/>
                </a:solidFill>
              </a:rPr>
              <a:t>ανάπτυξη </a:t>
            </a:r>
            <a:r>
              <a:rPr lang="el-GR" sz="4400" dirty="0" smtClean="0"/>
              <a:t>(Σε σχέση με τη ΣΜΠΕ του προγράμματος)</a:t>
            </a:r>
            <a:endParaRPr lang="en-US" sz="4400" dirty="0" smtClean="0"/>
          </a:p>
          <a:p>
            <a:pPr algn="just"/>
            <a:r>
              <a:rPr lang="el-GR" sz="4400" dirty="0" smtClean="0">
                <a:solidFill>
                  <a:srgbClr val="7030A0"/>
                </a:solidFill>
              </a:rPr>
              <a:t>Ενίσχυση της κλιματικής ανθεκτικότητας</a:t>
            </a:r>
            <a:r>
              <a:rPr lang="el-GR" sz="4400" dirty="0" smtClean="0"/>
              <a:t> </a:t>
            </a:r>
            <a:r>
              <a:rPr lang="en-US" sz="4400" dirty="0" smtClean="0"/>
              <a:t>(</a:t>
            </a:r>
            <a:r>
              <a:rPr lang="el-GR" sz="4400" dirty="0"/>
              <a:t>σε έργα υποδομής με αναμενόμενη διάρκεια ζωής τουλάχιστον 5 </a:t>
            </a:r>
            <a:r>
              <a:rPr lang="el-GR" sz="4400" dirty="0" smtClean="0"/>
              <a:t>ετών</a:t>
            </a:r>
            <a:r>
              <a:rPr lang="en-US" sz="4400" dirty="0" smtClean="0"/>
              <a:t>)</a:t>
            </a:r>
            <a:endParaRPr lang="el-GR" sz="4400" dirty="0" smtClean="0"/>
          </a:p>
          <a:p>
            <a:pPr algn="just"/>
            <a:r>
              <a:rPr lang="el-GR" sz="4400" dirty="0">
                <a:solidFill>
                  <a:srgbClr val="7030A0"/>
                </a:solidFill>
              </a:rPr>
              <a:t>Προάσπιση και προαγωγή της ισότητας μεταξύ ανδρών και </a:t>
            </a:r>
            <a:r>
              <a:rPr lang="el-GR" sz="4400" dirty="0" smtClean="0">
                <a:solidFill>
                  <a:srgbClr val="7030A0"/>
                </a:solidFill>
              </a:rPr>
              <a:t>γυναικών </a:t>
            </a:r>
            <a:endParaRPr lang="el-GR" sz="4400" dirty="0">
              <a:solidFill>
                <a:srgbClr val="7030A0"/>
              </a:solidFill>
            </a:endParaRPr>
          </a:p>
          <a:p>
            <a:pPr algn="just"/>
            <a:r>
              <a:rPr lang="el-GR" sz="4400" dirty="0">
                <a:solidFill>
                  <a:srgbClr val="7030A0"/>
                </a:solidFill>
              </a:rPr>
              <a:t>Αποτροπή κάθε διάκρισης λόγω φύλου, φυλετικής ή </a:t>
            </a:r>
            <a:r>
              <a:rPr lang="el-GR" sz="4400" dirty="0" err="1">
                <a:solidFill>
                  <a:srgbClr val="7030A0"/>
                </a:solidFill>
              </a:rPr>
              <a:t>εθνοτικής</a:t>
            </a:r>
            <a:r>
              <a:rPr lang="el-GR" sz="4400" dirty="0">
                <a:solidFill>
                  <a:srgbClr val="7030A0"/>
                </a:solidFill>
              </a:rPr>
              <a:t> καταγωγής, θρησκείας ή πεποιθήσεων, αναπηρίας, ηλικίας ή γενετήσιου </a:t>
            </a:r>
            <a:r>
              <a:rPr lang="el-GR" sz="4400" dirty="0" smtClean="0">
                <a:solidFill>
                  <a:srgbClr val="7030A0"/>
                </a:solidFill>
              </a:rPr>
              <a:t>προσανατολισμού</a:t>
            </a:r>
            <a:endParaRPr lang="el-GR" sz="4400" dirty="0">
              <a:solidFill>
                <a:srgbClr val="7030A0"/>
              </a:solidFill>
            </a:endParaRPr>
          </a:p>
          <a:p>
            <a:pPr algn="just"/>
            <a:r>
              <a:rPr lang="el-GR" sz="4400" dirty="0">
                <a:solidFill>
                  <a:srgbClr val="7030A0"/>
                </a:solidFill>
              </a:rPr>
              <a:t>Εξασφάλιση της προσβασιμότητας των ατόμων με </a:t>
            </a:r>
            <a:r>
              <a:rPr lang="el-GR" sz="4400" dirty="0" smtClean="0">
                <a:solidFill>
                  <a:srgbClr val="7030A0"/>
                </a:solidFill>
              </a:rPr>
              <a:t>αναπηρία</a:t>
            </a:r>
            <a:r>
              <a:rPr lang="en-US" sz="4400" dirty="0" smtClean="0"/>
              <a:t> (</a:t>
            </a:r>
            <a:r>
              <a:rPr lang="el-GR" sz="4400" dirty="0"/>
              <a:t>Παράρτημα </a:t>
            </a:r>
            <a:r>
              <a:rPr lang="el-GR" sz="4400" dirty="0" smtClean="0"/>
              <a:t>ΙΙ</a:t>
            </a:r>
            <a:r>
              <a:rPr lang="en-US" sz="4400" dirty="0" smtClean="0"/>
              <a:t>)</a:t>
            </a:r>
            <a:r>
              <a:rPr lang="el-GR" sz="4400" dirty="0" smtClean="0"/>
              <a:t>.Αν έχει αρχίσει η πράξη χωρίς πρόβλεψη για </a:t>
            </a:r>
            <a:r>
              <a:rPr lang="el-GR" sz="4400" dirty="0" err="1" smtClean="0"/>
              <a:t>ΑμεΑ</a:t>
            </a:r>
            <a:r>
              <a:rPr lang="el-GR" sz="4400" dirty="0" smtClean="0"/>
              <a:t> και προβλέπεται ο δικαιούχος θα πρέπει να μεριμνήσει με δικά του έξοδα.</a:t>
            </a:r>
            <a:endParaRPr lang="en-US" sz="4400" dirty="0"/>
          </a:p>
          <a:p>
            <a:pPr marL="0" indent="0" algn="just">
              <a:buNone/>
            </a:pPr>
            <a:r>
              <a:rPr lang="el-GR" sz="4400" dirty="0" smtClean="0"/>
              <a:t>Τα κριτήρια είναι δυαδικά </a:t>
            </a:r>
            <a:r>
              <a:rPr lang="el-GR" sz="4400" dirty="0"/>
              <a:t>(ναι/όχι</a:t>
            </a:r>
            <a:r>
              <a:rPr lang="el-GR" sz="4400" dirty="0" smtClean="0"/>
              <a:t>)</a:t>
            </a:r>
            <a:endParaRPr lang="el-GR" sz="4400" dirty="0">
              <a:solidFill>
                <a:schemeClr val="tx2"/>
              </a:solidFill>
            </a:endParaRPr>
          </a:p>
        </p:txBody>
      </p:sp>
    </p:spTree>
    <p:extLst>
      <p:ext uri="{BB962C8B-B14F-4D97-AF65-F5344CB8AC3E}">
        <p14:creationId xmlns:p14="http://schemas.microsoft.com/office/powerpoint/2010/main" val="23961128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1885" y="140677"/>
            <a:ext cx="11852030" cy="545123"/>
          </a:xfrm>
        </p:spPr>
        <p:txBody>
          <a:bodyPr anchor="t">
            <a:noAutofit/>
          </a:bodyPr>
          <a:lstStyle/>
          <a:p>
            <a:pPr algn="ctr"/>
            <a:r>
              <a:rPr lang="el-GR" sz="3600" b="1" dirty="0">
                <a:solidFill>
                  <a:schemeClr val="accent1"/>
                </a:solidFill>
              </a:rPr>
              <a:t>Κριτήρια Αξιολόγησης Συγχρηματοδοτούμενων Πράξεων </a:t>
            </a:r>
          </a:p>
        </p:txBody>
      </p:sp>
      <p:sp>
        <p:nvSpPr>
          <p:cNvPr id="3" name="Θέση περιεχομένου 2"/>
          <p:cNvSpPr>
            <a:spLocks noGrp="1"/>
          </p:cNvSpPr>
          <p:nvPr>
            <p:ph idx="1"/>
          </p:nvPr>
        </p:nvSpPr>
        <p:spPr>
          <a:xfrm>
            <a:off x="52754" y="685799"/>
            <a:ext cx="11931161" cy="6031523"/>
          </a:xfrm>
        </p:spPr>
        <p:txBody>
          <a:bodyPr>
            <a:normAutofit lnSpcReduction="10000"/>
          </a:bodyPr>
          <a:lstStyle/>
          <a:p>
            <a:pPr marL="0" indent="0">
              <a:buNone/>
            </a:pPr>
            <a:r>
              <a:rPr lang="el-GR" sz="4500" b="1" dirty="0">
                <a:solidFill>
                  <a:srgbClr val="000000"/>
                </a:solidFill>
                <a:latin typeface="Calibri" panose="020F0502020204030204" pitchFamily="34" charset="0"/>
              </a:rPr>
              <a:t>3</a:t>
            </a:r>
            <a:r>
              <a:rPr lang="el-GR" sz="4500" b="1" dirty="0" smtClean="0">
                <a:solidFill>
                  <a:srgbClr val="000000"/>
                </a:solidFill>
                <a:latin typeface="Calibri" panose="020F0502020204030204" pitchFamily="34" charset="0"/>
              </a:rPr>
              <a:t>η </a:t>
            </a:r>
            <a:r>
              <a:rPr lang="el-GR" sz="4500" b="1" dirty="0">
                <a:solidFill>
                  <a:srgbClr val="000000"/>
                </a:solidFill>
                <a:latin typeface="Calibri" panose="020F0502020204030204" pitchFamily="34" charset="0"/>
              </a:rPr>
              <a:t>Ομάδα Κριτηρίων: Σκοπιμότητα πράξης</a:t>
            </a:r>
          </a:p>
          <a:p>
            <a:pPr algn="just"/>
            <a:r>
              <a:rPr lang="el-GR" dirty="0">
                <a:solidFill>
                  <a:srgbClr val="7030A0"/>
                </a:solidFill>
              </a:rPr>
              <a:t>Αναγκαιότητα υλοποίησης της </a:t>
            </a:r>
            <a:r>
              <a:rPr lang="el-GR" dirty="0" smtClean="0">
                <a:solidFill>
                  <a:srgbClr val="7030A0"/>
                </a:solidFill>
              </a:rPr>
              <a:t>πράξης</a:t>
            </a:r>
            <a:r>
              <a:rPr lang="el-GR" dirty="0">
                <a:solidFill>
                  <a:srgbClr val="7030A0"/>
                </a:solidFill>
              </a:rPr>
              <a:t> </a:t>
            </a:r>
            <a:r>
              <a:rPr lang="el-GR" dirty="0">
                <a:solidFill>
                  <a:prstClr val="black"/>
                </a:solidFill>
              </a:rPr>
              <a:t>(τεκμηρίωση για την αναγκαιότητα υλοποίησης της πράξης και ο τρόπος με τον οποίο η προτεινόμενη πράξη συμβάλλει στην αντιμετώπιση της ανάγκης ή του προβλήματος που έχει εντοπιστεί)</a:t>
            </a:r>
            <a:endParaRPr lang="el-GR" dirty="0" smtClean="0"/>
          </a:p>
          <a:p>
            <a:pPr algn="just"/>
            <a:r>
              <a:rPr lang="el-GR" dirty="0" smtClean="0">
                <a:solidFill>
                  <a:srgbClr val="7030A0"/>
                </a:solidFill>
              </a:rPr>
              <a:t>Αποτελεσματικότητα (</a:t>
            </a:r>
            <a:r>
              <a:rPr lang="el-GR" dirty="0" smtClean="0"/>
              <a:t>συμβολή </a:t>
            </a:r>
            <a:r>
              <a:rPr lang="el-GR" dirty="0"/>
              <a:t>της </a:t>
            </a:r>
            <a:r>
              <a:rPr lang="el-GR" dirty="0" smtClean="0"/>
              <a:t>πράξης </a:t>
            </a:r>
            <a:r>
              <a:rPr lang="el-GR" dirty="0"/>
              <a:t>στην επίτευξη των στόχων που έχουν τεθεί σε επίπεδο </a:t>
            </a:r>
            <a:r>
              <a:rPr lang="el-GR" dirty="0" smtClean="0"/>
              <a:t>δεικτών </a:t>
            </a:r>
            <a:r>
              <a:rPr lang="el-GR" dirty="0" err="1"/>
              <a:t>Πν</a:t>
            </a:r>
            <a:r>
              <a:rPr lang="el-GR" dirty="0"/>
              <a:t>= (δείκτης εκροής της πράξης) / (δείκτης εκροής </a:t>
            </a:r>
            <a:r>
              <a:rPr lang="el-GR" dirty="0" smtClean="0"/>
              <a:t>Πρόσκλησης)</a:t>
            </a:r>
            <a:endParaRPr lang="el-GR" dirty="0" smtClean="0">
              <a:solidFill>
                <a:srgbClr val="7030A0"/>
              </a:solidFill>
            </a:endParaRPr>
          </a:p>
          <a:p>
            <a:pPr algn="just"/>
            <a:r>
              <a:rPr lang="el-GR" dirty="0" smtClean="0">
                <a:solidFill>
                  <a:srgbClr val="7030A0"/>
                </a:solidFill>
              </a:rPr>
              <a:t>Αποδοτικότητα (</a:t>
            </a:r>
            <a:r>
              <a:rPr lang="el-GR" dirty="0" err="1" smtClean="0"/>
              <a:t>Πν</a:t>
            </a:r>
            <a:r>
              <a:rPr lang="el-GR" dirty="0"/>
              <a:t>= (δείκτης εκροής </a:t>
            </a:r>
            <a:r>
              <a:rPr lang="el-GR" dirty="0" smtClean="0"/>
              <a:t>πράξης </a:t>
            </a:r>
            <a:r>
              <a:rPr lang="el-GR" dirty="0"/>
              <a:t>/ δείκτης εκροής Πρόσκλησης</a:t>
            </a:r>
            <a:r>
              <a:rPr lang="el-GR" dirty="0" smtClean="0"/>
              <a:t>) </a:t>
            </a:r>
            <a:r>
              <a:rPr lang="el-GR" dirty="0"/>
              <a:t>προς </a:t>
            </a:r>
            <a:r>
              <a:rPr lang="el-GR" dirty="0" smtClean="0"/>
              <a:t>(Π/Υ </a:t>
            </a:r>
            <a:r>
              <a:rPr lang="el-GR" dirty="0"/>
              <a:t>πράξης / </a:t>
            </a:r>
            <a:r>
              <a:rPr lang="el-GR" dirty="0" smtClean="0"/>
              <a:t>Π/Υ </a:t>
            </a:r>
            <a:r>
              <a:rPr lang="el-GR" dirty="0">
                <a:solidFill>
                  <a:prstClr val="black"/>
                </a:solidFill>
              </a:rPr>
              <a:t>Πρόσκλησης</a:t>
            </a:r>
            <a:r>
              <a:rPr lang="el-GR" dirty="0" smtClean="0"/>
              <a:t>) </a:t>
            </a:r>
            <a:endParaRPr lang="el-GR" dirty="0" smtClean="0">
              <a:solidFill>
                <a:srgbClr val="7030A0"/>
              </a:solidFill>
            </a:endParaRPr>
          </a:p>
          <a:p>
            <a:pPr algn="just"/>
            <a:r>
              <a:rPr lang="el-GR" dirty="0">
                <a:solidFill>
                  <a:srgbClr val="7030A0"/>
                </a:solidFill>
              </a:rPr>
              <a:t>Βιωσιμότητα, λειτουργικότητα, </a:t>
            </a:r>
            <a:r>
              <a:rPr lang="el-GR" dirty="0" smtClean="0">
                <a:solidFill>
                  <a:srgbClr val="7030A0"/>
                </a:solidFill>
              </a:rPr>
              <a:t>αξιοποίηση</a:t>
            </a:r>
            <a:r>
              <a:rPr lang="el-GR" dirty="0" smtClean="0"/>
              <a:t>(Παράρτημα Ι)</a:t>
            </a:r>
          </a:p>
          <a:p>
            <a:pPr algn="just"/>
            <a:r>
              <a:rPr lang="el-GR" dirty="0" smtClean="0">
                <a:solidFill>
                  <a:srgbClr val="7030A0"/>
                </a:solidFill>
              </a:rPr>
              <a:t>Καινοτομία </a:t>
            </a:r>
            <a:r>
              <a:rPr lang="el-GR" dirty="0" smtClean="0"/>
              <a:t>(όπου εφαρμόζεται)</a:t>
            </a:r>
          </a:p>
          <a:p>
            <a:pPr marL="0" indent="0" algn="just">
              <a:buNone/>
            </a:pPr>
            <a:r>
              <a:rPr lang="el-GR" dirty="0" smtClean="0"/>
              <a:t>Τα κριτήρια </a:t>
            </a:r>
            <a:r>
              <a:rPr lang="el-GR" dirty="0"/>
              <a:t>αυτό είναι </a:t>
            </a:r>
            <a:r>
              <a:rPr lang="el-GR" dirty="0" smtClean="0"/>
              <a:t>δυαδικά ή δυαδικά </a:t>
            </a:r>
            <a:r>
              <a:rPr lang="el-GR" dirty="0"/>
              <a:t>με αντιστοίχιση σε ποσοτικές τιμές ή </a:t>
            </a:r>
            <a:r>
              <a:rPr lang="el-GR" dirty="0" smtClean="0"/>
              <a:t>βαθμολογούμενα.</a:t>
            </a:r>
            <a:endParaRPr lang="el-GR" dirty="0"/>
          </a:p>
          <a:p>
            <a:pPr marL="0" indent="0" algn="just">
              <a:buNone/>
            </a:pPr>
            <a:endParaRPr lang="el-GR" sz="4400" dirty="0">
              <a:solidFill>
                <a:srgbClr val="7030A0"/>
              </a:solidFill>
            </a:endParaRPr>
          </a:p>
        </p:txBody>
      </p:sp>
    </p:spTree>
    <p:extLst>
      <p:ext uri="{BB962C8B-B14F-4D97-AF65-F5344CB8AC3E}">
        <p14:creationId xmlns:p14="http://schemas.microsoft.com/office/powerpoint/2010/main" val="2392659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1885" y="140677"/>
            <a:ext cx="11852030" cy="545123"/>
          </a:xfrm>
        </p:spPr>
        <p:txBody>
          <a:bodyPr anchor="t">
            <a:noAutofit/>
          </a:bodyPr>
          <a:lstStyle/>
          <a:p>
            <a:pPr algn="ctr"/>
            <a:r>
              <a:rPr lang="el-GR" sz="3600" b="1" dirty="0">
                <a:solidFill>
                  <a:schemeClr val="accent1"/>
                </a:solidFill>
              </a:rPr>
              <a:t>Κριτήρια Αξιολόγησης Συγχρηματοδοτούμενων Πράξεων </a:t>
            </a:r>
          </a:p>
        </p:txBody>
      </p:sp>
      <p:sp>
        <p:nvSpPr>
          <p:cNvPr id="3" name="Θέση περιεχομένου 2"/>
          <p:cNvSpPr>
            <a:spLocks noGrp="1"/>
          </p:cNvSpPr>
          <p:nvPr>
            <p:ph idx="1"/>
          </p:nvPr>
        </p:nvSpPr>
        <p:spPr>
          <a:xfrm>
            <a:off x="52754" y="685799"/>
            <a:ext cx="11931161" cy="6031523"/>
          </a:xfrm>
        </p:spPr>
        <p:txBody>
          <a:bodyPr>
            <a:normAutofit/>
          </a:bodyPr>
          <a:lstStyle/>
          <a:p>
            <a:pPr marL="0" indent="0">
              <a:buNone/>
            </a:pPr>
            <a:r>
              <a:rPr lang="el-GR" sz="4500" b="1" dirty="0" smtClean="0">
                <a:solidFill>
                  <a:srgbClr val="000000"/>
                </a:solidFill>
                <a:latin typeface="Calibri" panose="020F0502020204030204" pitchFamily="34" charset="0"/>
              </a:rPr>
              <a:t>4η </a:t>
            </a:r>
            <a:r>
              <a:rPr lang="el-GR" sz="4500" b="1" dirty="0">
                <a:solidFill>
                  <a:srgbClr val="000000"/>
                </a:solidFill>
                <a:latin typeface="Calibri" panose="020F0502020204030204" pitchFamily="34" charset="0"/>
              </a:rPr>
              <a:t>Ομάδα Κριτηρίων: </a:t>
            </a:r>
            <a:r>
              <a:rPr lang="el-GR" b="1" dirty="0"/>
              <a:t>Ωριμότητα</a:t>
            </a:r>
            <a:endParaRPr lang="el-GR" sz="4500" b="1" dirty="0">
              <a:solidFill>
                <a:srgbClr val="000000"/>
              </a:solidFill>
              <a:latin typeface="Calibri" panose="020F0502020204030204" pitchFamily="34" charset="0"/>
            </a:endParaRPr>
          </a:p>
          <a:p>
            <a:pPr algn="just"/>
            <a:r>
              <a:rPr lang="el-GR" dirty="0">
                <a:solidFill>
                  <a:srgbClr val="7030A0"/>
                </a:solidFill>
              </a:rPr>
              <a:t>Στάδιο εξέλιξης των απαιτούμενων ενεργειών ωρίμανσης της </a:t>
            </a:r>
            <a:r>
              <a:rPr lang="el-GR" dirty="0" smtClean="0">
                <a:solidFill>
                  <a:srgbClr val="7030A0"/>
                </a:solidFill>
              </a:rPr>
              <a:t>πράξης (</a:t>
            </a:r>
            <a:r>
              <a:rPr lang="el-GR" dirty="0" smtClean="0"/>
              <a:t>Εξετάζεται </a:t>
            </a:r>
            <a:r>
              <a:rPr lang="el-GR" dirty="0"/>
              <a:t>ο βαθμός ωριμότητας της πράξης από την άποψη της εξέλιξης των απαιτούμενων ενεργειών προετοιμασίας (μελέτες, έρευνες, εγκρίσεις μελετών, τεύχη δημοπράτησης, κ.λπ.) για την έναρξη της υλοποίησής </a:t>
            </a:r>
            <a:r>
              <a:rPr lang="el-GR" dirty="0" smtClean="0"/>
              <a:t>της).</a:t>
            </a:r>
          </a:p>
          <a:p>
            <a:pPr lvl="0" algn="just" fontAlgn="base"/>
            <a:r>
              <a:rPr lang="el-GR" dirty="0">
                <a:solidFill>
                  <a:srgbClr val="7030A0"/>
                </a:solidFill>
              </a:rPr>
              <a:t>Βαθμός προόδου διοικητικών ή άλλων ενεργειών </a:t>
            </a:r>
            <a:r>
              <a:rPr lang="el-GR" dirty="0"/>
              <a:t>Εξετάζεται ο βαθμός προόδου συγκεκριμένων διοικητικών ή άλλων ενεργειών, πέραν αυτών που εξετάζονται στο πλαίσιο του ανωτέρω κριτηρίου, οι οποίες είναι απαραίτητες για την υλοποίηση της προτεινόμενης πράξης (πχ διαδικασία απόκτησης γης, </a:t>
            </a:r>
            <a:r>
              <a:rPr lang="el-GR" dirty="0" err="1"/>
              <a:t>αδειοδοτήσεις</a:t>
            </a:r>
            <a:r>
              <a:rPr lang="el-GR" dirty="0"/>
              <a:t>, εγκρίσεις από συμβούλια κ.λπ.).</a:t>
            </a:r>
          </a:p>
          <a:p>
            <a:pPr marL="0" indent="0" algn="just">
              <a:buNone/>
            </a:pPr>
            <a:r>
              <a:rPr lang="el-GR" dirty="0" smtClean="0"/>
              <a:t>Τα κριτήρια </a:t>
            </a:r>
            <a:r>
              <a:rPr lang="el-GR" dirty="0"/>
              <a:t>αυτό είναι </a:t>
            </a:r>
            <a:r>
              <a:rPr lang="el-GR" dirty="0" smtClean="0"/>
              <a:t>δυαδικά με </a:t>
            </a:r>
            <a:r>
              <a:rPr lang="el-GR" dirty="0"/>
              <a:t>αντιστοίχιση σε ποσοτικές τιμές ή </a:t>
            </a:r>
            <a:r>
              <a:rPr lang="el-GR" dirty="0" smtClean="0"/>
              <a:t>βαθμολογούμενα.</a:t>
            </a:r>
            <a:endParaRPr lang="el-GR" dirty="0"/>
          </a:p>
          <a:p>
            <a:pPr marL="0" indent="0" algn="just">
              <a:buNone/>
            </a:pPr>
            <a:endParaRPr lang="el-GR" sz="4400" dirty="0">
              <a:solidFill>
                <a:srgbClr val="7030A0"/>
              </a:solidFill>
            </a:endParaRPr>
          </a:p>
        </p:txBody>
      </p:sp>
    </p:spTree>
    <p:extLst>
      <p:ext uri="{BB962C8B-B14F-4D97-AF65-F5344CB8AC3E}">
        <p14:creationId xmlns:p14="http://schemas.microsoft.com/office/powerpoint/2010/main" val="3903098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786</TotalTime>
  <Words>1832</Words>
  <Application>Microsoft Office PowerPoint</Application>
  <PresentationFormat>Ευρεία οθόνη</PresentationFormat>
  <Paragraphs>120</Paragraphs>
  <Slides>14</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14</vt:i4>
      </vt:variant>
    </vt:vector>
  </HeadingPairs>
  <TitlesOfParts>
    <vt:vector size="20" baseType="lpstr">
      <vt:lpstr>Arial</vt:lpstr>
      <vt:lpstr>Calibri</vt:lpstr>
      <vt:lpstr>Calibri Light</vt:lpstr>
      <vt:lpstr>Ubuntu Medium</vt:lpstr>
      <vt:lpstr>Wingdings</vt:lpstr>
      <vt:lpstr>Office Theme</vt:lpstr>
      <vt:lpstr>Εισήγηση  Θέμα 3ο:Έγκριση  Μεθοδολογίας αξιολόγησης και  κριτηρίων επιλογής πράξεων στο πλαίσιο του Προγράμματος «Ιόνια Νησιά» 2021-2027 </vt:lpstr>
      <vt:lpstr>Θεσμικό πλαίσιο που διέπει την επιλογή και έγκριση πράξεων </vt:lpstr>
      <vt:lpstr>Βασικές Μεθοδολογίες Αξιολόγησης Συγχρηματοδοτούμενων Πράξεων  </vt:lpstr>
      <vt:lpstr>Επιλογή μεθοδολογίας αξιολόγησης  </vt:lpstr>
      <vt:lpstr>Κριτήρια Αξιολόγησης Συγχρηματοδοτούμενων Πράξεων </vt:lpstr>
      <vt:lpstr>Κριτήρια Αξιολόγησης Συγχρηματοδοτούμενων Πράξεων </vt:lpstr>
      <vt:lpstr>Κριτήρια Αξιολόγησης Συγχρηματοδοτούμενων Πράξεων </vt:lpstr>
      <vt:lpstr>Κριτήρια Αξιολόγησης Συγχρηματοδοτούμενων Πράξεων </vt:lpstr>
      <vt:lpstr>Κριτήρια Αξιολόγησης Συγχρηματοδοτούμενων Πράξεων </vt:lpstr>
      <vt:lpstr>Μεθοδολογία Αξιολόγησης Εξειδικευμένων Δράσεων </vt:lpstr>
      <vt:lpstr>Μεθοδολογία Αξιολόγησης Εξειδικευμένων Δράσεων </vt:lpstr>
      <vt:lpstr>Μεθοδολογία Αξιολόγησης Εξειδικευμένων Δράσεων </vt:lpstr>
      <vt:lpstr> ΕΙΣΗΓΟΥΜΑΣΤΕ  </vt:lpstr>
      <vt:lpstr>   Ευχαριστούμε για  την προσοχή σας!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dc:title>
  <dc:creator>Microsoft Office User</dc:creator>
  <cp:lastModifiedBy>ΦΕΛΟΥΚΑΣ ΓΕΩΡΓΙΟΣ</cp:lastModifiedBy>
  <cp:revision>82</cp:revision>
  <dcterms:created xsi:type="dcterms:W3CDTF">2022-11-02T08:17:07Z</dcterms:created>
  <dcterms:modified xsi:type="dcterms:W3CDTF">2022-11-23T11:38:15Z</dcterms:modified>
</cp:coreProperties>
</file>