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93" r:id="rId3"/>
    <p:sldId id="279" r:id="rId4"/>
    <p:sldId id="278" r:id="rId5"/>
    <p:sldId id="280"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7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51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2"/>
    <p:restoredTop sz="94186" autoAdjust="0"/>
  </p:normalViewPr>
  <p:slideViewPr>
    <p:cSldViewPr snapToGrid="0" snapToObjects="1">
      <p:cViewPr varScale="1">
        <p:scale>
          <a:sx n="108" d="100"/>
          <a:sy n="108" d="100"/>
        </p:scale>
        <p:origin x="678"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E0CF96-6B43-4937-BBC5-8207DDCB2431}" type="datetimeFigureOut">
              <a:rPr lang="el-GR" smtClean="0"/>
              <a:t>23/11/2022</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F52AC5-DE93-48B5-ACB3-B2D09298E898}" type="slidenum">
              <a:rPr lang="el-GR" smtClean="0"/>
              <a:t>‹#›</a:t>
            </a:fld>
            <a:endParaRPr lang="el-GR"/>
          </a:p>
        </p:txBody>
      </p:sp>
    </p:spTree>
    <p:extLst>
      <p:ext uri="{BB962C8B-B14F-4D97-AF65-F5344CB8AC3E}">
        <p14:creationId xmlns:p14="http://schemas.microsoft.com/office/powerpoint/2010/main" val="173468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5F52AC5-DE93-48B5-ACB3-B2D09298E898}" type="slidenum">
              <a:rPr lang="el-GR" smtClean="0"/>
              <a:t>12</a:t>
            </a:fld>
            <a:endParaRPr lang="el-GR"/>
          </a:p>
        </p:txBody>
      </p:sp>
    </p:spTree>
    <p:extLst>
      <p:ext uri="{BB962C8B-B14F-4D97-AF65-F5344CB8AC3E}">
        <p14:creationId xmlns:p14="http://schemas.microsoft.com/office/powerpoint/2010/main" val="4040440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5F52AC5-DE93-48B5-ACB3-B2D09298E898}" type="slidenum">
              <a:rPr lang="el-GR" smtClean="0"/>
              <a:t>13</a:t>
            </a:fld>
            <a:endParaRPr lang="el-GR"/>
          </a:p>
        </p:txBody>
      </p:sp>
    </p:spTree>
    <p:extLst>
      <p:ext uri="{BB962C8B-B14F-4D97-AF65-F5344CB8AC3E}">
        <p14:creationId xmlns:p14="http://schemas.microsoft.com/office/powerpoint/2010/main" val="710922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5F52AC5-DE93-48B5-ACB3-B2D09298E898}" type="slidenum">
              <a:rPr lang="el-GR" smtClean="0"/>
              <a:t>14</a:t>
            </a:fld>
            <a:endParaRPr lang="el-GR"/>
          </a:p>
        </p:txBody>
      </p:sp>
    </p:spTree>
    <p:extLst>
      <p:ext uri="{BB962C8B-B14F-4D97-AF65-F5344CB8AC3E}">
        <p14:creationId xmlns:p14="http://schemas.microsoft.com/office/powerpoint/2010/main" val="1500046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5F52AC5-DE93-48B5-ACB3-B2D09298E898}" type="slidenum">
              <a:rPr lang="el-GR" smtClean="0"/>
              <a:t>15</a:t>
            </a:fld>
            <a:endParaRPr lang="el-GR"/>
          </a:p>
        </p:txBody>
      </p:sp>
    </p:spTree>
    <p:extLst>
      <p:ext uri="{BB962C8B-B14F-4D97-AF65-F5344CB8AC3E}">
        <p14:creationId xmlns:p14="http://schemas.microsoft.com/office/powerpoint/2010/main" val="3861181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7A678-CBAC-3248-BA15-4892D66843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AE302A-1F01-6D4D-88E4-DC5CFAB5FF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FA60E20-B598-F543-805D-F6E708AB1031}"/>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5" name="Footer Placeholder 4">
            <a:extLst>
              <a:ext uri="{FF2B5EF4-FFF2-40B4-BE49-F238E27FC236}">
                <a16:creationId xmlns:a16="http://schemas.microsoft.com/office/drawing/2014/main" id="{CE92047A-57E4-F34E-A412-851754E68B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3EC5BE-B2F7-214B-A0AA-50F917B61CA1}"/>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3511637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4D248-B240-C340-9D4D-090F25121F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F5003F-3B45-9B43-B0F6-8DC7869E829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D3DBD3-DF97-5446-9D38-9BF71502A81C}"/>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5" name="Footer Placeholder 4">
            <a:extLst>
              <a:ext uri="{FF2B5EF4-FFF2-40B4-BE49-F238E27FC236}">
                <a16:creationId xmlns:a16="http://schemas.microsoft.com/office/drawing/2014/main" id="{BB63FE63-43F1-894E-8468-0A65F74A0F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67009D-6A1E-994A-9EEC-7F20ED3E2D8E}"/>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238562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5594AE-4C1F-9840-87D6-0B62EAA20C5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6D22466-645A-8641-AF10-F569418249F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C4AA9D-B65A-504D-A8E2-A7A810DEB73A}"/>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5" name="Footer Placeholder 4">
            <a:extLst>
              <a:ext uri="{FF2B5EF4-FFF2-40B4-BE49-F238E27FC236}">
                <a16:creationId xmlns:a16="http://schemas.microsoft.com/office/drawing/2014/main" id="{F19D437E-93D4-2E40-94C1-0F9721E623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F1F87C-F2FF-BB40-849C-390762B6AF2F}"/>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2128296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9FD9-6737-ED44-B0B9-2C4CD543D7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70ABCD-E8A3-D845-B585-62C00323D1C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407CBA-AF69-8D4D-B9ED-BC6F8ABAB4F8}"/>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5" name="Footer Placeholder 4">
            <a:extLst>
              <a:ext uri="{FF2B5EF4-FFF2-40B4-BE49-F238E27FC236}">
                <a16:creationId xmlns:a16="http://schemas.microsoft.com/office/drawing/2014/main" id="{F1FEE887-5928-9649-9545-6A50192C30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24B0C6-1B45-8449-907E-EB22C8898A61}"/>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2668627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CF3EA-4990-D747-8C92-7931874A6A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8150E5B-520B-3A4A-8B12-CBCC851EE6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C06CC27-5586-A54C-A020-B00888747072}"/>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5" name="Footer Placeholder 4">
            <a:extLst>
              <a:ext uri="{FF2B5EF4-FFF2-40B4-BE49-F238E27FC236}">
                <a16:creationId xmlns:a16="http://schemas.microsoft.com/office/drawing/2014/main" id="{CAB9730E-B6E8-4B46-8479-7C3EB3DD07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F52552-C495-164A-A054-AA84D6D110A2}"/>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2368047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BF1D8-697F-0848-938A-306091D61F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E49BD6-94D0-2C42-8EB7-D793C737D4B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285F74B-7EC7-D349-BFD6-C35189BEC1C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F3BD38-C78C-FC43-BFF7-65A38DE01510}"/>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6" name="Footer Placeholder 5">
            <a:extLst>
              <a:ext uri="{FF2B5EF4-FFF2-40B4-BE49-F238E27FC236}">
                <a16:creationId xmlns:a16="http://schemas.microsoft.com/office/drawing/2014/main" id="{3136C40E-7227-A343-9FF4-5360B561EE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B61485-383B-8143-A408-CD1FA561AE6D}"/>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3808685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5A0F1-F5E9-2E4D-9E74-2D075C54620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F27D447-F0E1-664F-91E7-76DFD3AEB4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5CF82D9-DFE9-8740-A5BA-E3E9B7150E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9FEDAEB-C99C-1549-8A2D-A599EB3BA4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F1C132D-0790-0149-B5DB-1E97DFAF848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36873E-0C8F-A04C-940F-A764CB15489C}"/>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8" name="Footer Placeholder 7">
            <a:extLst>
              <a:ext uri="{FF2B5EF4-FFF2-40B4-BE49-F238E27FC236}">
                <a16:creationId xmlns:a16="http://schemas.microsoft.com/office/drawing/2014/main" id="{05201FBB-95BD-CE46-9DB3-CE16B056E6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34BABD1-0F83-EE44-B8E0-B43B5A7687C5}"/>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3651386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EAC36-4990-5545-9A8E-BAE74844031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4F82BD7-34B5-FC43-8412-A872C09098E2}"/>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4" name="Footer Placeholder 3">
            <a:extLst>
              <a:ext uri="{FF2B5EF4-FFF2-40B4-BE49-F238E27FC236}">
                <a16:creationId xmlns:a16="http://schemas.microsoft.com/office/drawing/2014/main" id="{88C433EA-C66A-5A44-87D2-F936BC4D8B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C725D77-88F9-F041-A780-E3C0F815D3C3}"/>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3836985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155871-5E78-CF42-8E84-AA9189E58E68}"/>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3" name="Footer Placeholder 2">
            <a:extLst>
              <a:ext uri="{FF2B5EF4-FFF2-40B4-BE49-F238E27FC236}">
                <a16:creationId xmlns:a16="http://schemas.microsoft.com/office/drawing/2014/main" id="{E9832B97-6281-724D-95FF-02366541AAA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9E08C21-22D4-C544-915E-269E11883F8D}"/>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1096104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E8DAC-FA60-7C44-861D-69DE53A295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EE1DE1-238B-C84F-A1E3-66AEC399F4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A5582EC-9A14-054F-A510-737EBDA41E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2124CD8-07AD-C845-8C26-C54A5717C2B5}"/>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6" name="Footer Placeholder 5">
            <a:extLst>
              <a:ext uri="{FF2B5EF4-FFF2-40B4-BE49-F238E27FC236}">
                <a16:creationId xmlns:a16="http://schemas.microsoft.com/office/drawing/2014/main" id="{C4498087-27FC-1C48-809F-E2C5F94D55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97A65E-733A-3146-B46D-9FA7C051A9E0}"/>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1663126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EB561-ED9C-5B45-927A-BF84A7CCB2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64C09E-D6F6-E64E-A901-CFF02CEA52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7C38A3D-4656-A543-A50C-761C3BD0FD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B297A05-99ED-B448-AF3F-3A6F785E0BB4}"/>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6" name="Footer Placeholder 5">
            <a:extLst>
              <a:ext uri="{FF2B5EF4-FFF2-40B4-BE49-F238E27FC236}">
                <a16:creationId xmlns:a16="http://schemas.microsoft.com/office/drawing/2014/main" id="{0FCADF07-8FCF-2548-9CB8-91B93CE946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C9C7CB-EC50-0C4A-B267-B8F40C9EA940}"/>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294673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09B1C1-1EE0-EE42-A6B3-0F0986AD68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B68809E-C990-5446-9458-0278E5B4A4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AB1802-3AFA-A94F-AD57-B9A5F90E00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D45665-7F53-1842-B843-8BB6470658BC}" type="datetimeFigureOut">
              <a:rPr lang="en-US" smtClean="0"/>
              <a:t>11/23/2022</a:t>
            </a:fld>
            <a:endParaRPr lang="en-US"/>
          </a:p>
        </p:txBody>
      </p:sp>
      <p:sp>
        <p:nvSpPr>
          <p:cNvPr id="5" name="Footer Placeholder 4">
            <a:extLst>
              <a:ext uri="{FF2B5EF4-FFF2-40B4-BE49-F238E27FC236}">
                <a16:creationId xmlns:a16="http://schemas.microsoft.com/office/drawing/2014/main" id="{1A888136-922E-7F42-9BA9-D18F0843FE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446CF41-1C8F-AB4B-AC24-E1EC532D71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0E0F0-05BB-324F-B121-C9545DB04511}" type="slidenum">
              <a:rPr lang="en-US" smtClean="0"/>
              <a:t>‹#›</a:t>
            </a:fld>
            <a:endParaRPr lang="en-US"/>
          </a:p>
        </p:txBody>
      </p:sp>
    </p:spTree>
    <p:extLst>
      <p:ext uri="{BB962C8B-B14F-4D97-AF65-F5344CB8AC3E}">
        <p14:creationId xmlns:p14="http://schemas.microsoft.com/office/powerpoint/2010/main" val="2842112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www.pepionia.gr/"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1570992-21BF-3F45-8725-8AB753F36148}"/>
              </a:ext>
            </a:extLst>
          </p:cNvPr>
          <p:cNvPicPr>
            <a:picLocks noChangeAspect="1"/>
          </p:cNvPicPr>
          <p:nvPr/>
        </p:nvPicPr>
        <p:blipFill>
          <a:blip r:embed="rId2"/>
          <a:stretch>
            <a:fillRect/>
          </a:stretch>
        </p:blipFill>
        <p:spPr>
          <a:xfrm>
            <a:off x="0" y="-930377"/>
            <a:ext cx="12192000" cy="8615488"/>
          </a:xfrm>
          <a:prstGeom prst="rect">
            <a:avLst/>
          </a:prstGeom>
        </p:spPr>
      </p:pic>
      <p:sp>
        <p:nvSpPr>
          <p:cNvPr id="2" name="Title 1">
            <a:extLst>
              <a:ext uri="{FF2B5EF4-FFF2-40B4-BE49-F238E27FC236}">
                <a16:creationId xmlns:a16="http://schemas.microsoft.com/office/drawing/2014/main" id="{8EDBF0E5-5A7E-B644-8B93-BCCBEB43B25A}"/>
              </a:ext>
            </a:extLst>
          </p:cNvPr>
          <p:cNvSpPr>
            <a:spLocks noGrp="1"/>
          </p:cNvSpPr>
          <p:nvPr>
            <p:ph type="ctrTitle"/>
          </p:nvPr>
        </p:nvSpPr>
        <p:spPr>
          <a:xfrm>
            <a:off x="1446334" y="1824680"/>
            <a:ext cx="10012498" cy="2665674"/>
          </a:xfrm>
        </p:spPr>
        <p:txBody>
          <a:bodyPr>
            <a:normAutofit fontScale="90000"/>
          </a:bodyPr>
          <a:lstStyle/>
          <a:p>
            <a:r>
              <a:rPr lang="el-GR" sz="3600" dirty="0" smtClean="0">
                <a:solidFill>
                  <a:schemeClr val="bg1"/>
                </a:solidFill>
                <a:latin typeface="+mn-lt"/>
              </a:rPr>
              <a:t>Εισήγηση</a:t>
            </a:r>
            <a:br>
              <a:rPr lang="el-GR" sz="3600" dirty="0" smtClean="0">
                <a:solidFill>
                  <a:schemeClr val="bg1"/>
                </a:solidFill>
                <a:latin typeface="+mn-lt"/>
              </a:rPr>
            </a:br>
            <a:r>
              <a:rPr lang="el-GR" sz="3600" dirty="0" smtClean="0">
                <a:solidFill>
                  <a:schemeClr val="bg1"/>
                </a:solidFill>
                <a:latin typeface="+mn-lt"/>
              </a:rPr>
              <a:t/>
            </a:r>
            <a:br>
              <a:rPr lang="el-GR" sz="3600" dirty="0" smtClean="0">
                <a:solidFill>
                  <a:schemeClr val="bg1"/>
                </a:solidFill>
                <a:latin typeface="+mn-lt"/>
              </a:rPr>
            </a:br>
            <a:r>
              <a:rPr lang="el-GR" sz="3600" dirty="0" smtClean="0">
                <a:solidFill>
                  <a:schemeClr val="bg1"/>
                </a:solidFill>
                <a:latin typeface="+mn-lt"/>
              </a:rPr>
              <a:t>ΘΕΜΑ 2ο:Εξειδίκευση &amp; Προγραμματισμός Προσκλήσεων </a:t>
            </a:r>
            <a:r>
              <a:rPr lang="el-GR" sz="3600" dirty="0"/>
              <a:t/>
            </a:r>
            <a:br>
              <a:rPr lang="el-GR" sz="3600" dirty="0"/>
            </a:br>
            <a:r>
              <a:rPr lang="el-GR" sz="3600" dirty="0" smtClean="0">
                <a:solidFill>
                  <a:schemeClr val="bg1"/>
                </a:solidFill>
                <a:latin typeface="+mn-lt"/>
              </a:rPr>
              <a:t>στο </a:t>
            </a:r>
            <a:r>
              <a:rPr lang="el-GR" sz="3600" dirty="0">
                <a:solidFill>
                  <a:schemeClr val="bg1"/>
                </a:solidFill>
                <a:latin typeface="+mn-lt"/>
              </a:rPr>
              <a:t>πλαίσιο του </a:t>
            </a:r>
            <a:r>
              <a:rPr lang="el-GR" sz="3600" dirty="0" smtClean="0">
                <a:solidFill>
                  <a:schemeClr val="bg1"/>
                </a:solidFill>
                <a:latin typeface="+mn-lt"/>
              </a:rPr>
              <a:t/>
            </a:r>
            <a:br>
              <a:rPr lang="el-GR" sz="3600" dirty="0" smtClean="0">
                <a:solidFill>
                  <a:schemeClr val="bg1"/>
                </a:solidFill>
                <a:latin typeface="+mn-lt"/>
              </a:rPr>
            </a:br>
            <a:r>
              <a:rPr lang="el-GR" sz="3600" dirty="0" smtClean="0">
                <a:solidFill>
                  <a:schemeClr val="bg1"/>
                </a:solidFill>
                <a:latin typeface="+mn-lt"/>
              </a:rPr>
              <a:t>Προγράμματος «Ιόνια Νησιά» </a:t>
            </a:r>
            <a:r>
              <a:rPr lang="el-GR" sz="3600" dirty="0">
                <a:solidFill>
                  <a:schemeClr val="bg1"/>
                </a:solidFill>
                <a:latin typeface="+mn-lt"/>
              </a:rPr>
              <a:t>2021-2027 </a:t>
            </a:r>
            <a:endParaRPr lang="en-US" sz="3600" dirty="0">
              <a:solidFill>
                <a:schemeClr val="bg1"/>
              </a:solidFill>
              <a:latin typeface="+mn-lt"/>
            </a:endParaRPr>
          </a:p>
        </p:txBody>
      </p:sp>
      <p:sp>
        <p:nvSpPr>
          <p:cNvPr id="3" name="Subtitle 2">
            <a:extLst>
              <a:ext uri="{FF2B5EF4-FFF2-40B4-BE49-F238E27FC236}">
                <a16:creationId xmlns:a16="http://schemas.microsoft.com/office/drawing/2014/main" id="{B63483CD-BDB2-0347-9875-97F12A714947}"/>
              </a:ext>
            </a:extLst>
          </p:cNvPr>
          <p:cNvSpPr>
            <a:spLocks noGrp="1"/>
          </p:cNvSpPr>
          <p:nvPr>
            <p:ph type="subTitle" idx="1"/>
          </p:nvPr>
        </p:nvSpPr>
        <p:spPr>
          <a:xfrm>
            <a:off x="1601665" y="5443255"/>
            <a:ext cx="9144000" cy="494270"/>
          </a:xfrm>
        </p:spPr>
        <p:txBody>
          <a:bodyPr>
            <a:normAutofit/>
          </a:bodyPr>
          <a:lstStyle/>
          <a:p>
            <a:r>
              <a:rPr lang="el-GR" dirty="0" smtClean="0">
                <a:solidFill>
                  <a:schemeClr val="bg1"/>
                </a:solidFill>
              </a:rPr>
              <a:t>Ειδική Υπηρεσία Διαχείρισης Προγράμματος «Ιόνια Νησιά»</a:t>
            </a:r>
            <a:endParaRPr lang="en-US" dirty="0"/>
          </a:p>
        </p:txBody>
      </p:sp>
      <p:sp>
        <p:nvSpPr>
          <p:cNvPr id="6" name="Title 1">
            <a:extLst>
              <a:ext uri="{FF2B5EF4-FFF2-40B4-BE49-F238E27FC236}">
                <a16:creationId xmlns:a16="http://schemas.microsoft.com/office/drawing/2014/main" id="{8EDBF0E5-5A7E-B644-8B93-BCCBEB43B25A}"/>
              </a:ext>
            </a:extLst>
          </p:cNvPr>
          <p:cNvSpPr txBox="1">
            <a:spLocks/>
          </p:cNvSpPr>
          <p:nvPr/>
        </p:nvSpPr>
        <p:spPr>
          <a:xfrm>
            <a:off x="1123044" y="189468"/>
            <a:ext cx="10221590" cy="1106130"/>
          </a:xfrm>
          <a:prstGeom prst="rect">
            <a:avLst/>
          </a:prstGeom>
          <a:noFill/>
          <a:ln>
            <a:noFill/>
          </a:ln>
        </p:spPr>
        <p:txBody>
          <a:bodyPr vert="horz" lIns="91440" tIns="45720" rIns="91440" bIns="45720" rtlCol="0" anchor="b">
            <a:normAutofit fontScale="97500"/>
          </a:bodyPr>
          <a:lstStyle>
            <a:lvl1pPr algn="l" defTabSz="457200" rtl="0" eaLnBrk="1" latinLnBrk="0" hangingPunct="1">
              <a:spcBef>
                <a:spcPct val="0"/>
              </a:spcBef>
              <a:buNone/>
              <a:defRPr sz="3200" b="0" i="0" kern="1200">
                <a:solidFill>
                  <a:srgbClr val="000080"/>
                </a:solidFill>
                <a:latin typeface="+mj-lt"/>
                <a:ea typeface="+mj-ea"/>
                <a:cs typeface="Ubuntu Medium"/>
              </a:defRPr>
            </a:lvl1pPr>
          </a:lstStyle>
          <a:p>
            <a:pPr algn="ctr"/>
            <a:r>
              <a:rPr lang="el-GR" b="1" dirty="0" smtClean="0">
                <a:solidFill>
                  <a:schemeClr val="bg1"/>
                </a:solidFill>
              </a:rPr>
              <a:t>1</a:t>
            </a:r>
            <a:r>
              <a:rPr lang="el-GR" b="1" baseline="30000" dirty="0" smtClean="0">
                <a:solidFill>
                  <a:schemeClr val="bg1"/>
                </a:solidFill>
              </a:rPr>
              <a:t>η</a:t>
            </a:r>
            <a:r>
              <a:rPr lang="el-GR" b="1" dirty="0" smtClean="0">
                <a:solidFill>
                  <a:schemeClr val="bg1"/>
                </a:solidFill>
              </a:rPr>
              <a:t> συνεδρίαση Επιτροπής Παρακολούθησης </a:t>
            </a:r>
          </a:p>
          <a:p>
            <a:pPr algn="ctr"/>
            <a:r>
              <a:rPr lang="el-GR" b="1" dirty="0" err="1" smtClean="0">
                <a:solidFill>
                  <a:schemeClr val="bg1"/>
                </a:solidFill>
              </a:rPr>
              <a:t>ΠεΠ</a:t>
            </a:r>
            <a:r>
              <a:rPr lang="el-GR" b="1" dirty="0" smtClean="0">
                <a:solidFill>
                  <a:schemeClr val="bg1"/>
                </a:solidFill>
              </a:rPr>
              <a:t> «ΙΟΝΙΑ ΝΗΣΙΑ» 2021-2027</a:t>
            </a:r>
            <a:endParaRPr lang="en-US" b="1" dirty="0">
              <a:solidFill>
                <a:schemeClr val="bg1"/>
              </a:solidFill>
              <a:latin typeface="+mn-lt"/>
            </a:endParaRPr>
          </a:p>
        </p:txBody>
      </p:sp>
      <p:sp>
        <p:nvSpPr>
          <p:cNvPr id="7" name="Subtitle 2">
            <a:extLst>
              <a:ext uri="{FF2B5EF4-FFF2-40B4-BE49-F238E27FC236}">
                <a16:creationId xmlns:a16="http://schemas.microsoft.com/office/drawing/2014/main" id="{B63483CD-BDB2-0347-9875-97F12A714947}"/>
              </a:ext>
            </a:extLst>
          </p:cNvPr>
          <p:cNvSpPr txBox="1">
            <a:spLocks/>
          </p:cNvSpPr>
          <p:nvPr/>
        </p:nvSpPr>
        <p:spPr>
          <a:xfrm>
            <a:off x="9102811" y="6319216"/>
            <a:ext cx="2495470" cy="49427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l-GR" sz="2000" dirty="0" smtClean="0"/>
              <a:t>ΝΟΕΜΒΡΙΟΣ 2022</a:t>
            </a:r>
            <a:endParaRPr lang="en-US" sz="2000" dirty="0"/>
          </a:p>
        </p:txBody>
      </p:sp>
    </p:spTree>
    <p:extLst>
      <p:ext uri="{BB962C8B-B14F-4D97-AF65-F5344CB8AC3E}">
        <p14:creationId xmlns:p14="http://schemas.microsoft.com/office/powerpoint/2010/main" val="20575162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8068" y="160458"/>
            <a:ext cx="10515600" cy="194650"/>
          </a:xfrm>
        </p:spPr>
        <p:txBody>
          <a:bodyPr>
            <a:normAutofit fontScale="90000"/>
          </a:bodyPr>
          <a:lstStyle/>
          <a:p>
            <a:r>
              <a:rPr lang="el-GR" sz="3600" b="1" dirty="0" smtClean="0">
                <a:solidFill>
                  <a:schemeClr val="accent6"/>
                </a:solidFill>
              </a:rPr>
              <a:t/>
            </a:r>
            <a:br>
              <a:rPr lang="el-GR" sz="3600" b="1" dirty="0" smtClean="0">
                <a:solidFill>
                  <a:schemeClr val="accent6"/>
                </a:solidFill>
              </a:rPr>
            </a:br>
            <a:r>
              <a:rPr lang="el-GR" sz="3600" b="1" dirty="0">
                <a:solidFill>
                  <a:schemeClr val="accent6"/>
                </a:solidFill>
              </a:rPr>
              <a:t/>
            </a:r>
            <a:br>
              <a:rPr lang="el-GR" sz="3600" b="1" dirty="0">
                <a:solidFill>
                  <a:schemeClr val="accent6"/>
                </a:solidFill>
              </a:rPr>
            </a:br>
            <a:r>
              <a:rPr lang="el-GR" sz="3600" b="1" dirty="0" smtClean="0">
                <a:solidFill>
                  <a:schemeClr val="accent6"/>
                </a:solidFill>
              </a:rPr>
              <a:t/>
            </a:r>
            <a:br>
              <a:rPr lang="el-GR" sz="3600" b="1" dirty="0" smtClean="0">
                <a:solidFill>
                  <a:schemeClr val="accent6"/>
                </a:solidFill>
              </a:rPr>
            </a:br>
            <a:r>
              <a:rPr lang="el-GR" sz="2200" b="1" dirty="0" smtClean="0">
                <a:solidFill>
                  <a:schemeClr val="accent6">
                    <a:lumMod val="75000"/>
                  </a:schemeClr>
                </a:solidFill>
              </a:rPr>
              <a:t>Ενότητα </a:t>
            </a:r>
            <a:r>
              <a:rPr lang="el-GR" sz="2200" b="1" dirty="0">
                <a:solidFill>
                  <a:schemeClr val="accent6">
                    <a:lumMod val="75000"/>
                  </a:schemeClr>
                </a:solidFill>
              </a:rPr>
              <a:t>Β: Διαδικασίες εξειδίκευσης </a:t>
            </a:r>
            <a:r>
              <a:rPr lang="el-GR" sz="3600" b="1" dirty="0" smtClean="0">
                <a:solidFill>
                  <a:schemeClr val="accent6">
                    <a:lumMod val="75000"/>
                  </a:schemeClr>
                </a:solidFill>
              </a:rPr>
              <a:t/>
            </a:r>
            <a:br>
              <a:rPr lang="el-GR" sz="3600" b="1" dirty="0" smtClean="0">
                <a:solidFill>
                  <a:schemeClr val="accent6">
                    <a:lumMod val="75000"/>
                  </a:schemeClr>
                </a:solidFill>
              </a:rPr>
            </a:br>
            <a:r>
              <a:rPr lang="el-GR" sz="2200" b="1" dirty="0" smtClean="0">
                <a:solidFill>
                  <a:schemeClr val="accent1"/>
                </a:solidFill>
              </a:rPr>
              <a:t>Προτεραιότητα 1 (ΕΤΠΑ)</a:t>
            </a:r>
            <a:r>
              <a:rPr lang="el-GR" sz="2200" dirty="0"/>
              <a:t/>
            </a:r>
            <a:br>
              <a:rPr lang="el-GR" sz="2200" dirty="0"/>
            </a:br>
            <a:r>
              <a:rPr lang="el-GR" sz="2200" i="1" dirty="0">
                <a:solidFill>
                  <a:schemeClr val="accent1"/>
                </a:solidFill>
              </a:rPr>
              <a:t>Ενίσχυση της περιφερειακής ανταγωνιστικότητας μέσω της προώθησης της επιχειρηματικότητας, της καινοτομίας &amp; του </a:t>
            </a:r>
            <a:r>
              <a:rPr lang="el-GR" sz="2200" i="1" dirty="0" smtClean="0">
                <a:solidFill>
                  <a:schemeClr val="accent1"/>
                </a:solidFill>
              </a:rPr>
              <a:t>ψηφιακού μετασχηματισμού</a:t>
            </a:r>
            <a:r>
              <a:rPr lang="el-GR" dirty="0"/>
              <a:t/>
            </a:r>
            <a:br>
              <a:rPr lang="el-GR" dirty="0"/>
            </a:br>
            <a:endParaRPr lang="el-GR" sz="3600" b="1" i="1" dirty="0">
              <a:solidFill>
                <a:schemeClr val="accent1"/>
              </a:solidFill>
              <a:latin typeface="+mn-lt"/>
              <a:ea typeface="+mn-ea"/>
              <a:cs typeface="+mn-cs"/>
            </a:endParaRPr>
          </a:p>
        </p:txBody>
      </p:sp>
      <p:sp>
        <p:nvSpPr>
          <p:cNvPr id="4" name="Ορθογώνιο 3"/>
          <p:cNvSpPr/>
          <p:nvPr/>
        </p:nvSpPr>
        <p:spPr>
          <a:xfrm>
            <a:off x="1195753" y="2206869"/>
            <a:ext cx="9240715" cy="338554"/>
          </a:xfrm>
          <a:prstGeom prst="rect">
            <a:avLst/>
          </a:prstGeom>
        </p:spPr>
        <p:txBody>
          <a:bodyPr wrap="square">
            <a:spAutoFit/>
          </a:bodyPr>
          <a:lstStyle/>
          <a:p>
            <a:endParaRPr lang="el-GR" sz="1600" i="1" dirty="0">
              <a:solidFill>
                <a:schemeClr val="accent1"/>
              </a:solidFill>
            </a:endParaRPr>
          </a:p>
        </p:txBody>
      </p:sp>
      <p:graphicFrame>
        <p:nvGraphicFramePr>
          <p:cNvPr id="3" name="Πίνακας 2"/>
          <p:cNvGraphicFramePr>
            <a:graphicFrameLocks noGrp="1"/>
          </p:cNvGraphicFramePr>
          <p:nvPr>
            <p:extLst>
              <p:ext uri="{D42A27DB-BD31-4B8C-83A1-F6EECF244321}">
                <p14:modId xmlns:p14="http://schemas.microsoft.com/office/powerpoint/2010/main" val="1280531133"/>
              </p:ext>
            </p:extLst>
          </p:nvPr>
        </p:nvGraphicFramePr>
        <p:xfrm>
          <a:off x="674702" y="1199606"/>
          <a:ext cx="11105966" cy="3743833"/>
        </p:xfrm>
        <a:graphic>
          <a:graphicData uri="http://schemas.openxmlformats.org/drawingml/2006/table">
            <a:tbl>
              <a:tblPr>
                <a:tableStyleId>{5C22544A-7EE6-4342-B048-85BDC9FD1C3A}</a:tableStyleId>
              </a:tblPr>
              <a:tblGrid>
                <a:gridCol w="532660">
                  <a:extLst>
                    <a:ext uri="{9D8B030D-6E8A-4147-A177-3AD203B41FA5}">
                      <a16:colId xmlns:a16="http://schemas.microsoft.com/office/drawing/2014/main" val="951990786"/>
                    </a:ext>
                  </a:extLst>
                </a:gridCol>
                <a:gridCol w="2800938">
                  <a:extLst>
                    <a:ext uri="{9D8B030D-6E8A-4147-A177-3AD203B41FA5}">
                      <a16:colId xmlns:a16="http://schemas.microsoft.com/office/drawing/2014/main" val="2704475665"/>
                    </a:ext>
                  </a:extLst>
                </a:gridCol>
                <a:gridCol w="1367726">
                  <a:extLst>
                    <a:ext uri="{9D8B030D-6E8A-4147-A177-3AD203B41FA5}">
                      <a16:colId xmlns:a16="http://schemas.microsoft.com/office/drawing/2014/main" val="2197652743"/>
                    </a:ext>
                  </a:extLst>
                </a:gridCol>
                <a:gridCol w="3269546">
                  <a:extLst>
                    <a:ext uri="{9D8B030D-6E8A-4147-A177-3AD203B41FA5}">
                      <a16:colId xmlns:a16="http://schemas.microsoft.com/office/drawing/2014/main" val="1436533559"/>
                    </a:ext>
                  </a:extLst>
                </a:gridCol>
                <a:gridCol w="1079641">
                  <a:extLst>
                    <a:ext uri="{9D8B030D-6E8A-4147-A177-3AD203B41FA5}">
                      <a16:colId xmlns:a16="http://schemas.microsoft.com/office/drawing/2014/main" val="307604192"/>
                    </a:ext>
                  </a:extLst>
                </a:gridCol>
                <a:gridCol w="1115858">
                  <a:extLst>
                    <a:ext uri="{9D8B030D-6E8A-4147-A177-3AD203B41FA5}">
                      <a16:colId xmlns:a16="http://schemas.microsoft.com/office/drawing/2014/main" val="453328446"/>
                    </a:ext>
                  </a:extLst>
                </a:gridCol>
                <a:gridCol w="939597">
                  <a:extLst>
                    <a:ext uri="{9D8B030D-6E8A-4147-A177-3AD203B41FA5}">
                      <a16:colId xmlns:a16="http://schemas.microsoft.com/office/drawing/2014/main" val="1783428320"/>
                    </a:ext>
                  </a:extLst>
                </a:gridCol>
              </a:tblGrid>
              <a:tr h="832669">
                <a:tc>
                  <a:txBody>
                    <a:bodyPr/>
                    <a:lstStyle/>
                    <a:p>
                      <a:pPr algn="ctr" fontAlgn="ctr"/>
                      <a:r>
                        <a:rPr lang="el-GR" sz="1200" b="1" u="none" strike="noStrike" dirty="0" smtClean="0">
                          <a:solidFill>
                            <a:schemeClr val="accent6">
                              <a:lumMod val="75000"/>
                            </a:schemeClr>
                          </a:solidFill>
                          <a:effectLst/>
                        </a:rPr>
                        <a:t>Ειδικός </a:t>
                      </a:r>
                      <a:r>
                        <a:rPr lang="el-GR" sz="1200" b="1" u="none" strike="noStrike" dirty="0">
                          <a:solidFill>
                            <a:schemeClr val="accent6">
                              <a:lumMod val="75000"/>
                            </a:schemeClr>
                          </a:solidFill>
                          <a:effectLst/>
                        </a:rPr>
                        <a:t>Στόχος</a:t>
                      </a:r>
                      <a:br>
                        <a:rPr lang="el-GR" sz="1200" b="1" u="none" strike="noStrike" dirty="0">
                          <a:solidFill>
                            <a:schemeClr val="accent6">
                              <a:lumMod val="75000"/>
                            </a:schemeClr>
                          </a:solidFill>
                          <a:effectLst/>
                        </a:rPr>
                      </a:br>
                      <a:endParaRPr lang="el-GR" sz="1200" b="1"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75000"/>
                            </a:schemeClr>
                          </a:solidFill>
                          <a:effectLst/>
                        </a:rPr>
                        <a:t>Κατηγορίες Δράσεων</a:t>
                      </a:r>
                      <a:endParaRPr lang="el-GR" sz="1200" b="1"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75000"/>
                            </a:schemeClr>
                          </a:solidFill>
                          <a:effectLst/>
                        </a:rPr>
                        <a:t>Π/Υ Δημόσιας Δαπάνης στο ΠεΠ</a:t>
                      </a:r>
                      <a:endParaRPr lang="el-GR" sz="1200" b="1"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75000"/>
                            </a:schemeClr>
                          </a:solidFill>
                          <a:effectLst/>
                        </a:rPr>
                        <a:t>Δράσεις 1ης φάσης εξειδίκευσης</a:t>
                      </a:r>
                      <a:endParaRPr lang="el-GR" sz="1200" b="1"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75000"/>
                            </a:schemeClr>
                          </a:solidFill>
                          <a:effectLst/>
                        </a:rPr>
                        <a:t>Π/Υ Δημόσιας Δαπάνης Δράσης που εξειδικεύεται</a:t>
                      </a:r>
                      <a:endParaRPr lang="el-GR" sz="1200" b="1"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75000"/>
                            </a:schemeClr>
                          </a:solidFill>
                          <a:effectLst/>
                        </a:rPr>
                        <a:t>% Εξειδίκευσης στο σύνολο του π/υ του Ειδικού Στόχου</a:t>
                      </a:r>
                      <a:endParaRPr lang="el-GR" sz="1200" b="1"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75000"/>
                            </a:schemeClr>
                          </a:solidFill>
                          <a:effectLst/>
                        </a:rPr>
                        <a:t>% Εξειδίκευσης στο σύνολο του π/υ του ΠεΠ</a:t>
                      </a:r>
                      <a:endParaRPr lang="el-GR" sz="1200" b="1" i="0" u="none" strike="noStrike" dirty="0">
                        <a:solidFill>
                          <a:schemeClr val="accent6">
                            <a:lumMod val="75000"/>
                          </a:schemeClr>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462981567"/>
                  </a:ext>
                </a:extLst>
              </a:tr>
              <a:tr h="958256">
                <a:tc>
                  <a:txBody>
                    <a:bodyPr/>
                    <a:lstStyle/>
                    <a:p>
                      <a:pPr algn="ctr" fontAlgn="ctr"/>
                      <a:r>
                        <a:rPr lang="en-US" sz="1400" u="none" strike="noStrike" dirty="0">
                          <a:solidFill>
                            <a:schemeClr val="accent6">
                              <a:lumMod val="75000"/>
                            </a:schemeClr>
                          </a:solidFill>
                          <a:effectLst/>
                        </a:rPr>
                        <a:t>1.i</a:t>
                      </a:r>
                      <a:endParaRPr lang="en-US" sz="1400" b="0"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l" fontAlgn="ctr"/>
                      <a:r>
                        <a:rPr lang="el-GR" sz="1400" u="none" strike="noStrike" dirty="0">
                          <a:solidFill>
                            <a:schemeClr val="accent6">
                              <a:lumMod val="75000"/>
                            </a:schemeClr>
                          </a:solidFill>
                          <a:effectLst/>
                        </a:rPr>
                        <a:t>1.(i).3: Δημιουργία δομής για προώθηση της καινοτομίας στην Περιφέρεια</a:t>
                      </a:r>
                      <a:endParaRPr lang="el-GR" sz="1400" b="0"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400" u="none" strike="noStrike" dirty="0">
                          <a:solidFill>
                            <a:schemeClr val="accent6">
                              <a:lumMod val="75000"/>
                            </a:schemeClr>
                          </a:solidFill>
                          <a:effectLst/>
                        </a:rPr>
                        <a:t>1.000.000,00</a:t>
                      </a:r>
                      <a:endParaRPr lang="el-GR" sz="1400" b="0"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l" fontAlgn="ctr"/>
                      <a:r>
                        <a:rPr lang="el-GR" sz="1400" b="1" u="none" strike="noStrike" dirty="0">
                          <a:solidFill>
                            <a:schemeClr val="accent6">
                              <a:lumMod val="75000"/>
                            </a:schemeClr>
                          </a:solidFill>
                          <a:effectLst/>
                        </a:rPr>
                        <a:t>1.(i).3.1.Δημιουργία δομής για την υποστήριξη του περιφερειακού συστήματος έξυπνης εξειδίκευσης &amp; της καινοτομίας στην Π.Ι.Ν. </a:t>
                      </a:r>
                      <a:endParaRPr lang="el-GR" sz="1400" b="1"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400" b="1" u="none" strike="noStrike" dirty="0" smtClean="0">
                          <a:solidFill>
                            <a:schemeClr val="accent6">
                              <a:lumMod val="75000"/>
                            </a:schemeClr>
                          </a:solidFill>
                          <a:effectLst/>
                        </a:rPr>
                        <a:t>1.000.000,0</a:t>
                      </a:r>
                      <a:endParaRPr lang="el-GR" sz="1400" b="1"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400" u="none" strike="noStrike" dirty="0">
                          <a:solidFill>
                            <a:schemeClr val="accent6">
                              <a:lumMod val="75000"/>
                            </a:schemeClr>
                          </a:solidFill>
                          <a:effectLst/>
                        </a:rPr>
                        <a:t>9,76</a:t>
                      </a:r>
                      <a:endParaRPr lang="el-GR" sz="1400" b="0"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400" u="none" strike="noStrike" dirty="0">
                          <a:solidFill>
                            <a:schemeClr val="accent6">
                              <a:lumMod val="75000"/>
                            </a:schemeClr>
                          </a:solidFill>
                          <a:effectLst/>
                        </a:rPr>
                        <a:t>0,3</a:t>
                      </a:r>
                      <a:endParaRPr lang="el-GR" sz="1400" b="0" i="0" u="none" strike="noStrike" dirty="0">
                        <a:solidFill>
                          <a:schemeClr val="accent6">
                            <a:lumMod val="75000"/>
                          </a:schemeClr>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45972896"/>
                  </a:ext>
                </a:extLst>
              </a:tr>
              <a:tr h="930826">
                <a:tc>
                  <a:txBody>
                    <a:bodyPr/>
                    <a:lstStyle/>
                    <a:p>
                      <a:pPr algn="ctr" fontAlgn="ctr"/>
                      <a:r>
                        <a:rPr lang="en-US" sz="1400" u="none" strike="noStrike" dirty="0">
                          <a:solidFill>
                            <a:schemeClr val="accent6">
                              <a:lumMod val="75000"/>
                            </a:schemeClr>
                          </a:solidFill>
                          <a:effectLst/>
                        </a:rPr>
                        <a:t>1.ii</a:t>
                      </a:r>
                      <a:endParaRPr lang="en-US" sz="1400" b="0"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l" fontAlgn="ctr"/>
                      <a:r>
                        <a:rPr lang="el-GR" sz="1400" u="none" strike="noStrike" dirty="0">
                          <a:solidFill>
                            <a:schemeClr val="accent6">
                              <a:lumMod val="75000"/>
                            </a:schemeClr>
                          </a:solidFill>
                          <a:effectLst/>
                        </a:rPr>
                        <a:t>1.(</a:t>
                      </a:r>
                      <a:r>
                        <a:rPr lang="el-GR" sz="1400" u="none" strike="noStrike" dirty="0" err="1">
                          <a:solidFill>
                            <a:schemeClr val="accent6">
                              <a:lumMod val="75000"/>
                            </a:schemeClr>
                          </a:solidFill>
                          <a:effectLst/>
                        </a:rPr>
                        <a:t>ii</a:t>
                      </a:r>
                      <a:r>
                        <a:rPr lang="el-GR" sz="1400" u="none" strike="noStrike" dirty="0">
                          <a:solidFill>
                            <a:schemeClr val="accent6">
                              <a:lumMod val="75000"/>
                            </a:schemeClr>
                          </a:solidFill>
                          <a:effectLst/>
                        </a:rPr>
                        <a:t>).2: Παροχή Ψηφιακών υπηρεσιών δημόσιου χαρακτήρα</a:t>
                      </a:r>
                      <a:endParaRPr lang="el-GR" sz="1400" b="0"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400" u="none" strike="noStrike" dirty="0">
                          <a:solidFill>
                            <a:schemeClr val="accent6">
                              <a:lumMod val="75000"/>
                            </a:schemeClr>
                          </a:solidFill>
                          <a:effectLst/>
                        </a:rPr>
                        <a:t>4.926.527,00</a:t>
                      </a:r>
                      <a:endParaRPr lang="el-GR" sz="1400" b="0"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l" fontAlgn="b"/>
                      <a:r>
                        <a:rPr lang="el-GR" sz="1400" b="1" u="none" strike="noStrike" dirty="0">
                          <a:solidFill>
                            <a:schemeClr val="accent6">
                              <a:lumMod val="75000"/>
                            </a:schemeClr>
                          </a:solidFill>
                          <a:effectLst/>
                        </a:rPr>
                        <a:t>1.(</a:t>
                      </a:r>
                      <a:r>
                        <a:rPr lang="el-GR" sz="1400" b="1" u="none" strike="noStrike" dirty="0" err="1">
                          <a:solidFill>
                            <a:schemeClr val="accent6">
                              <a:lumMod val="75000"/>
                            </a:schemeClr>
                          </a:solidFill>
                          <a:effectLst/>
                        </a:rPr>
                        <a:t>ii</a:t>
                      </a:r>
                      <a:r>
                        <a:rPr lang="el-GR" sz="1400" b="1" u="none" strike="noStrike" dirty="0">
                          <a:solidFill>
                            <a:schemeClr val="accent6">
                              <a:lumMod val="75000"/>
                            </a:schemeClr>
                          </a:solidFill>
                          <a:effectLst/>
                        </a:rPr>
                        <a:t>).2.1.Εφαρμογή για την υποστήριξη της Διαχείρισης της Επισκεψιμότητας στην Πόλη της Κέρκυρας</a:t>
                      </a:r>
                      <a:endParaRPr lang="el-GR" sz="1400" b="1" i="0" u="none" strike="noStrike" dirty="0">
                        <a:solidFill>
                          <a:schemeClr val="accent6">
                            <a:lumMod val="75000"/>
                          </a:schemeClr>
                        </a:solidFill>
                        <a:effectLst/>
                        <a:latin typeface="Calibri" panose="020F0502020204030204" pitchFamily="34" charset="0"/>
                      </a:endParaRPr>
                    </a:p>
                  </a:txBody>
                  <a:tcPr marL="9525" marR="9525" marT="9525" marB="0" anchor="b"/>
                </a:tc>
                <a:tc>
                  <a:txBody>
                    <a:bodyPr/>
                    <a:lstStyle/>
                    <a:p>
                      <a:pPr algn="ctr" fontAlgn="ctr"/>
                      <a:r>
                        <a:rPr lang="el-GR" sz="1400" b="1" u="none" strike="noStrike" dirty="0" smtClean="0">
                          <a:solidFill>
                            <a:schemeClr val="accent6">
                              <a:lumMod val="75000"/>
                            </a:schemeClr>
                          </a:solidFill>
                          <a:effectLst/>
                        </a:rPr>
                        <a:t>300.000,0</a:t>
                      </a:r>
                      <a:endParaRPr lang="el-GR" sz="1400" b="1"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400" u="none" strike="noStrike">
                          <a:solidFill>
                            <a:schemeClr val="accent6">
                              <a:lumMod val="75000"/>
                            </a:schemeClr>
                          </a:solidFill>
                          <a:effectLst/>
                        </a:rPr>
                        <a:t>3,86</a:t>
                      </a:r>
                      <a:endParaRPr lang="el-GR" sz="1400" b="0" i="0" u="none" strike="noStrike">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400" u="none" strike="noStrike">
                          <a:solidFill>
                            <a:schemeClr val="accent6">
                              <a:lumMod val="75000"/>
                            </a:schemeClr>
                          </a:solidFill>
                          <a:effectLst/>
                        </a:rPr>
                        <a:t>0,1</a:t>
                      </a:r>
                      <a:endParaRPr lang="el-GR" sz="1400" b="0" i="0" u="none" strike="noStrike">
                        <a:solidFill>
                          <a:schemeClr val="accent6">
                            <a:lumMod val="75000"/>
                          </a:schemeClr>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58349830"/>
                  </a:ext>
                </a:extLst>
              </a:tr>
              <a:tr h="930826">
                <a:tc>
                  <a:txBody>
                    <a:bodyPr/>
                    <a:lstStyle/>
                    <a:p>
                      <a:pPr algn="ctr" fontAlgn="ctr"/>
                      <a:r>
                        <a:rPr lang="en-US" sz="1400" u="none" strike="noStrike">
                          <a:solidFill>
                            <a:schemeClr val="accent6">
                              <a:lumMod val="75000"/>
                            </a:schemeClr>
                          </a:solidFill>
                          <a:effectLst/>
                        </a:rPr>
                        <a:t>1.iii</a:t>
                      </a:r>
                      <a:endParaRPr lang="en-US" sz="1400" b="0" i="0" u="none" strike="noStrike">
                        <a:solidFill>
                          <a:schemeClr val="accent6">
                            <a:lumMod val="75000"/>
                          </a:schemeClr>
                        </a:solidFill>
                        <a:effectLst/>
                        <a:latin typeface="Calibri" panose="020F0502020204030204" pitchFamily="34" charset="0"/>
                      </a:endParaRPr>
                    </a:p>
                  </a:txBody>
                  <a:tcPr marL="9525" marR="9525" marT="9525" marB="0" anchor="ctr"/>
                </a:tc>
                <a:tc>
                  <a:txBody>
                    <a:bodyPr/>
                    <a:lstStyle/>
                    <a:p>
                      <a:pPr algn="l" fontAlgn="ctr"/>
                      <a:r>
                        <a:rPr lang="el-GR" sz="1400" u="none" strike="noStrike">
                          <a:solidFill>
                            <a:schemeClr val="accent6">
                              <a:lumMod val="75000"/>
                            </a:schemeClr>
                          </a:solidFill>
                          <a:effectLst/>
                        </a:rPr>
                        <a:t>1.(iii).3: Υποδομές στήριξης της επιχειρηματικότητας (Εκκολαπτήριο/α καινοτόμων επιχειρήσεων) </a:t>
                      </a:r>
                      <a:endParaRPr lang="el-GR" sz="1400" b="0" i="0" u="none" strike="noStrike">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400" u="none" strike="noStrike" dirty="0">
                          <a:solidFill>
                            <a:schemeClr val="accent6">
                              <a:lumMod val="75000"/>
                            </a:schemeClr>
                          </a:solidFill>
                          <a:effectLst/>
                        </a:rPr>
                        <a:t>1.000.000,00</a:t>
                      </a:r>
                      <a:endParaRPr lang="el-GR" sz="1400" b="0"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l" fontAlgn="ctr"/>
                      <a:r>
                        <a:rPr lang="el-GR" sz="1400" b="1" u="none" strike="noStrike" dirty="0">
                          <a:solidFill>
                            <a:schemeClr val="accent6">
                              <a:lumMod val="75000"/>
                            </a:schemeClr>
                          </a:solidFill>
                          <a:effectLst/>
                        </a:rPr>
                        <a:t>1.(</a:t>
                      </a:r>
                      <a:r>
                        <a:rPr lang="el-GR" sz="1400" b="1" u="none" strike="noStrike" dirty="0" err="1">
                          <a:solidFill>
                            <a:schemeClr val="accent6">
                              <a:lumMod val="75000"/>
                            </a:schemeClr>
                          </a:solidFill>
                          <a:effectLst/>
                        </a:rPr>
                        <a:t>iii</a:t>
                      </a:r>
                      <a:r>
                        <a:rPr lang="el-GR" sz="1400" b="1" u="none" strike="noStrike" dirty="0">
                          <a:solidFill>
                            <a:schemeClr val="accent6">
                              <a:lumMod val="75000"/>
                            </a:schemeClr>
                          </a:solidFill>
                          <a:effectLst/>
                        </a:rPr>
                        <a:t>).3.1: Δημιουργία Εκκολαπτηρίου καινοτόμων επιχειρήσεων στην Π.Ι.Ν.</a:t>
                      </a:r>
                      <a:endParaRPr lang="el-GR" sz="1400" b="1"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400" b="1" u="none" strike="noStrike" dirty="0" smtClean="0">
                          <a:solidFill>
                            <a:schemeClr val="accent6">
                              <a:lumMod val="75000"/>
                            </a:schemeClr>
                          </a:solidFill>
                          <a:effectLst/>
                        </a:rPr>
                        <a:t>1.000.000,0</a:t>
                      </a:r>
                      <a:endParaRPr lang="el-GR" sz="1400" b="1"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400" u="none" strike="noStrike" dirty="0">
                          <a:solidFill>
                            <a:schemeClr val="accent6">
                              <a:lumMod val="75000"/>
                            </a:schemeClr>
                          </a:solidFill>
                          <a:effectLst/>
                        </a:rPr>
                        <a:t>7,41</a:t>
                      </a:r>
                      <a:endParaRPr lang="el-GR" sz="1400" b="0"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400" u="none" strike="noStrike" dirty="0">
                          <a:solidFill>
                            <a:schemeClr val="accent6">
                              <a:lumMod val="75000"/>
                            </a:schemeClr>
                          </a:solidFill>
                          <a:effectLst/>
                        </a:rPr>
                        <a:t>0,3</a:t>
                      </a:r>
                      <a:endParaRPr lang="el-GR" sz="1400" b="0" i="0" u="none" strike="noStrike" dirty="0">
                        <a:solidFill>
                          <a:schemeClr val="accent6">
                            <a:lumMod val="75000"/>
                          </a:schemeClr>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14687047"/>
                  </a:ext>
                </a:extLst>
              </a:tr>
            </a:tbl>
          </a:graphicData>
        </a:graphic>
      </p:graphicFrame>
      <p:sp>
        <p:nvSpPr>
          <p:cNvPr id="5" name="Ορθογώνιο 4"/>
          <p:cNvSpPr/>
          <p:nvPr/>
        </p:nvSpPr>
        <p:spPr>
          <a:xfrm>
            <a:off x="585924" y="4996594"/>
            <a:ext cx="11194744" cy="1384995"/>
          </a:xfrm>
          <a:prstGeom prst="rect">
            <a:avLst/>
          </a:prstGeom>
        </p:spPr>
        <p:txBody>
          <a:bodyPr wrap="square">
            <a:spAutoFit/>
          </a:bodyPr>
          <a:lstStyle/>
          <a:p>
            <a:pPr algn="just" fontAlgn="base"/>
            <a:r>
              <a:rPr lang="el-GR" sz="1400" i="1" dirty="0" smtClean="0">
                <a:solidFill>
                  <a:schemeClr val="accent1">
                    <a:lumMod val="75000"/>
                  </a:schemeClr>
                </a:solidFill>
              </a:rPr>
              <a:t>Η </a:t>
            </a:r>
            <a:r>
              <a:rPr lang="el-GR" sz="14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δημιουργία και έναρξη λειτουργίας της Δομής αποτελεί ορόσημο για το 2024 και με αυτήν συνδέεται η ενεργοποίηση σημαντικού μέρους των δράσεων της Προτεραιότητας -1- του </a:t>
            </a:r>
            <a:r>
              <a:rPr lang="el-GR" sz="1400" i="1" dirty="0" err="1">
                <a:solidFill>
                  <a:schemeClr val="accent1"/>
                </a:solidFill>
                <a:latin typeface="Calibri" panose="020F0502020204030204" pitchFamily="34" charset="0"/>
                <a:ea typeface="Calibri" panose="020F0502020204030204" pitchFamily="34" charset="0"/>
                <a:cs typeface="Times New Roman" panose="02020603050405020304" pitchFamily="18" charset="0"/>
              </a:rPr>
              <a:t>ΠεΠ</a:t>
            </a:r>
            <a:r>
              <a:rPr lang="el-GR" sz="14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 (έρευνα/καινοτομία, ψηφιακά, επιχειρηματικότητα</a:t>
            </a:r>
            <a:r>
              <a:rPr lang="el-GR" sz="1400" i="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a:t>
            </a:r>
            <a:r>
              <a:rPr lang="el-GR" sz="1400" i="1" dirty="0"/>
              <a:t> </a:t>
            </a:r>
            <a:endParaRPr lang="en-US" sz="1400" i="1" dirty="0" smtClean="0"/>
          </a:p>
          <a:p>
            <a:pPr algn="just" fontAlgn="base"/>
            <a:r>
              <a:rPr lang="el-GR" sz="14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Η υλοποίηση / ολοκλήρωση 1 ψηφιακής εφαρμογής με βάση τις προβλέψεις της Προτεραιότητας -1- του </a:t>
            </a:r>
            <a:r>
              <a:rPr lang="el-GR" sz="1400" i="1" dirty="0" err="1">
                <a:solidFill>
                  <a:schemeClr val="accent1"/>
                </a:solidFill>
                <a:latin typeface="Calibri" panose="020F0502020204030204" pitchFamily="34" charset="0"/>
                <a:ea typeface="Calibri" panose="020F0502020204030204" pitchFamily="34" charset="0"/>
                <a:cs typeface="Times New Roman" panose="02020603050405020304" pitchFamily="18" charset="0"/>
              </a:rPr>
              <a:t>ΠεΠ</a:t>
            </a:r>
            <a:r>
              <a:rPr lang="el-GR" sz="14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 αποτελεί ορόσημο για το 2024. </a:t>
            </a:r>
            <a:endParaRPr lang="en-US" sz="1400" i="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algn="just" fontAlgn="base"/>
            <a:r>
              <a:rPr lang="el-GR" sz="1400" i="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Η </a:t>
            </a:r>
            <a:r>
              <a:rPr lang="el-GR" sz="14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υλοποίηση / έναρξη λειτουργίας  1 «εκκολαπτηρίου καινοτόμων ΜΜΕ» με βάση τις προβλέψεις της Προτεραιότητας -1- του </a:t>
            </a:r>
            <a:r>
              <a:rPr lang="el-GR" sz="1400" i="1" dirty="0" err="1">
                <a:solidFill>
                  <a:schemeClr val="accent1"/>
                </a:solidFill>
                <a:latin typeface="Calibri" panose="020F0502020204030204" pitchFamily="34" charset="0"/>
                <a:ea typeface="Calibri" panose="020F0502020204030204" pitchFamily="34" charset="0"/>
                <a:cs typeface="Times New Roman" panose="02020603050405020304" pitchFamily="18" charset="0"/>
              </a:rPr>
              <a:t>ΠεΠ</a:t>
            </a:r>
            <a:r>
              <a:rPr lang="el-GR" sz="14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 αποτελεί ορόσημο για το 2024. </a:t>
            </a:r>
            <a:endParaRPr lang="en-US" sz="1400" i="1"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algn="just" fontAlgn="base"/>
            <a:r>
              <a:rPr lang="en-US" sz="1400" i="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O</a:t>
            </a:r>
            <a:r>
              <a:rPr lang="el-GR" sz="1400" i="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ι δράσεις 1.(</a:t>
            </a:r>
            <a:r>
              <a:rPr lang="en-US" sz="1400" i="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ii)2.1 &amp; 1.(iii)3.1. </a:t>
            </a:r>
            <a:r>
              <a:rPr lang="el-GR" sz="1400" i="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προβλέπονται </a:t>
            </a:r>
            <a:r>
              <a:rPr lang="el-GR" sz="14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στη συνεχιζόμενη ΟΧΕ-ΒΑΑ του Δήμου Κ. Κέρκυρας &amp; Δ.Ν</a:t>
            </a:r>
            <a:r>
              <a:rPr lang="el-GR" sz="1400" i="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a:t>
            </a:r>
            <a:endParaRPr lang="el-GR" sz="1600" dirty="0">
              <a:solidFill>
                <a:schemeClr val="accent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218989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53965" y="435664"/>
            <a:ext cx="10515600" cy="443567"/>
          </a:xfrm>
        </p:spPr>
        <p:txBody>
          <a:bodyPr>
            <a:normAutofit fontScale="90000"/>
          </a:bodyPr>
          <a:lstStyle/>
          <a:p>
            <a:r>
              <a:rPr lang="el-GR" sz="3600" b="1" dirty="0" smtClean="0">
                <a:solidFill>
                  <a:schemeClr val="accent6"/>
                </a:solidFill>
              </a:rPr>
              <a:t/>
            </a:r>
            <a:br>
              <a:rPr lang="el-GR" sz="3600" b="1" dirty="0" smtClean="0">
                <a:solidFill>
                  <a:schemeClr val="accent6"/>
                </a:solidFill>
              </a:rPr>
            </a:br>
            <a:r>
              <a:rPr lang="el-GR" sz="3600" b="1" dirty="0">
                <a:solidFill>
                  <a:schemeClr val="accent6"/>
                </a:solidFill>
              </a:rPr>
              <a:t/>
            </a:r>
            <a:br>
              <a:rPr lang="el-GR" sz="3600" b="1" dirty="0">
                <a:solidFill>
                  <a:schemeClr val="accent6"/>
                </a:solidFill>
              </a:rPr>
            </a:br>
            <a:r>
              <a:rPr lang="el-GR" sz="3600" b="1" dirty="0" smtClean="0">
                <a:solidFill>
                  <a:schemeClr val="accent6"/>
                </a:solidFill>
              </a:rPr>
              <a:t/>
            </a:r>
            <a:br>
              <a:rPr lang="el-GR" sz="3600" b="1" dirty="0" smtClean="0">
                <a:solidFill>
                  <a:schemeClr val="accent6"/>
                </a:solidFill>
              </a:rPr>
            </a:br>
            <a:r>
              <a:rPr lang="el-GR" sz="2200" b="1" dirty="0" smtClean="0">
                <a:solidFill>
                  <a:schemeClr val="accent6">
                    <a:lumMod val="75000"/>
                  </a:schemeClr>
                </a:solidFill>
              </a:rPr>
              <a:t>Ενότητα </a:t>
            </a:r>
            <a:r>
              <a:rPr lang="el-GR" sz="2200" b="1" dirty="0">
                <a:solidFill>
                  <a:schemeClr val="accent6">
                    <a:lumMod val="75000"/>
                  </a:schemeClr>
                </a:solidFill>
              </a:rPr>
              <a:t>Β: Διαδικασίες εξειδίκευσης </a:t>
            </a:r>
            <a:r>
              <a:rPr lang="el-GR" sz="3600" b="1" dirty="0" smtClean="0">
                <a:solidFill>
                  <a:schemeClr val="accent6">
                    <a:lumMod val="75000"/>
                  </a:schemeClr>
                </a:solidFill>
              </a:rPr>
              <a:t/>
            </a:r>
            <a:br>
              <a:rPr lang="el-GR" sz="3600" b="1" dirty="0" smtClean="0">
                <a:solidFill>
                  <a:schemeClr val="accent6">
                    <a:lumMod val="75000"/>
                  </a:schemeClr>
                </a:solidFill>
              </a:rPr>
            </a:br>
            <a:r>
              <a:rPr lang="el-GR" sz="2200" b="1" dirty="0" smtClean="0">
                <a:solidFill>
                  <a:schemeClr val="accent1"/>
                </a:solidFill>
              </a:rPr>
              <a:t>Προτεραιότητα 4Β (ΕΚΤ</a:t>
            </a:r>
            <a:r>
              <a:rPr lang="el-GR" sz="2200" b="1" baseline="30000" dirty="0" smtClean="0">
                <a:solidFill>
                  <a:schemeClr val="accent1"/>
                </a:solidFill>
              </a:rPr>
              <a:t>+</a:t>
            </a:r>
            <a:r>
              <a:rPr lang="el-GR" sz="2200" b="1" dirty="0" smtClean="0">
                <a:solidFill>
                  <a:schemeClr val="accent1"/>
                </a:solidFill>
              </a:rPr>
              <a:t>)</a:t>
            </a:r>
            <a:r>
              <a:rPr lang="el-GR" sz="2200" dirty="0"/>
              <a:t/>
            </a:r>
            <a:br>
              <a:rPr lang="el-GR" sz="2200" dirty="0"/>
            </a:br>
            <a:r>
              <a:rPr lang="el-GR" sz="2200" i="1" dirty="0" smtClean="0">
                <a:solidFill>
                  <a:schemeClr val="accent1"/>
                </a:solidFill>
              </a:rPr>
              <a:t>Ενίσχυση  </a:t>
            </a:r>
            <a:r>
              <a:rPr lang="el-GR" sz="2200" i="1" dirty="0">
                <a:solidFill>
                  <a:schemeClr val="accent1"/>
                </a:solidFill>
              </a:rPr>
              <a:t>της κοινωνικής συνοχής με τη </a:t>
            </a:r>
            <a:r>
              <a:rPr lang="el-GR" sz="2200" i="1" dirty="0" smtClean="0">
                <a:solidFill>
                  <a:schemeClr val="accent1"/>
                </a:solidFill>
              </a:rPr>
              <a:t>στήριξη </a:t>
            </a:r>
            <a:r>
              <a:rPr lang="el-GR" sz="2200" i="1" dirty="0">
                <a:solidFill>
                  <a:schemeClr val="accent1"/>
                </a:solidFill>
              </a:rPr>
              <a:t>του ανθρώπινου </a:t>
            </a:r>
            <a:r>
              <a:rPr lang="el-GR" sz="2200" i="1" dirty="0" smtClean="0">
                <a:solidFill>
                  <a:schemeClr val="accent1"/>
                </a:solidFill>
              </a:rPr>
              <a:t>δυναμικού</a:t>
            </a:r>
            <a:r>
              <a:rPr lang="el-GR" sz="2200" dirty="0"/>
              <a:t/>
            </a:r>
            <a:br>
              <a:rPr lang="el-GR" sz="2200" dirty="0"/>
            </a:br>
            <a:endParaRPr lang="el-GR" sz="2200" b="1" i="1" dirty="0">
              <a:solidFill>
                <a:schemeClr val="accent1"/>
              </a:solidFill>
              <a:latin typeface="+mn-lt"/>
              <a:ea typeface="+mn-ea"/>
              <a:cs typeface="+mn-cs"/>
            </a:endParaRPr>
          </a:p>
        </p:txBody>
      </p:sp>
      <p:sp>
        <p:nvSpPr>
          <p:cNvPr id="4" name="Ορθογώνιο 3"/>
          <p:cNvSpPr/>
          <p:nvPr/>
        </p:nvSpPr>
        <p:spPr>
          <a:xfrm>
            <a:off x="1195753" y="2206869"/>
            <a:ext cx="9240715" cy="338554"/>
          </a:xfrm>
          <a:prstGeom prst="rect">
            <a:avLst/>
          </a:prstGeom>
        </p:spPr>
        <p:txBody>
          <a:bodyPr wrap="square">
            <a:spAutoFit/>
          </a:bodyPr>
          <a:lstStyle/>
          <a:p>
            <a:endParaRPr lang="el-GR" sz="1600" i="1" dirty="0">
              <a:solidFill>
                <a:schemeClr val="accent1"/>
              </a:solidFill>
            </a:endParaRPr>
          </a:p>
        </p:txBody>
      </p:sp>
      <p:graphicFrame>
        <p:nvGraphicFramePr>
          <p:cNvPr id="7" name="Πίνακας 6"/>
          <p:cNvGraphicFramePr>
            <a:graphicFrameLocks noGrp="1"/>
          </p:cNvGraphicFramePr>
          <p:nvPr>
            <p:extLst>
              <p:ext uri="{D42A27DB-BD31-4B8C-83A1-F6EECF244321}">
                <p14:modId xmlns:p14="http://schemas.microsoft.com/office/powerpoint/2010/main" val="2495384440"/>
              </p:ext>
            </p:extLst>
          </p:nvPr>
        </p:nvGraphicFramePr>
        <p:xfrm>
          <a:off x="1195752" y="2125809"/>
          <a:ext cx="9350921" cy="2188195"/>
        </p:xfrm>
        <a:graphic>
          <a:graphicData uri="http://schemas.openxmlformats.org/drawingml/2006/table">
            <a:tbl>
              <a:tblPr/>
              <a:tblGrid>
                <a:gridCol w="729067">
                  <a:extLst>
                    <a:ext uri="{9D8B030D-6E8A-4147-A177-3AD203B41FA5}">
                      <a16:colId xmlns:a16="http://schemas.microsoft.com/office/drawing/2014/main" val="1967426190"/>
                    </a:ext>
                  </a:extLst>
                </a:gridCol>
                <a:gridCol w="2190827">
                  <a:extLst>
                    <a:ext uri="{9D8B030D-6E8A-4147-A177-3AD203B41FA5}">
                      <a16:colId xmlns:a16="http://schemas.microsoft.com/office/drawing/2014/main" val="1292554290"/>
                    </a:ext>
                  </a:extLst>
                </a:gridCol>
                <a:gridCol w="1131686">
                  <a:extLst>
                    <a:ext uri="{9D8B030D-6E8A-4147-A177-3AD203B41FA5}">
                      <a16:colId xmlns:a16="http://schemas.microsoft.com/office/drawing/2014/main" val="2398916334"/>
                    </a:ext>
                  </a:extLst>
                </a:gridCol>
                <a:gridCol w="2609295">
                  <a:extLst>
                    <a:ext uri="{9D8B030D-6E8A-4147-A177-3AD203B41FA5}">
                      <a16:colId xmlns:a16="http://schemas.microsoft.com/office/drawing/2014/main" val="3172365654"/>
                    </a:ext>
                  </a:extLst>
                </a:gridCol>
                <a:gridCol w="905633">
                  <a:extLst>
                    <a:ext uri="{9D8B030D-6E8A-4147-A177-3AD203B41FA5}">
                      <a16:colId xmlns:a16="http://schemas.microsoft.com/office/drawing/2014/main" val="2149770834"/>
                    </a:ext>
                  </a:extLst>
                </a:gridCol>
                <a:gridCol w="841340">
                  <a:extLst>
                    <a:ext uri="{9D8B030D-6E8A-4147-A177-3AD203B41FA5}">
                      <a16:colId xmlns:a16="http://schemas.microsoft.com/office/drawing/2014/main" val="2792987187"/>
                    </a:ext>
                  </a:extLst>
                </a:gridCol>
                <a:gridCol w="943073">
                  <a:extLst>
                    <a:ext uri="{9D8B030D-6E8A-4147-A177-3AD203B41FA5}">
                      <a16:colId xmlns:a16="http://schemas.microsoft.com/office/drawing/2014/main" val="2229245062"/>
                    </a:ext>
                  </a:extLst>
                </a:gridCol>
              </a:tblGrid>
              <a:tr h="1325230">
                <a:tc>
                  <a:txBody>
                    <a:bodyPr/>
                    <a:lstStyle/>
                    <a:p>
                      <a:pPr algn="ctr" fontAlgn="ctr"/>
                      <a:r>
                        <a:rPr lang="el-GR" sz="1100" b="1" i="0" u="none" strike="noStrike" dirty="0" smtClean="0">
                          <a:solidFill>
                            <a:schemeClr val="accent6">
                              <a:lumMod val="75000"/>
                            </a:schemeClr>
                          </a:solidFill>
                          <a:effectLst/>
                          <a:latin typeface="Calibri" panose="020F0502020204030204" pitchFamily="34" charset="0"/>
                        </a:rPr>
                        <a:t>.                                                                                   </a:t>
                      </a:r>
                      <a:r>
                        <a:rPr lang="el-GR" sz="1100" b="1" i="0" u="none" strike="noStrike" dirty="0">
                          <a:solidFill>
                            <a:schemeClr val="accent6">
                              <a:lumMod val="75000"/>
                            </a:schemeClr>
                          </a:solidFill>
                          <a:effectLst/>
                          <a:latin typeface="Calibri" panose="020F0502020204030204" pitchFamily="34" charset="0"/>
                        </a:rPr>
                        <a:t>Ειδικός Στόχος</a:t>
                      </a:r>
                      <a:br>
                        <a:rPr lang="el-GR" sz="1100" b="1" i="0" u="none" strike="noStrike" dirty="0">
                          <a:solidFill>
                            <a:schemeClr val="accent6">
                              <a:lumMod val="75000"/>
                            </a:schemeClr>
                          </a:solidFill>
                          <a:effectLst/>
                          <a:latin typeface="Calibri" panose="020F0502020204030204" pitchFamily="34" charset="0"/>
                        </a:rPr>
                      </a:br>
                      <a:r>
                        <a:rPr lang="el-GR" sz="1100" b="1" i="0" u="none" strike="noStrike" dirty="0">
                          <a:solidFill>
                            <a:schemeClr val="accent6">
                              <a:lumMod val="75000"/>
                            </a:schemeClr>
                          </a:solidFill>
                          <a:effectLst/>
                          <a:latin typeface="Calibri" panose="020F0502020204030204" pitchFamily="34" charset="0"/>
                        </a:rPr>
                        <a:t>[Κωδικός]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l-GR" sz="1100" b="1" i="0" u="none" strike="noStrike" dirty="0">
                          <a:solidFill>
                            <a:schemeClr val="accent6">
                              <a:lumMod val="75000"/>
                            </a:schemeClr>
                          </a:solidFill>
                          <a:effectLst/>
                          <a:latin typeface="Calibri" panose="020F0502020204030204" pitchFamily="34" charset="0"/>
                        </a:rPr>
                        <a:t>Κατηγορίες Δράσεων</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l-GR" sz="1100" b="1" i="0" u="none" strike="noStrike" dirty="0">
                          <a:solidFill>
                            <a:schemeClr val="accent6">
                              <a:lumMod val="75000"/>
                            </a:schemeClr>
                          </a:solidFill>
                          <a:effectLst/>
                          <a:latin typeface="Calibri" panose="020F0502020204030204" pitchFamily="34" charset="0"/>
                        </a:rPr>
                        <a:t>Π/Υ Δημόσιας Δαπάνης στο ΠεΠ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l-GR" sz="1100" b="1" i="0" u="none" strike="noStrike" dirty="0">
                          <a:solidFill>
                            <a:schemeClr val="accent6">
                              <a:lumMod val="75000"/>
                            </a:schemeClr>
                          </a:solidFill>
                          <a:effectLst/>
                          <a:latin typeface="Calibri" panose="020F0502020204030204" pitchFamily="34" charset="0"/>
                        </a:rPr>
                        <a:t>Δράσεις 1ης φάσης εξειδίκευσης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l-GR" sz="1100" b="1" i="0" u="none" strike="noStrike" dirty="0">
                          <a:solidFill>
                            <a:schemeClr val="accent6">
                              <a:lumMod val="75000"/>
                            </a:schemeClr>
                          </a:solidFill>
                          <a:effectLst/>
                          <a:latin typeface="Calibri" panose="020F0502020204030204" pitchFamily="34" charset="0"/>
                        </a:rPr>
                        <a:t>Π/Υ Δημόσιας Δαπάνης Δράσης που εξειδικεύεται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l-GR" sz="1100" b="1" i="0" u="none" strike="noStrike">
                          <a:solidFill>
                            <a:schemeClr val="accent6">
                              <a:lumMod val="75000"/>
                            </a:schemeClr>
                          </a:solidFill>
                          <a:effectLst/>
                          <a:latin typeface="Calibri" panose="020F0502020204030204" pitchFamily="34" charset="0"/>
                        </a:rPr>
                        <a:t>% Εξειδίκευσης στο σύνολο του π/υ του Ειδικού Στόχου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l-GR" sz="1100" b="1" i="0" u="none" strike="noStrike">
                          <a:solidFill>
                            <a:schemeClr val="accent6">
                              <a:lumMod val="75000"/>
                            </a:schemeClr>
                          </a:solidFill>
                          <a:effectLst/>
                          <a:latin typeface="Calibri" panose="020F0502020204030204" pitchFamily="34" charset="0"/>
                        </a:rPr>
                        <a:t>% Εξειδίκευσης στο σύνολο του π/υ του ΠεΠ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2379885418"/>
                  </a:ext>
                </a:extLst>
              </a:tr>
              <a:tr h="332020">
                <a:tc>
                  <a:txBody>
                    <a:bodyPr/>
                    <a:lstStyle/>
                    <a:p>
                      <a:pPr algn="ctr" fontAlgn="ctr"/>
                      <a:r>
                        <a:rPr lang="el-GR" sz="1400" b="0" i="0" u="none" strike="noStrike" dirty="0">
                          <a:solidFill>
                            <a:schemeClr val="accent6">
                              <a:lumMod val="75000"/>
                            </a:schemeClr>
                          </a:solidFill>
                          <a:effectLst/>
                          <a:latin typeface="Calibri" panose="020F0502020204030204" pitchFamily="34" charset="0"/>
                        </a:rPr>
                        <a:t>4.θ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l-GR" sz="1400" b="0" i="0" u="none" strike="noStrike" dirty="0">
                          <a:solidFill>
                            <a:schemeClr val="accent6">
                              <a:lumMod val="75000"/>
                            </a:schemeClr>
                          </a:solidFill>
                          <a:effectLst/>
                          <a:latin typeface="Calibri" panose="020F0502020204030204" pitchFamily="34" charset="0"/>
                        </a:rPr>
                        <a:t>4Β.(θ).1: Ολοκληρωμένες δράσεις ένταξης Υπηκόων τρίτων χωρών στην αγορά εργασίας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l-GR" sz="1400" b="0" i="0" u="none" strike="noStrike" dirty="0">
                          <a:solidFill>
                            <a:schemeClr val="accent6">
                              <a:lumMod val="75000"/>
                            </a:schemeClr>
                          </a:solidFill>
                          <a:effectLst/>
                          <a:latin typeface="Calibri" panose="020F0502020204030204" pitchFamily="34" charset="0"/>
                        </a:rPr>
                        <a:t>640.000,00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l-GR" sz="1400" b="1" i="0" u="none" strike="noStrike" dirty="0">
                          <a:solidFill>
                            <a:schemeClr val="accent6">
                              <a:lumMod val="75000"/>
                            </a:schemeClr>
                          </a:solidFill>
                          <a:effectLst/>
                          <a:latin typeface="Calibri" panose="020F0502020204030204" pitchFamily="34" charset="0"/>
                        </a:rPr>
                        <a:t>4Β.(θ).1.1.: Ολοκληρωμένες δράσεις ένταξης Υπηκόων τρίτων χωρών Π.Ι.Ν. στην αγορά εργασίας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l-GR" sz="1400" b="1" i="0" u="none" strike="noStrike" dirty="0">
                          <a:solidFill>
                            <a:schemeClr val="accent6">
                              <a:lumMod val="75000"/>
                            </a:schemeClr>
                          </a:solidFill>
                          <a:effectLst/>
                          <a:latin typeface="Calibri" panose="020F0502020204030204" pitchFamily="34" charset="0"/>
                        </a:rPr>
                        <a:t>640.000,00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l-GR" sz="1400" b="0" i="0" u="none" strike="noStrike" dirty="0">
                          <a:solidFill>
                            <a:schemeClr val="accent6">
                              <a:lumMod val="75000"/>
                            </a:schemeClr>
                          </a:solidFill>
                          <a:effectLst/>
                          <a:latin typeface="Calibri" panose="020F0502020204030204" pitchFamily="34" charset="0"/>
                        </a:rPr>
                        <a:t>100,00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l-GR" sz="1400" b="0" i="0" u="none" strike="noStrike" dirty="0">
                          <a:solidFill>
                            <a:schemeClr val="accent6">
                              <a:lumMod val="75000"/>
                            </a:schemeClr>
                          </a:solidFill>
                          <a:effectLst/>
                          <a:latin typeface="Calibri" panose="020F0502020204030204" pitchFamily="34" charset="0"/>
                        </a:rPr>
                        <a:t>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639809913"/>
                  </a:ext>
                </a:extLst>
              </a:tr>
            </a:tbl>
          </a:graphicData>
        </a:graphic>
      </p:graphicFrame>
      <p:sp>
        <p:nvSpPr>
          <p:cNvPr id="9" name="Ορθογώνιο 8"/>
          <p:cNvSpPr/>
          <p:nvPr/>
        </p:nvSpPr>
        <p:spPr>
          <a:xfrm>
            <a:off x="1195752" y="4752715"/>
            <a:ext cx="9561250" cy="707886"/>
          </a:xfrm>
          <a:prstGeom prst="rect">
            <a:avLst/>
          </a:prstGeom>
        </p:spPr>
        <p:txBody>
          <a:bodyPr wrap="square">
            <a:spAutoFit/>
          </a:bodyPr>
          <a:lstStyle/>
          <a:p>
            <a:r>
              <a:rPr lang="el-GR" sz="2000" i="1" dirty="0">
                <a:solidFill>
                  <a:schemeClr val="accent6">
                    <a:lumMod val="75000"/>
                  </a:schemeClr>
                </a:solidFill>
              </a:rPr>
              <a:t>Η υλοποίηση της δράσης από το Υπ. Μετανάστευσης και Ασύλου με βάση τις προβλέψεις της Προτεραιότητας -4Β- του ΠεΠ, αποτελεί ορόσημο για το 2024.</a:t>
            </a:r>
          </a:p>
        </p:txBody>
      </p:sp>
    </p:spTree>
    <p:extLst>
      <p:ext uri="{BB962C8B-B14F-4D97-AF65-F5344CB8AC3E}">
        <p14:creationId xmlns:p14="http://schemas.microsoft.com/office/powerpoint/2010/main" val="23157006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33375" y="4233498"/>
            <a:ext cx="10515600" cy="784526"/>
          </a:xfrm>
        </p:spPr>
        <p:txBody>
          <a:bodyPr>
            <a:normAutofit/>
          </a:bodyPr>
          <a:lstStyle/>
          <a:p>
            <a:r>
              <a:rPr lang="el-GR" sz="2000" i="1" dirty="0">
                <a:solidFill>
                  <a:schemeClr val="accent1">
                    <a:lumMod val="75000"/>
                  </a:schemeClr>
                </a:solidFill>
                <a:latin typeface="+mn-lt"/>
                <a:ea typeface="+mn-ea"/>
                <a:cs typeface="+mn-cs"/>
              </a:rPr>
              <a:t>Η υποστήριξη της συνέχισης της λειτουργίας των παρακάτω δομών με βάση τις προβλέψεις της Προτεραιότητας -4Β- του ΠεΠ, που αποτελεί ορόσημο για το </a:t>
            </a:r>
            <a:r>
              <a:rPr lang="el-GR" sz="2000" i="1" dirty="0" smtClean="0">
                <a:solidFill>
                  <a:schemeClr val="accent1">
                    <a:lumMod val="75000"/>
                  </a:schemeClr>
                </a:solidFill>
                <a:latin typeface="+mn-lt"/>
                <a:ea typeface="+mn-ea"/>
                <a:cs typeface="+mn-cs"/>
              </a:rPr>
              <a:t>2024</a:t>
            </a:r>
            <a:endParaRPr lang="el-GR" sz="2000" i="1" dirty="0">
              <a:solidFill>
                <a:schemeClr val="accent1">
                  <a:lumMod val="75000"/>
                </a:schemeClr>
              </a:solidFill>
              <a:latin typeface="+mn-lt"/>
              <a:ea typeface="+mn-ea"/>
              <a:cs typeface="+mn-cs"/>
            </a:endParaRPr>
          </a:p>
        </p:txBody>
      </p:sp>
      <p:graphicFrame>
        <p:nvGraphicFramePr>
          <p:cNvPr id="3" name="Πίνακας 2"/>
          <p:cNvGraphicFramePr>
            <a:graphicFrameLocks noGrp="1"/>
          </p:cNvGraphicFramePr>
          <p:nvPr>
            <p:extLst>
              <p:ext uri="{D42A27DB-BD31-4B8C-83A1-F6EECF244321}">
                <p14:modId xmlns:p14="http://schemas.microsoft.com/office/powerpoint/2010/main" val="2972472108"/>
              </p:ext>
            </p:extLst>
          </p:nvPr>
        </p:nvGraphicFramePr>
        <p:xfrm>
          <a:off x="1092201" y="1378400"/>
          <a:ext cx="9765189" cy="2702171"/>
        </p:xfrm>
        <a:graphic>
          <a:graphicData uri="http://schemas.openxmlformats.org/drawingml/2006/table">
            <a:tbl>
              <a:tblPr>
                <a:tableStyleId>{5C22544A-7EE6-4342-B048-85BDC9FD1C3A}</a:tableStyleId>
              </a:tblPr>
              <a:tblGrid>
                <a:gridCol w="780987">
                  <a:extLst>
                    <a:ext uri="{9D8B030D-6E8A-4147-A177-3AD203B41FA5}">
                      <a16:colId xmlns:a16="http://schemas.microsoft.com/office/drawing/2014/main" val="2900145057"/>
                    </a:ext>
                  </a:extLst>
                </a:gridCol>
                <a:gridCol w="2494626">
                  <a:extLst>
                    <a:ext uri="{9D8B030D-6E8A-4147-A177-3AD203B41FA5}">
                      <a16:colId xmlns:a16="http://schemas.microsoft.com/office/drawing/2014/main" val="2201494106"/>
                    </a:ext>
                  </a:extLst>
                </a:gridCol>
                <a:gridCol w="1100831">
                  <a:extLst>
                    <a:ext uri="{9D8B030D-6E8A-4147-A177-3AD203B41FA5}">
                      <a16:colId xmlns:a16="http://schemas.microsoft.com/office/drawing/2014/main" val="2535461560"/>
                    </a:ext>
                  </a:extLst>
                </a:gridCol>
                <a:gridCol w="2751076">
                  <a:extLst>
                    <a:ext uri="{9D8B030D-6E8A-4147-A177-3AD203B41FA5}">
                      <a16:colId xmlns:a16="http://schemas.microsoft.com/office/drawing/2014/main" val="3074768616"/>
                    </a:ext>
                  </a:extLst>
                </a:gridCol>
                <a:gridCol w="1013056">
                  <a:extLst>
                    <a:ext uri="{9D8B030D-6E8A-4147-A177-3AD203B41FA5}">
                      <a16:colId xmlns:a16="http://schemas.microsoft.com/office/drawing/2014/main" val="2657747073"/>
                    </a:ext>
                  </a:extLst>
                </a:gridCol>
                <a:gridCol w="784179">
                  <a:extLst>
                    <a:ext uri="{9D8B030D-6E8A-4147-A177-3AD203B41FA5}">
                      <a16:colId xmlns:a16="http://schemas.microsoft.com/office/drawing/2014/main" val="621975220"/>
                    </a:ext>
                  </a:extLst>
                </a:gridCol>
                <a:gridCol w="840434">
                  <a:extLst>
                    <a:ext uri="{9D8B030D-6E8A-4147-A177-3AD203B41FA5}">
                      <a16:colId xmlns:a16="http://schemas.microsoft.com/office/drawing/2014/main" val="2134441387"/>
                    </a:ext>
                  </a:extLst>
                </a:gridCol>
              </a:tblGrid>
              <a:tr h="0">
                <a:tc>
                  <a:txBody>
                    <a:bodyPr/>
                    <a:lstStyle/>
                    <a:p>
                      <a:pPr algn="ctr" fontAlgn="ctr"/>
                      <a:r>
                        <a:rPr lang="el-GR" sz="1200" b="1" u="none" strike="noStrike" dirty="0" smtClean="0">
                          <a:solidFill>
                            <a:schemeClr val="accent6">
                              <a:lumMod val="50000"/>
                            </a:schemeClr>
                          </a:solidFill>
                          <a:effectLst/>
                        </a:rPr>
                        <a:t>                                                                                </a:t>
                      </a:r>
                      <a:r>
                        <a:rPr lang="el-GR" sz="1200" b="1" u="none" strike="noStrike" dirty="0">
                          <a:solidFill>
                            <a:schemeClr val="accent6">
                              <a:lumMod val="50000"/>
                            </a:schemeClr>
                          </a:solidFill>
                          <a:effectLst/>
                        </a:rPr>
                        <a:t>Ειδικός </a:t>
                      </a:r>
                      <a:r>
                        <a:rPr lang="el-GR" sz="1200" b="1" u="none" strike="noStrike" dirty="0" smtClean="0">
                          <a:solidFill>
                            <a:schemeClr val="accent6">
                              <a:lumMod val="50000"/>
                            </a:schemeClr>
                          </a:solidFill>
                          <a:effectLst/>
                        </a:rPr>
                        <a:t>Στόχος</a:t>
                      </a: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50000"/>
                            </a:schemeClr>
                          </a:solidFill>
                          <a:effectLst/>
                        </a:rPr>
                        <a:t>Κατηγορίες Δράσεων</a:t>
                      </a: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50000"/>
                            </a:schemeClr>
                          </a:solidFill>
                          <a:effectLst/>
                        </a:rPr>
                        <a:t>Π/Υ Δημόσιας Δαπάνης στο ΠεΠ</a:t>
                      </a: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50000"/>
                            </a:schemeClr>
                          </a:solidFill>
                          <a:effectLst/>
                        </a:rPr>
                        <a:t>Δράσεις 1ης φάσης εξειδίκευσης</a:t>
                      </a: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50000"/>
                            </a:schemeClr>
                          </a:solidFill>
                          <a:effectLst/>
                        </a:rPr>
                        <a:t>Π/Υ Δημόσιας Δαπάνης Δράσης που εξειδικεύεται</a:t>
                      </a: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50000"/>
                            </a:schemeClr>
                          </a:solidFill>
                          <a:effectLst/>
                        </a:rPr>
                        <a:t>% Εξειδίκευσης στο σύνολο του π/υ του Ειδικού Στόχου</a:t>
                      </a: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50000"/>
                            </a:schemeClr>
                          </a:solidFill>
                          <a:effectLst/>
                        </a:rPr>
                        <a:t>% Εξειδίκευσης στο σύνολο του π/υ του ΠεΠ</a:t>
                      </a: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873153374"/>
                  </a:ext>
                </a:extLst>
              </a:tr>
              <a:tr h="666762">
                <a:tc rowSpan="2">
                  <a:txBody>
                    <a:bodyPr/>
                    <a:lstStyle/>
                    <a:p>
                      <a:pPr algn="ctr" fontAlgn="ctr"/>
                      <a:r>
                        <a:rPr lang="el-GR" sz="1400" u="none" strike="noStrike" dirty="0">
                          <a:solidFill>
                            <a:schemeClr val="accent6">
                              <a:lumMod val="50000"/>
                            </a:schemeClr>
                          </a:solidFill>
                          <a:effectLst/>
                        </a:rPr>
                        <a:t>4.ια</a:t>
                      </a:r>
                      <a:endParaRPr lang="el-GR" sz="1400" b="0" i="0" u="none" strike="noStrike" dirty="0">
                        <a:solidFill>
                          <a:schemeClr val="accent6">
                            <a:lumMod val="50000"/>
                          </a:schemeClr>
                        </a:solidFill>
                        <a:effectLst/>
                        <a:latin typeface="Calibri" panose="020F0502020204030204" pitchFamily="34" charset="0"/>
                      </a:endParaRPr>
                    </a:p>
                  </a:txBody>
                  <a:tcPr marL="9525" marR="9525" marT="9525" marB="0" anchor="ctr"/>
                </a:tc>
                <a:tc rowSpan="2">
                  <a:txBody>
                    <a:bodyPr/>
                    <a:lstStyle/>
                    <a:p>
                      <a:pPr algn="l" fontAlgn="ctr"/>
                      <a:r>
                        <a:rPr lang="el-GR" sz="1400" u="none" strike="noStrike" dirty="0">
                          <a:solidFill>
                            <a:schemeClr val="accent6">
                              <a:lumMod val="50000"/>
                            </a:schemeClr>
                          </a:solidFill>
                          <a:effectLst/>
                        </a:rPr>
                        <a:t>4Β.(</a:t>
                      </a:r>
                      <a:r>
                        <a:rPr lang="el-GR" sz="1400" u="none" strike="noStrike" dirty="0" err="1">
                          <a:solidFill>
                            <a:schemeClr val="accent6">
                              <a:lumMod val="50000"/>
                            </a:schemeClr>
                          </a:solidFill>
                          <a:effectLst/>
                        </a:rPr>
                        <a:t>ια</a:t>
                      </a:r>
                      <a:r>
                        <a:rPr lang="el-GR" sz="1400" u="none" strike="noStrike" dirty="0">
                          <a:solidFill>
                            <a:schemeClr val="accent6">
                              <a:lumMod val="50000"/>
                            </a:schemeClr>
                          </a:solidFill>
                          <a:effectLst/>
                        </a:rPr>
                        <a:t>).2: Κέντρα Κοινότητας και Δομές Παροχής Αγαθών (Συνεχιζόμενες Δομές ΚΚ &amp; ΔΠΑ)</a:t>
                      </a:r>
                      <a:endParaRPr lang="el-GR" sz="1400" b="0" i="0" u="none" strike="noStrike" dirty="0">
                        <a:solidFill>
                          <a:schemeClr val="accent6">
                            <a:lumMod val="50000"/>
                          </a:schemeClr>
                        </a:solidFill>
                        <a:effectLst/>
                        <a:latin typeface="Calibri" panose="020F0502020204030204" pitchFamily="34" charset="0"/>
                      </a:endParaRPr>
                    </a:p>
                  </a:txBody>
                  <a:tcPr marL="9525" marR="9525" marT="9525" marB="0" anchor="ctr"/>
                </a:tc>
                <a:tc rowSpan="2">
                  <a:txBody>
                    <a:bodyPr/>
                    <a:lstStyle/>
                    <a:p>
                      <a:pPr algn="ctr" fontAlgn="ctr"/>
                      <a:r>
                        <a:rPr lang="el-GR" sz="1400" u="none" strike="noStrike" dirty="0">
                          <a:solidFill>
                            <a:schemeClr val="accent6">
                              <a:lumMod val="50000"/>
                            </a:schemeClr>
                          </a:solidFill>
                          <a:effectLst/>
                        </a:rPr>
                        <a:t>6.400.000,00</a:t>
                      </a:r>
                      <a:endParaRPr lang="el-GR" sz="1400" b="0"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l" fontAlgn="b"/>
                      <a:r>
                        <a:rPr lang="el-GR" sz="1400" b="1" u="none" strike="noStrike" dirty="0">
                          <a:solidFill>
                            <a:schemeClr val="accent6">
                              <a:lumMod val="50000"/>
                            </a:schemeClr>
                          </a:solidFill>
                          <a:effectLst/>
                        </a:rPr>
                        <a:t>4Β.(</a:t>
                      </a:r>
                      <a:r>
                        <a:rPr lang="el-GR" sz="1400" b="1" u="none" strike="noStrike" dirty="0" err="1">
                          <a:solidFill>
                            <a:schemeClr val="accent6">
                              <a:lumMod val="50000"/>
                            </a:schemeClr>
                          </a:solidFill>
                          <a:effectLst/>
                        </a:rPr>
                        <a:t>ια</a:t>
                      </a:r>
                      <a:r>
                        <a:rPr lang="el-GR" sz="1400" b="1" u="none" strike="noStrike" dirty="0">
                          <a:solidFill>
                            <a:schemeClr val="accent6">
                              <a:lumMod val="50000"/>
                            </a:schemeClr>
                          </a:solidFill>
                          <a:effectLst/>
                        </a:rPr>
                        <a:t>).2.1.: Κέντρα Κοινότητας Π.Ι.Ν. με συνέχιση της λειτουργίας τους </a:t>
                      </a:r>
                      <a:endParaRPr lang="el-GR" sz="1400" b="1" i="0" u="none" strike="noStrike" dirty="0">
                        <a:solidFill>
                          <a:schemeClr val="accent6">
                            <a:lumMod val="50000"/>
                          </a:schemeClr>
                        </a:solidFill>
                        <a:effectLst/>
                        <a:latin typeface="Calibri" panose="020F0502020204030204" pitchFamily="34" charset="0"/>
                      </a:endParaRPr>
                    </a:p>
                  </a:txBody>
                  <a:tcPr marL="9525" marR="9525" marT="9525" marB="0" anchor="b"/>
                </a:tc>
                <a:tc>
                  <a:txBody>
                    <a:bodyPr/>
                    <a:lstStyle/>
                    <a:p>
                      <a:pPr algn="ctr" fontAlgn="ctr"/>
                      <a:r>
                        <a:rPr lang="el-GR" sz="1400" b="1" u="none" strike="noStrike" dirty="0">
                          <a:solidFill>
                            <a:schemeClr val="accent6">
                              <a:lumMod val="50000"/>
                            </a:schemeClr>
                          </a:solidFill>
                          <a:effectLst/>
                        </a:rPr>
                        <a:t>2.900.000,00</a:t>
                      </a:r>
                      <a:endParaRPr lang="el-GR" sz="1400" b="1"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400" u="none" strike="noStrike" dirty="0">
                          <a:solidFill>
                            <a:schemeClr val="accent6">
                              <a:lumMod val="50000"/>
                            </a:schemeClr>
                          </a:solidFill>
                          <a:effectLst/>
                        </a:rPr>
                        <a:t>6,78</a:t>
                      </a:r>
                      <a:endParaRPr lang="el-GR" sz="1400" b="0"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400" u="none" strike="noStrike" dirty="0">
                          <a:solidFill>
                            <a:schemeClr val="accent6">
                              <a:lumMod val="50000"/>
                            </a:schemeClr>
                          </a:solidFill>
                          <a:effectLst/>
                        </a:rPr>
                        <a:t>1,0</a:t>
                      </a:r>
                      <a:endParaRPr lang="el-GR" sz="1400" b="0" i="0" u="none" strike="noStrike" dirty="0">
                        <a:solidFill>
                          <a:schemeClr val="accent6">
                            <a:lumMod val="50000"/>
                          </a:schemeClr>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6690750"/>
                  </a:ext>
                </a:extLst>
              </a:tr>
              <a:tr h="745724">
                <a:tc vMerge="1">
                  <a:txBody>
                    <a:bodyPr/>
                    <a:lstStyle/>
                    <a:p>
                      <a:endParaRPr lang="el-GR"/>
                    </a:p>
                  </a:txBody>
                  <a:tcPr/>
                </a:tc>
                <a:tc vMerge="1">
                  <a:txBody>
                    <a:bodyPr/>
                    <a:lstStyle/>
                    <a:p>
                      <a:endParaRPr lang="el-GR"/>
                    </a:p>
                  </a:txBody>
                  <a:tcPr/>
                </a:tc>
                <a:tc vMerge="1">
                  <a:txBody>
                    <a:bodyPr/>
                    <a:lstStyle/>
                    <a:p>
                      <a:endParaRPr lang="el-GR"/>
                    </a:p>
                  </a:txBody>
                  <a:tcPr/>
                </a:tc>
                <a:tc>
                  <a:txBody>
                    <a:bodyPr/>
                    <a:lstStyle/>
                    <a:p>
                      <a:pPr algn="l" fontAlgn="b"/>
                      <a:r>
                        <a:rPr lang="el-GR" sz="1400" b="1" u="none" strike="noStrike" dirty="0">
                          <a:solidFill>
                            <a:schemeClr val="accent6">
                              <a:lumMod val="50000"/>
                            </a:schemeClr>
                          </a:solidFill>
                          <a:effectLst/>
                        </a:rPr>
                        <a:t>4Β.(</a:t>
                      </a:r>
                      <a:r>
                        <a:rPr lang="el-GR" sz="1400" b="1" u="none" strike="noStrike" dirty="0" err="1">
                          <a:solidFill>
                            <a:schemeClr val="accent6">
                              <a:lumMod val="50000"/>
                            </a:schemeClr>
                          </a:solidFill>
                          <a:effectLst/>
                        </a:rPr>
                        <a:t>ια</a:t>
                      </a:r>
                      <a:r>
                        <a:rPr lang="el-GR" sz="1400" b="1" u="none" strike="noStrike" dirty="0">
                          <a:solidFill>
                            <a:schemeClr val="accent6">
                              <a:lumMod val="50000"/>
                            </a:schemeClr>
                          </a:solidFill>
                          <a:effectLst/>
                        </a:rPr>
                        <a:t>).2.2.: Δομές παροχής Αγαθών Π.Ι.Ν. με συνέχιση της λειτουργίας τους </a:t>
                      </a:r>
                      <a:endParaRPr lang="el-GR" sz="1400" b="1" i="0" u="none" strike="noStrike" dirty="0">
                        <a:solidFill>
                          <a:schemeClr val="accent6">
                            <a:lumMod val="50000"/>
                          </a:schemeClr>
                        </a:solidFill>
                        <a:effectLst/>
                        <a:latin typeface="Calibri" panose="020F0502020204030204" pitchFamily="34" charset="0"/>
                      </a:endParaRPr>
                    </a:p>
                  </a:txBody>
                  <a:tcPr marL="9525" marR="9525" marT="9525" marB="0" anchor="b"/>
                </a:tc>
                <a:tc>
                  <a:txBody>
                    <a:bodyPr/>
                    <a:lstStyle/>
                    <a:p>
                      <a:pPr algn="ctr" fontAlgn="ctr"/>
                      <a:r>
                        <a:rPr lang="el-GR" sz="1400" b="1" u="none" strike="noStrike" dirty="0">
                          <a:solidFill>
                            <a:schemeClr val="accent6">
                              <a:lumMod val="50000"/>
                            </a:schemeClr>
                          </a:solidFill>
                          <a:effectLst/>
                        </a:rPr>
                        <a:t>3.500.000,00</a:t>
                      </a:r>
                      <a:endParaRPr lang="el-GR" sz="1400" b="1"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400" u="none" strike="noStrike" dirty="0">
                          <a:solidFill>
                            <a:schemeClr val="accent6">
                              <a:lumMod val="50000"/>
                            </a:schemeClr>
                          </a:solidFill>
                          <a:effectLst/>
                        </a:rPr>
                        <a:t>8,18</a:t>
                      </a:r>
                      <a:endParaRPr lang="el-GR" sz="1400" b="0"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400" u="none" strike="noStrike" dirty="0">
                          <a:solidFill>
                            <a:schemeClr val="accent6">
                              <a:lumMod val="50000"/>
                            </a:schemeClr>
                          </a:solidFill>
                          <a:effectLst/>
                        </a:rPr>
                        <a:t>1,2</a:t>
                      </a:r>
                      <a:endParaRPr lang="el-GR" sz="1400" b="0" i="0" u="none" strike="noStrike" dirty="0">
                        <a:solidFill>
                          <a:schemeClr val="accent6">
                            <a:lumMod val="50000"/>
                          </a:schemeClr>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30542925"/>
                  </a:ext>
                </a:extLst>
              </a:tr>
            </a:tbl>
          </a:graphicData>
        </a:graphic>
      </p:graphicFrame>
      <p:sp>
        <p:nvSpPr>
          <p:cNvPr id="4" name="Ορθογώνιο 3"/>
          <p:cNvSpPr/>
          <p:nvPr/>
        </p:nvSpPr>
        <p:spPr>
          <a:xfrm>
            <a:off x="873341" y="5018024"/>
            <a:ext cx="9984049" cy="1446550"/>
          </a:xfrm>
          <a:prstGeom prst="rect">
            <a:avLst/>
          </a:prstGeom>
        </p:spPr>
        <p:txBody>
          <a:bodyPr wrap="square">
            <a:spAutoFit/>
          </a:bodyPr>
          <a:lstStyle/>
          <a:p>
            <a:r>
              <a:rPr lang="el-GR" dirty="0" smtClean="0">
                <a:solidFill>
                  <a:schemeClr val="accent1">
                    <a:lumMod val="75000"/>
                  </a:schemeClr>
                </a:solidFill>
              </a:rPr>
              <a:t>Ειδικότερα, πρόκειται για:</a:t>
            </a:r>
          </a:p>
          <a:p>
            <a:r>
              <a:rPr lang="el-GR" dirty="0" smtClean="0">
                <a:solidFill>
                  <a:schemeClr val="accent1">
                    <a:lumMod val="75000"/>
                  </a:schemeClr>
                </a:solidFill>
              </a:rPr>
              <a:t>4Β</a:t>
            </a:r>
            <a:r>
              <a:rPr lang="el-GR" dirty="0">
                <a:solidFill>
                  <a:schemeClr val="accent1">
                    <a:lumMod val="75000"/>
                  </a:schemeClr>
                </a:solidFill>
              </a:rPr>
              <a:t>.(</a:t>
            </a:r>
            <a:r>
              <a:rPr lang="el-GR" dirty="0" err="1">
                <a:solidFill>
                  <a:schemeClr val="accent1">
                    <a:lumMod val="75000"/>
                  </a:schemeClr>
                </a:solidFill>
              </a:rPr>
              <a:t>ια</a:t>
            </a:r>
            <a:r>
              <a:rPr lang="el-GR" dirty="0">
                <a:solidFill>
                  <a:schemeClr val="accent1">
                    <a:lumMod val="75000"/>
                  </a:schemeClr>
                </a:solidFill>
              </a:rPr>
              <a:t>).</a:t>
            </a:r>
            <a:r>
              <a:rPr lang="el-GR" dirty="0" smtClean="0">
                <a:solidFill>
                  <a:schemeClr val="accent1">
                    <a:lumMod val="75000"/>
                  </a:schemeClr>
                </a:solidFill>
              </a:rPr>
              <a:t>2.1:</a:t>
            </a:r>
            <a:r>
              <a:rPr lang="en-US" dirty="0" smtClean="0">
                <a:solidFill>
                  <a:schemeClr val="accent1">
                    <a:lumMod val="75000"/>
                  </a:schemeClr>
                </a:solidFill>
              </a:rPr>
              <a:t>  </a:t>
            </a:r>
            <a:r>
              <a:rPr lang="el-GR" b="1" u="sng" dirty="0" smtClean="0">
                <a:solidFill>
                  <a:schemeClr val="accent1">
                    <a:lumMod val="75000"/>
                  </a:schemeClr>
                </a:solidFill>
              </a:rPr>
              <a:t>5 δομές</a:t>
            </a:r>
            <a:r>
              <a:rPr lang="en-US" b="1" i="1" dirty="0" smtClean="0">
                <a:solidFill>
                  <a:schemeClr val="accent1">
                    <a:lumMod val="75000"/>
                  </a:schemeClr>
                </a:solidFill>
              </a:rPr>
              <a:t> </a:t>
            </a:r>
            <a:r>
              <a:rPr lang="en-US" sz="1700" i="1" dirty="0" smtClean="0">
                <a:solidFill>
                  <a:schemeClr val="accent1">
                    <a:lumMod val="75000"/>
                  </a:schemeClr>
                </a:solidFill>
              </a:rPr>
              <a:t>K</a:t>
            </a:r>
            <a:r>
              <a:rPr lang="el-GR" sz="1700" i="1" dirty="0" err="1" smtClean="0">
                <a:solidFill>
                  <a:schemeClr val="accent1">
                    <a:lumMod val="75000"/>
                  </a:schemeClr>
                </a:solidFill>
              </a:rPr>
              <a:t>έντρα</a:t>
            </a:r>
            <a:r>
              <a:rPr lang="el-GR" sz="1700" i="1" dirty="0" smtClean="0">
                <a:solidFill>
                  <a:schemeClr val="accent1">
                    <a:lumMod val="75000"/>
                  </a:schemeClr>
                </a:solidFill>
              </a:rPr>
              <a:t> Κοινότητας</a:t>
            </a:r>
            <a:r>
              <a:rPr lang="en-US" sz="1700" i="1" dirty="0" smtClean="0">
                <a:solidFill>
                  <a:schemeClr val="accent1">
                    <a:lumMod val="75000"/>
                  </a:schemeClr>
                </a:solidFill>
              </a:rPr>
              <a:t>  </a:t>
            </a:r>
            <a:r>
              <a:rPr lang="el-GR" sz="1700" i="1" dirty="0" smtClean="0">
                <a:solidFill>
                  <a:schemeClr val="accent1">
                    <a:lumMod val="75000"/>
                  </a:schemeClr>
                </a:solidFill>
              </a:rPr>
              <a:t>Δήμων </a:t>
            </a:r>
            <a:r>
              <a:rPr lang="el-GR" sz="1700" i="1" dirty="0">
                <a:solidFill>
                  <a:schemeClr val="accent1">
                    <a:lumMod val="75000"/>
                  </a:schemeClr>
                </a:solidFill>
              </a:rPr>
              <a:t>Λευκάδας, Αργοστολίου, Ζακύνθου, Κ. Κέρκυρας &amp; Δ.Π. και </a:t>
            </a:r>
            <a:r>
              <a:rPr lang="el-GR" sz="1700" i="1" dirty="0" smtClean="0">
                <a:solidFill>
                  <a:schemeClr val="accent1">
                    <a:lumMod val="75000"/>
                  </a:schemeClr>
                </a:solidFill>
              </a:rPr>
              <a:t>Ιθάκης</a:t>
            </a:r>
            <a:endParaRPr lang="en-US" sz="1700" i="1" dirty="0" smtClean="0">
              <a:solidFill>
                <a:schemeClr val="accent1">
                  <a:lumMod val="75000"/>
                </a:schemeClr>
              </a:solidFill>
            </a:endParaRPr>
          </a:p>
          <a:p>
            <a:r>
              <a:rPr lang="el-GR" dirty="0">
                <a:solidFill>
                  <a:schemeClr val="accent1">
                    <a:lumMod val="75000"/>
                  </a:schemeClr>
                </a:solidFill>
              </a:rPr>
              <a:t>4Β.(</a:t>
            </a:r>
            <a:r>
              <a:rPr lang="el-GR" dirty="0" err="1">
                <a:solidFill>
                  <a:schemeClr val="accent1">
                    <a:lumMod val="75000"/>
                  </a:schemeClr>
                </a:solidFill>
              </a:rPr>
              <a:t>ια</a:t>
            </a:r>
            <a:r>
              <a:rPr lang="el-GR" dirty="0">
                <a:solidFill>
                  <a:schemeClr val="accent1">
                    <a:lumMod val="75000"/>
                  </a:schemeClr>
                </a:solidFill>
              </a:rPr>
              <a:t>).</a:t>
            </a:r>
            <a:r>
              <a:rPr lang="el-GR" dirty="0" smtClean="0">
                <a:solidFill>
                  <a:schemeClr val="accent1">
                    <a:lumMod val="75000"/>
                  </a:schemeClr>
                </a:solidFill>
              </a:rPr>
              <a:t>2.</a:t>
            </a:r>
            <a:r>
              <a:rPr lang="en-US" dirty="0" smtClean="0">
                <a:solidFill>
                  <a:schemeClr val="accent1">
                    <a:lumMod val="75000"/>
                  </a:schemeClr>
                </a:solidFill>
              </a:rPr>
              <a:t>2</a:t>
            </a:r>
            <a:r>
              <a:rPr lang="el-GR" dirty="0" smtClean="0">
                <a:solidFill>
                  <a:schemeClr val="accent1">
                    <a:lumMod val="75000"/>
                  </a:schemeClr>
                </a:solidFill>
              </a:rPr>
              <a:t>:</a:t>
            </a:r>
            <a:r>
              <a:rPr lang="en-US" dirty="0" smtClean="0">
                <a:solidFill>
                  <a:schemeClr val="accent1">
                    <a:lumMod val="75000"/>
                  </a:schemeClr>
                </a:solidFill>
              </a:rPr>
              <a:t>  </a:t>
            </a:r>
            <a:r>
              <a:rPr lang="el-GR" b="1" u="sng" dirty="0" smtClean="0">
                <a:solidFill>
                  <a:schemeClr val="accent1">
                    <a:lumMod val="75000"/>
                  </a:schemeClr>
                </a:solidFill>
              </a:rPr>
              <a:t>8 δομές </a:t>
            </a:r>
            <a:r>
              <a:rPr lang="el-GR" sz="1700" i="1" dirty="0" smtClean="0">
                <a:solidFill>
                  <a:schemeClr val="accent1">
                    <a:lumMod val="75000"/>
                  </a:schemeClr>
                </a:solidFill>
              </a:rPr>
              <a:t>ΚΠ </a:t>
            </a:r>
            <a:r>
              <a:rPr lang="el-GR" sz="1700" i="1" dirty="0">
                <a:solidFill>
                  <a:schemeClr val="accent1">
                    <a:lumMod val="75000"/>
                  </a:schemeClr>
                </a:solidFill>
              </a:rPr>
              <a:t>Λευκάδας, ΚΠ-Σ Ζακύνθου, πόλης Κέρκυρας, Β&amp;Ν Κέρκυρας, Συσσίτιο Λευκάδας, </a:t>
            </a:r>
            <a:r>
              <a:rPr lang="el-GR" sz="1700" i="1" dirty="0" smtClean="0">
                <a:solidFill>
                  <a:schemeClr val="accent1">
                    <a:lumMod val="75000"/>
                  </a:schemeClr>
                </a:solidFill>
              </a:rPr>
              <a:t>   ΚΦ </a:t>
            </a:r>
            <a:r>
              <a:rPr lang="el-GR" sz="1700" i="1" dirty="0">
                <a:solidFill>
                  <a:schemeClr val="accent1">
                    <a:lumMod val="75000"/>
                  </a:schemeClr>
                </a:solidFill>
              </a:rPr>
              <a:t>Ζακύνθου, Λευκάδας, Κέρκυρας</a:t>
            </a:r>
          </a:p>
        </p:txBody>
      </p:sp>
      <p:sp>
        <p:nvSpPr>
          <p:cNvPr id="5" name="Τίτλος 1"/>
          <p:cNvSpPr txBox="1">
            <a:spLocks/>
          </p:cNvSpPr>
          <p:nvPr/>
        </p:nvSpPr>
        <p:spPr>
          <a:xfrm>
            <a:off x="967665" y="150920"/>
            <a:ext cx="10501899" cy="1290702"/>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0000"/>
              </a:lnSpc>
            </a:pPr>
            <a:r>
              <a:rPr lang="el-GR" sz="3600" b="1" dirty="0" smtClean="0">
                <a:solidFill>
                  <a:schemeClr val="accent6"/>
                </a:solidFill>
              </a:rPr>
              <a:t/>
            </a:r>
            <a:br>
              <a:rPr lang="el-GR" sz="3600" b="1" dirty="0" smtClean="0">
                <a:solidFill>
                  <a:schemeClr val="accent6"/>
                </a:solidFill>
              </a:rPr>
            </a:br>
            <a:r>
              <a:rPr lang="el-GR" sz="3600" b="1" dirty="0" smtClean="0">
                <a:solidFill>
                  <a:schemeClr val="accent6"/>
                </a:solidFill>
              </a:rPr>
              <a:t/>
            </a:r>
            <a:br>
              <a:rPr lang="el-GR" sz="3600" b="1" dirty="0" smtClean="0">
                <a:solidFill>
                  <a:schemeClr val="accent6"/>
                </a:solidFill>
              </a:rPr>
            </a:br>
            <a:r>
              <a:rPr lang="el-GR" sz="8000" b="1" dirty="0" smtClean="0">
                <a:solidFill>
                  <a:schemeClr val="accent6">
                    <a:lumMod val="75000"/>
                  </a:schemeClr>
                </a:solidFill>
              </a:rPr>
              <a:t>Ενότητα </a:t>
            </a:r>
            <a:r>
              <a:rPr lang="el-GR" sz="8000" b="1" dirty="0">
                <a:solidFill>
                  <a:schemeClr val="accent6">
                    <a:lumMod val="75000"/>
                  </a:schemeClr>
                </a:solidFill>
              </a:rPr>
              <a:t>Β: Διαδικασίες εξειδίκευσης </a:t>
            </a:r>
            <a:br>
              <a:rPr lang="el-GR" sz="8000" b="1" dirty="0">
                <a:solidFill>
                  <a:schemeClr val="accent6">
                    <a:lumMod val="75000"/>
                  </a:schemeClr>
                </a:solidFill>
              </a:rPr>
            </a:br>
            <a:r>
              <a:rPr lang="el-GR" sz="8000" b="1" dirty="0">
                <a:solidFill>
                  <a:schemeClr val="accent1"/>
                </a:solidFill>
              </a:rPr>
              <a:t>Προτεραιότητα 4Β (ΕΚΤ+)</a:t>
            </a:r>
            <a:br>
              <a:rPr lang="el-GR" sz="8000" b="1" dirty="0">
                <a:solidFill>
                  <a:schemeClr val="accent1"/>
                </a:solidFill>
              </a:rPr>
            </a:br>
            <a:r>
              <a:rPr lang="el-GR" sz="8000" b="1" i="1" dirty="0">
                <a:solidFill>
                  <a:schemeClr val="accent1"/>
                </a:solidFill>
              </a:rPr>
              <a:t>Ενίσχυση  της κοινωνικής συνοχής με τη στήριξη του ανθρώπινου δυναμικού</a:t>
            </a:r>
            <a:br>
              <a:rPr lang="el-GR" sz="8000" b="1" i="1" dirty="0">
                <a:solidFill>
                  <a:schemeClr val="accent1"/>
                </a:solidFill>
              </a:rPr>
            </a:br>
            <a:endParaRPr lang="el-GR" sz="8000" b="1" i="1" dirty="0">
              <a:solidFill>
                <a:schemeClr val="accent1"/>
              </a:solidFill>
            </a:endParaRPr>
          </a:p>
        </p:txBody>
      </p:sp>
    </p:spTree>
    <p:extLst>
      <p:ext uri="{BB962C8B-B14F-4D97-AF65-F5344CB8AC3E}">
        <p14:creationId xmlns:p14="http://schemas.microsoft.com/office/powerpoint/2010/main" val="33581722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60381" y="4575179"/>
            <a:ext cx="10274192" cy="899856"/>
          </a:xfrm>
        </p:spPr>
        <p:txBody>
          <a:bodyPr>
            <a:normAutofit/>
          </a:bodyPr>
          <a:lstStyle/>
          <a:p>
            <a:r>
              <a:rPr lang="el-GR" sz="2000" i="1" dirty="0">
                <a:solidFill>
                  <a:schemeClr val="accent1">
                    <a:lumMod val="75000"/>
                  </a:schemeClr>
                </a:solidFill>
                <a:latin typeface="+mn-lt"/>
                <a:ea typeface="+mn-ea"/>
                <a:cs typeface="+mn-cs"/>
              </a:rPr>
              <a:t>Η υποστήριξη της συνέχισης της λειτουργίας των παρακάτω δομών με βάση τις προβλέψεις της Προτεραιότητας -4Β- του ΠεΠ, που αποτελεί ορόσημο για το </a:t>
            </a:r>
            <a:r>
              <a:rPr lang="el-GR" sz="2000" i="1" dirty="0" smtClean="0">
                <a:solidFill>
                  <a:schemeClr val="accent1">
                    <a:lumMod val="75000"/>
                  </a:schemeClr>
                </a:solidFill>
                <a:latin typeface="+mn-lt"/>
                <a:ea typeface="+mn-ea"/>
                <a:cs typeface="+mn-cs"/>
              </a:rPr>
              <a:t>2024</a:t>
            </a:r>
            <a:endParaRPr lang="el-GR" sz="2000" i="1" dirty="0">
              <a:solidFill>
                <a:schemeClr val="accent1">
                  <a:lumMod val="75000"/>
                </a:schemeClr>
              </a:solidFill>
              <a:latin typeface="+mn-lt"/>
              <a:ea typeface="+mn-ea"/>
              <a:cs typeface="+mn-cs"/>
            </a:endParaRPr>
          </a:p>
        </p:txBody>
      </p:sp>
      <p:sp>
        <p:nvSpPr>
          <p:cNvPr id="4" name="Ορθογώνιο 3"/>
          <p:cNvSpPr/>
          <p:nvPr/>
        </p:nvSpPr>
        <p:spPr>
          <a:xfrm>
            <a:off x="873341" y="5455340"/>
            <a:ext cx="10916205" cy="1415772"/>
          </a:xfrm>
          <a:prstGeom prst="rect">
            <a:avLst/>
          </a:prstGeom>
        </p:spPr>
        <p:txBody>
          <a:bodyPr wrap="square">
            <a:spAutoFit/>
          </a:bodyPr>
          <a:lstStyle/>
          <a:p>
            <a:r>
              <a:rPr lang="el-GR" sz="1600" dirty="0">
                <a:solidFill>
                  <a:schemeClr val="accent1">
                    <a:lumMod val="75000"/>
                  </a:schemeClr>
                </a:solidFill>
              </a:rPr>
              <a:t>Ειδικότερα, πρόκειται για:</a:t>
            </a:r>
          </a:p>
          <a:p>
            <a:r>
              <a:rPr lang="el-GR" sz="1600" dirty="0" smtClean="0">
                <a:solidFill>
                  <a:schemeClr val="accent1">
                    <a:lumMod val="75000"/>
                  </a:schemeClr>
                </a:solidFill>
              </a:rPr>
              <a:t>4Β</a:t>
            </a:r>
            <a:r>
              <a:rPr lang="el-GR" sz="1600" dirty="0">
                <a:solidFill>
                  <a:schemeClr val="accent1">
                    <a:lumMod val="75000"/>
                  </a:schemeClr>
                </a:solidFill>
              </a:rPr>
              <a:t>.(</a:t>
            </a:r>
            <a:r>
              <a:rPr lang="el-GR" sz="1600" dirty="0" err="1">
                <a:solidFill>
                  <a:schemeClr val="accent1">
                    <a:lumMod val="75000"/>
                  </a:schemeClr>
                </a:solidFill>
              </a:rPr>
              <a:t>ια</a:t>
            </a:r>
            <a:r>
              <a:rPr lang="el-GR" sz="1600" dirty="0" smtClean="0">
                <a:solidFill>
                  <a:schemeClr val="accent1">
                    <a:lumMod val="75000"/>
                  </a:schemeClr>
                </a:solidFill>
              </a:rPr>
              <a:t>).3.1:</a:t>
            </a:r>
            <a:r>
              <a:rPr lang="en-US" sz="1600" dirty="0" smtClean="0">
                <a:solidFill>
                  <a:schemeClr val="accent1">
                    <a:lumMod val="75000"/>
                  </a:schemeClr>
                </a:solidFill>
              </a:rPr>
              <a:t>  </a:t>
            </a:r>
            <a:r>
              <a:rPr lang="el-GR" sz="1600" b="1" u="sng" dirty="0">
                <a:solidFill>
                  <a:schemeClr val="accent1">
                    <a:lumMod val="75000"/>
                  </a:schemeClr>
                </a:solidFill>
              </a:rPr>
              <a:t>4</a:t>
            </a:r>
            <a:r>
              <a:rPr lang="el-GR" sz="1600" b="1" u="sng" dirty="0" smtClean="0">
                <a:solidFill>
                  <a:schemeClr val="accent1">
                    <a:lumMod val="75000"/>
                  </a:schemeClr>
                </a:solidFill>
              </a:rPr>
              <a:t> δομές</a:t>
            </a:r>
            <a:r>
              <a:rPr lang="en-US" sz="1600" b="1" i="1" dirty="0" smtClean="0">
                <a:solidFill>
                  <a:schemeClr val="accent1">
                    <a:lumMod val="75000"/>
                  </a:schemeClr>
                </a:solidFill>
              </a:rPr>
              <a:t> </a:t>
            </a:r>
            <a:r>
              <a:rPr lang="el-GR" sz="1600" i="1" dirty="0" smtClean="0">
                <a:solidFill>
                  <a:schemeClr val="accent1">
                    <a:lumMod val="75000"/>
                  </a:schemeClr>
                </a:solidFill>
              </a:rPr>
              <a:t> </a:t>
            </a:r>
            <a:r>
              <a:rPr lang="el-GR" sz="1700" i="1" dirty="0">
                <a:solidFill>
                  <a:schemeClr val="accent1">
                    <a:lumMod val="75000"/>
                  </a:schemeClr>
                </a:solidFill>
              </a:rPr>
              <a:t>ΚΗΦΗ Κεφαλονιάς, Κεντρικής Κέρκυρας &amp; Δήμων Λευκάδας και Βόρειας Κέρκυρας</a:t>
            </a:r>
            <a:r>
              <a:rPr lang="el-GR" sz="1600" i="1" dirty="0">
                <a:solidFill>
                  <a:schemeClr val="accent1">
                    <a:lumMod val="75000"/>
                  </a:schemeClr>
                </a:solidFill>
              </a:rPr>
              <a:t>, </a:t>
            </a:r>
            <a:endParaRPr lang="en-US" sz="1600" i="1" dirty="0">
              <a:solidFill>
                <a:schemeClr val="accent1">
                  <a:lumMod val="75000"/>
                </a:schemeClr>
              </a:solidFill>
            </a:endParaRPr>
          </a:p>
          <a:p>
            <a:r>
              <a:rPr lang="el-GR" sz="1600" dirty="0" smtClean="0">
                <a:solidFill>
                  <a:schemeClr val="accent1">
                    <a:lumMod val="75000"/>
                  </a:schemeClr>
                </a:solidFill>
              </a:rPr>
              <a:t>4Β.(</a:t>
            </a:r>
            <a:r>
              <a:rPr lang="el-GR" sz="1600" dirty="0" err="1" smtClean="0">
                <a:solidFill>
                  <a:schemeClr val="accent1">
                    <a:lumMod val="75000"/>
                  </a:schemeClr>
                </a:solidFill>
              </a:rPr>
              <a:t>ια</a:t>
            </a:r>
            <a:r>
              <a:rPr lang="el-GR" sz="1600" dirty="0" smtClean="0">
                <a:solidFill>
                  <a:schemeClr val="accent1">
                    <a:lumMod val="75000"/>
                  </a:schemeClr>
                </a:solidFill>
              </a:rPr>
              <a:t>).3.</a:t>
            </a:r>
            <a:r>
              <a:rPr lang="en-US" sz="1600" dirty="0" smtClean="0">
                <a:solidFill>
                  <a:schemeClr val="accent1">
                    <a:lumMod val="75000"/>
                  </a:schemeClr>
                </a:solidFill>
              </a:rPr>
              <a:t>2</a:t>
            </a:r>
            <a:r>
              <a:rPr lang="el-GR" sz="1600" dirty="0" smtClean="0">
                <a:solidFill>
                  <a:schemeClr val="accent1">
                    <a:lumMod val="75000"/>
                  </a:schemeClr>
                </a:solidFill>
              </a:rPr>
              <a:t>:</a:t>
            </a:r>
            <a:r>
              <a:rPr lang="en-US" sz="1600" dirty="0" smtClean="0">
                <a:solidFill>
                  <a:schemeClr val="accent1">
                    <a:lumMod val="75000"/>
                  </a:schemeClr>
                </a:solidFill>
              </a:rPr>
              <a:t>  </a:t>
            </a:r>
            <a:r>
              <a:rPr lang="el-GR" sz="1600" b="1" u="sng" dirty="0">
                <a:solidFill>
                  <a:schemeClr val="accent1">
                    <a:lumMod val="75000"/>
                  </a:schemeClr>
                </a:solidFill>
              </a:rPr>
              <a:t>2 δομές </a:t>
            </a:r>
            <a:r>
              <a:rPr lang="el-GR" sz="1600" b="1" dirty="0">
                <a:solidFill>
                  <a:schemeClr val="accent1">
                    <a:lumMod val="75000"/>
                  </a:schemeClr>
                </a:solidFill>
              </a:rPr>
              <a:t> </a:t>
            </a:r>
            <a:r>
              <a:rPr lang="el-GR" sz="1700" i="1" dirty="0" smtClean="0">
                <a:solidFill>
                  <a:schemeClr val="accent1">
                    <a:lumMod val="75000"/>
                  </a:schemeClr>
                </a:solidFill>
              </a:rPr>
              <a:t>ΚΔΗΦ Κεφαλονιάς («ΥΠΕΡΙΩΝ») </a:t>
            </a:r>
            <a:r>
              <a:rPr lang="el-GR" sz="1700" i="1" dirty="0">
                <a:solidFill>
                  <a:schemeClr val="accent1">
                    <a:lumMod val="75000"/>
                  </a:schemeClr>
                </a:solidFill>
              </a:rPr>
              <a:t> </a:t>
            </a:r>
            <a:r>
              <a:rPr lang="el-GR" sz="1700" i="1" dirty="0" smtClean="0">
                <a:solidFill>
                  <a:schemeClr val="accent1">
                    <a:lumMod val="75000"/>
                  </a:schemeClr>
                </a:solidFill>
              </a:rPr>
              <a:t>&amp; Κέρκυρας («ΜΕΛΙΣΣΑ»)</a:t>
            </a:r>
          </a:p>
          <a:p>
            <a:r>
              <a:rPr lang="el-GR" sz="1600" dirty="0" smtClean="0">
                <a:solidFill>
                  <a:schemeClr val="accent1">
                    <a:lumMod val="75000"/>
                  </a:schemeClr>
                </a:solidFill>
              </a:rPr>
              <a:t>4Β</a:t>
            </a:r>
            <a:r>
              <a:rPr lang="el-GR" sz="1600" dirty="0">
                <a:solidFill>
                  <a:schemeClr val="accent1">
                    <a:lumMod val="75000"/>
                  </a:schemeClr>
                </a:solidFill>
              </a:rPr>
              <a:t>.(</a:t>
            </a:r>
            <a:r>
              <a:rPr lang="el-GR" sz="1600" dirty="0" err="1">
                <a:solidFill>
                  <a:schemeClr val="accent1">
                    <a:lumMod val="75000"/>
                  </a:schemeClr>
                </a:solidFill>
              </a:rPr>
              <a:t>ια</a:t>
            </a:r>
            <a:r>
              <a:rPr lang="el-GR" sz="1600" dirty="0">
                <a:solidFill>
                  <a:schemeClr val="accent1">
                    <a:lumMod val="75000"/>
                  </a:schemeClr>
                </a:solidFill>
              </a:rPr>
              <a:t>).</a:t>
            </a:r>
            <a:r>
              <a:rPr lang="el-GR" sz="1600" dirty="0" smtClean="0">
                <a:solidFill>
                  <a:schemeClr val="accent1">
                    <a:lumMod val="75000"/>
                  </a:schemeClr>
                </a:solidFill>
              </a:rPr>
              <a:t>3.3:</a:t>
            </a:r>
            <a:r>
              <a:rPr lang="en-US" sz="1600" dirty="0" smtClean="0">
                <a:solidFill>
                  <a:schemeClr val="accent1">
                    <a:lumMod val="75000"/>
                  </a:schemeClr>
                </a:solidFill>
              </a:rPr>
              <a:t>  </a:t>
            </a:r>
            <a:r>
              <a:rPr lang="el-GR" sz="1600" b="1" u="sng" dirty="0" smtClean="0">
                <a:solidFill>
                  <a:schemeClr val="accent1">
                    <a:lumMod val="75000"/>
                  </a:schemeClr>
                </a:solidFill>
              </a:rPr>
              <a:t>1 δομή </a:t>
            </a:r>
            <a:r>
              <a:rPr lang="en-US" sz="1600" b="1" i="1" dirty="0" smtClean="0">
                <a:solidFill>
                  <a:schemeClr val="accent1">
                    <a:lumMod val="75000"/>
                  </a:schemeClr>
                </a:solidFill>
              </a:rPr>
              <a:t> </a:t>
            </a:r>
            <a:r>
              <a:rPr lang="el-GR" sz="1700" i="1" dirty="0" smtClean="0">
                <a:solidFill>
                  <a:schemeClr val="accent1">
                    <a:lumMod val="75000"/>
                  </a:schemeClr>
                </a:solidFill>
              </a:rPr>
              <a:t>ΣΥΔ </a:t>
            </a:r>
            <a:r>
              <a:rPr lang="el-GR" sz="1700" i="1" dirty="0" err="1">
                <a:solidFill>
                  <a:schemeClr val="accent1">
                    <a:lumMod val="75000"/>
                  </a:schemeClr>
                </a:solidFill>
              </a:rPr>
              <a:t>ΑμεΑ</a:t>
            </a:r>
            <a:r>
              <a:rPr lang="el-GR" sz="1700" i="1" dirty="0">
                <a:solidFill>
                  <a:schemeClr val="accent1">
                    <a:lumMod val="75000"/>
                  </a:schemeClr>
                </a:solidFill>
              </a:rPr>
              <a:t> Κεφαλονιάς («ΥΠΕΡΙΩΝ</a:t>
            </a:r>
            <a:r>
              <a:rPr lang="el-GR" sz="1700" i="1" dirty="0" smtClean="0">
                <a:solidFill>
                  <a:schemeClr val="accent1">
                    <a:lumMod val="75000"/>
                  </a:schemeClr>
                </a:solidFill>
              </a:rPr>
              <a:t>»)</a:t>
            </a:r>
            <a:endParaRPr lang="en-US" sz="1700" i="1" dirty="0">
              <a:solidFill>
                <a:schemeClr val="accent1">
                  <a:lumMod val="75000"/>
                </a:schemeClr>
              </a:solidFill>
            </a:endParaRPr>
          </a:p>
          <a:p>
            <a:endParaRPr lang="el-GR" sz="1700" i="1" dirty="0">
              <a:solidFill>
                <a:schemeClr val="accent1">
                  <a:lumMod val="75000"/>
                </a:schemeClr>
              </a:solidFill>
            </a:endParaRPr>
          </a:p>
        </p:txBody>
      </p:sp>
      <p:graphicFrame>
        <p:nvGraphicFramePr>
          <p:cNvPr id="5" name="Πίνακας 4"/>
          <p:cNvGraphicFramePr>
            <a:graphicFrameLocks noGrp="1"/>
          </p:cNvGraphicFramePr>
          <p:nvPr>
            <p:extLst>
              <p:ext uri="{D42A27DB-BD31-4B8C-83A1-F6EECF244321}">
                <p14:modId xmlns:p14="http://schemas.microsoft.com/office/powerpoint/2010/main" val="1393288083"/>
              </p:ext>
            </p:extLst>
          </p:nvPr>
        </p:nvGraphicFramePr>
        <p:xfrm>
          <a:off x="873341" y="1302137"/>
          <a:ext cx="10161232" cy="3358640"/>
        </p:xfrm>
        <a:graphic>
          <a:graphicData uri="http://schemas.openxmlformats.org/drawingml/2006/table">
            <a:tbl>
              <a:tblPr>
                <a:tableStyleId>{5C22544A-7EE6-4342-B048-85BDC9FD1C3A}</a:tableStyleId>
              </a:tblPr>
              <a:tblGrid>
                <a:gridCol w="653618">
                  <a:extLst>
                    <a:ext uri="{9D8B030D-6E8A-4147-A177-3AD203B41FA5}">
                      <a16:colId xmlns:a16="http://schemas.microsoft.com/office/drawing/2014/main" val="2045089326"/>
                    </a:ext>
                  </a:extLst>
                </a:gridCol>
                <a:gridCol w="3098307">
                  <a:extLst>
                    <a:ext uri="{9D8B030D-6E8A-4147-A177-3AD203B41FA5}">
                      <a16:colId xmlns:a16="http://schemas.microsoft.com/office/drawing/2014/main" val="3459840596"/>
                    </a:ext>
                  </a:extLst>
                </a:gridCol>
                <a:gridCol w="932155">
                  <a:extLst>
                    <a:ext uri="{9D8B030D-6E8A-4147-A177-3AD203B41FA5}">
                      <a16:colId xmlns:a16="http://schemas.microsoft.com/office/drawing/2014/main" val="3316687702"/>
                    </a:ext>
                  </a:extLst>
                </a:gridCol>
                <a:gridCol w="2732509">
                  <a:extLst>
                    <a:ext uri="{9D8B030D-6E8A-4147-A177-3AD203B41FA5}">
                      <a16:colId xmlns:a16="http://schemas.microsoft.com/office/drawing/2014/main" val="3756517795"/>
                    </a:ext>
                  </a:extLst>
                </a:gridCol>
                <a:gridCol w="995605">
                  <a:extLst>
                    <a:ext uri="{9D8B030D-6E8A-4147-A177-3AD203B41FA5}">
                      <a16:colId xmlns:a16="http://schemas.microsoft.com/office/drawing/2014/main" val="3108700683"/>
                    </a:ext>
                  </a:extLst>
                </a:gridCol>
                <a:gridCol w="874519">
                  <a:extLst>
                    <a:ext uri="{9D8B030D-6E8A-4147-A177-3AD203B41FA5}">
                      <a16:colId xmlns:a16="http://schemas.microsoft.com/office/drawing/2014/main" val="1615866076"/>
                    </a:ext>
                  </a:extLst>
                </a:gridCol>
                <a:gridCol w="874519">
                  <a:extLst>
                    <a:ext uri="{9D8B030D-6E8A-4147-A177-3AD203B41FA5}">
                      <a16:colId xmlns:a16="http://schemas.microsoft.com/office/drawing/2014/main" val="204226563"/>
                    </a:ext>
                  </a:extLst>
                </a:gridCol>
              </a:tblGrid>
              <a:tr h="919210">
                <a:tc>
                  <a:txBody>
                    <a:bodyPr/>
                    <a:lstStyle/>
                    <a:p>
                      <a:pPr algn="ctr" fontAlgn="ctr"/>
                      <a:r>
                        <a:rPr lang="el-GR" sz="1200" b="1" u="none" strike="noStrike" dirty="0" smtClean="0">
                          <a:solidFill>
                            <a:schemeClr val="accent6">
                              <a:lumMod val="50000"/>
                            </a:schemeClr>
                          </a:solidFill>
                          <a:effectLst/>
                        </a:rPr>
                        <a:t>Ειδικός </a:t>
                      </a:r>
                      <a:r>
                        <a:rPr lang="el-GR" sz="1200" b="1" u="none" strike="noStrike" dirty="0">
                          <a:solidFill>
                            <a:schemeClr val="accent6">
                              <a:lumMod val="50000"/>
                            </a:schemeClr>
                          </a:solidFill>
                          <a:effectLst/>
                        </a:rPr>
                        <a:t>Στόχος</a:t>
                      </a:r>
                      <a:br>
                        <a:rPr lang="el-GR" sz="1200" b="1" u="none" strike="noStrike" dirty="0">
                          <a:solidFill>
                            <a:schemeClr val="accent6">
                              <a:lumMod val="50000"/>
                            </a:schemeClr>
                          </a:solidFill>
                          <a:effectLst/>
                        </a:rPr>
                      </a:b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50000"/>
                            </a:schemeClr>
                          </a:solidFill>
                          <a:effectLst/>
                        </a:rPr>
                        <a:t>Κατηγορίες Δράσεων</a:t>
                      </a: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50000"/>
                            </a:schemeClr>
                          </a:solidFill>
                          <a:effectLst/>
                        </a:rPr>
                        <a:t>Π/Υ Δημόσιας Δαπάνης στο ΠεΠ</a:t>
                      </a: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50000"/>
                            </a:schemeClr>
                          </a:solidFill>
                          <a:effectLst/>
                        </a:rPr>
                        <a:t>Δράσεις 1ης φάσης εξειδίκευσης</a:t>
                      </a: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a:solidFill>
                            <a:schemeClr val="accent6">
                              <a:lumMod val="50000"/>
                            </a:schemeClr>
                          </a:solidFill>
                          <a:effectLst/>
                        </a:rPr>
                        <a:t>Π/Υ Δημόσιας Δαπάνης Δράσης που εξειδικεύεται</a:t>
                      </a:r>
                      <a:endParaRPr lang="el-GR" sz="1200" b="1" i="0" u="none" strike="noStrike">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a:solidFill>
                            <a:schemeClr val="accent6">
                              <a:lumMod val="50000"/>
                            </a:schemeClr>
                          </a:solidFill>
                          <a:effectLst/>
                        </a:rPr>
                        <a:t>% Εξειδίκευσης στο σύνολο του π/υ του Ειδικού Στόχου</a:t>
                      </a:r>
                      <a:endParaRPr lang="el-GR" sz="1200" b="1" i="0" u="none" strike="noStrike">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50000"/>
                            </a:schemeClr>
                          </a:solidFill>
                          <a:effectLst/>
                        </a:rPr>
                        <a:t>% Εξειδίκευσης στο σύνολο του π/υ του ΠεΠ</a:t>
                      </a: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431992681"/>
                  </a:ext>
                </a:extLst>
              </a:tr>
              <a:tr h="762315">
                <a:tc rowSpan="3">
                  <a:txBody>
                    <a:bodyPr/>
                    <a:lstStyle/>
                    <a:p>
                      <a:pPr algn="ctr" fontAlgn="ctr"/>
                      <a:r>
                        <a:rPr lang="el-GR" sz="1200" u="none" strike="noStrike" dirty="0">
                          <a:solidFill>
                            <a:schemeClr val="accent6">
                              <a:lumMod val="50000"/>
                            </a:schemeClr>
                          </a:solidFill>
                          <a:effectLst/>
                        </a:rPr>
                        <a:t>4.ια</a:t>
                      </a:r>
                      <a:endParaRPr lang="el-GR" sz="1200" b="0" i="0" u="none" strike="noStrike" dirty="0">
                        <a:solidFill>
                          <a:schemeClr val="accent6">
                            <a:lumMod val="50000"/>
                          </a:schemeClr>
                        </a:solidFill>
                        <a:effectLst/>
                        <a:latin typeface="Calibri" panose="020F0502020204030204" pitchFamily="34" charset="0"/>
                      </a:endParaRPr>
                    </a:p>
                  </a:txBody>
                  <a:tcPr marL="9525" marR="9525" marT="9525" marB="0" anchor="ctr"/>
                </a:tc>
                <a:tc rowSpan="3">
                  <a:txBody>
                    <a:bodyPr/>
                    <a:lstStyle/>
                    <a:p>
                      <a:pPr algn="l" fontAlgn="ctr"/>
                      <a:r>
                        <a:rPr lang="el-GR" sz="1200" u="none" strike="noStrike" dirty="0">
                          <a:solidFill>
                            <a:schemeClr val="accent6">
                              <a:lumMod val="50000"/>
                            </a:schemeClr>
                          </a:solidFill>
                          <a:effectLst/>
                        </a:rPr>
                        <a:t>4Β.(</a:t>
                      </a:r>
                      <a:r>
                        <a:rPr lang="el-GR" sz="1200" u="none" strike="noStrike" dirty="0" err="1">
                          <a:solidFill>
                            <a:schemeClr val="accent6">
                              <a:lumMod val="50000"/>
                            </a:schemeClr>
                          </a:solidFill>
                          <a:effectLst/>
                        </a:rPr>
                        <a:t>ια</a:t>
                      </a:r>
                      <a:r>
                        <a:rPr lang="el-GR" sz="1200" u="none" strike="noStrike" dirty="0">
                          <a:solidFill>
                            <a:schemeClr val="accent6">
                              <a:lumMod val="50000"/>
                            </a:schemeClr>
                          </a:solidFill>
                          <a:effectLst/>
                        </a:rPr>
                        <a:t>).3: Παροχή Υπηρεσιών Φροντίδας (Συνεχιζόμενες δομές ΣΥΔ </a:t>
                      </a:r>
                      <a:r>
                        <a:rPr lang="el-GR" sz="1200" u="none" strike="noStrike" dirty="0" err="1">
                          <a:solidFill>
                            <a:schemeClr val="accent6">
                              <a:lumMod val="50000"/>
                            </a:schemeClr>
                          </a:solidFill>
                          <a:effectLst/>
                        </a:rPr>
                        <a:t>ΑμεΑ</a:t>
                      </a:r>
                      <a:r>
                        <a:rPr lang="el-GR" sz="1200" u="none" strike="noStrike" dirty="0">
                          <a:solidFill>
                            <a:schemeClr val="accent6">
                              <a:lumMod val="50000"/>
                            </a:schemeClr>
                          </a:solidFill>
                          <a:effectLst/>
                        </a:rPr>
                        <a:t>, ΚΔΗΦ, ΚΗΦΗ)</a:t>
                      </a:r>
                      <a:endParaRPr lang="el-GR" sz="1200" b="0" i="0" u="none" strike="noStrike" dirty="0">
                        <a:solidFill>
                          <a:schemeClr val="accent6">
                            <a:lumMod val="50000"/>
                          </a:schemeClr>
                        </a:solidFill>
                        <a:effectLst/>
                        <a:latin typeface="Calibri" panose="020F0502020204030204" pitchFamily="34" charset="0"/>
                      </a:endParaRPr>
                    </a:p>
                  </a:txBody>
                  <a:tcPr marL="9525" marR="9525" marT="9525" marB="0" anchor="ctr"/>
                </a:tc>
                <a:tc rowSpan="3">
                  <a:txBody>
                    <a:bodyPr/>
                    <a:lstStyle/>
                    <a:p>
                      <a:pPr algn="ctr" fontAlgn="ctr"/>
                      <a:r>
                        <a:rPr lang="el-GR" sz="1200" u="none" strike="noStrike" dirty="0">
                          <a:solidFill>
                            <a:schemeClr val="accent6">
                              <a:lumMod val="50000"/>
                            </a:schemeClr>
                          </a:solidFill>
                          <a:effectLst/>
                        </a:rPr>
                        <a:t>5.600.000,00</a:t>
                      </a:r>
                      <a:endParaRPr lang="el-GR" sz="1200" b="0"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l" fontAlgn="b"/>
                      <a:r>
                        <a:rPr lang="el-GR" sz="1200" b="1" u="none" strike="noStrike" dirty="0">
                          <a:solidFill>
                            <a:schemeClr val="accent6">
                              <a:lumMod val="50000"/>
                            </a:schemeClr>
                          </a:solidFill>
                          <a:effectLst/>
                        </a:rPr>
                        <a:t>4Β.(</a:t>
                      </a:r>
                      <a:r>
                        <a:rPr lang="el-GR" sz="1200" b="1" u="none" strike="noStrike" dirty="0" err="1">
                          <a:solidFill>
                            <a:schemeClr val="accent6">
                              <a:lumMod val="50000"/>
                            </a:schemeClr>
                          </a:solidFill>
                          <a:effectLst/>
                        </a:rPr>
                        <a:t>ια</a:t>
                      </a:r>
                      <a:r>
                        <a:rPr lang="el-GR" sz="1200" b="1" u="none" strike="noStrike" dirty="0">
                          <a:solidFill>
                            <a:schemeClr val="accent6">
                              <a:lumMod val="50000"/>
                            </a:schemeClr>
                          </a:solidFill>
                          <a:effectLst/>
                        </a:rPr>
                        <a:t>).3.1.: Κέντρα Ημερήσιας Φροντίδας Ηλικιωμένων (ΚΗΦΗ) Π.Ι.Ν. με συνέχιση της λειτουργίας τους </a:t>
                      </a: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b"/>
                </a:tc>
                <a:tc>
                  <a:txBody>
                    <a:bodyPr/>
                    <a:lstStyle/>
                    <a:p>
                      <a:pPr algn="ctr" fontAlgn="ctr"/>
                      <a:r>
                        <a:rPr lang="el-GR" sz="1200" b="1" u="none" strike="noStrike" dirty="0">
                          <a:solidFill>
                            <a:schemeClr val="accent6">
                              <a:lumMod val="50000"/>
                            </a:schemeClr>
                          </a:solidFill>
                          <a:effectLst/>
                        </a:rPr>
                        <a:t>2.400.000,00</a:t>
                      </a: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200" u="none" strike="noStrike" dirty="0">
                          <a:solidFill>
                            <a:schemeClr val="accent6">
                              <a:lumMod val="50000"/>
                            </a:schemeClr>
                          </a:solidFill>
                          <a:effectLst/>
                        </a:rPr>
                        <a:t>5,61</a:t>
                      </a:r>
                      <a:endParaRPr lang="el-GR" sz="1200" b="0"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200" u="none" strike="noStrike" dirty="0">
                          <a:solidFill>
                            <a:schemeClr val="accent6">
                              <a:lumMod val="50000"/>
                            </a:schemeClr>
                          </a:solidFill>
                          <a:effectLst/>
                        </a:rPr>
                        <a:t>0,8</a:t>
                      </a:r>
                      <a:endParaRPr lang="el-GR" sz="1200" b="0" i="0" u="none" strike="noStrike" dirty="0">
                        <a:solidFill>
                          <a:schemeClr val="accent6">
                            <a:lumMod val="50000"/>
                          </a:schemeClr>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89807888"/>
                  </a:ext>
                </a:extLst>
              </a:tr>
              <a:tr h="788184">
                <a:tc vMerge="1">
                  <a:txBody>
                    <a:bodyPr/>
                    <a:lstStyle/>
                    <a:p>
                      <a:endParaRPr lang="el-GR"/>
                    </a:p>
                  </a:txBody>
                  <a:tcPr/>
                </a:tc>
                <a:tc vMerge="1">
                  <a:txBody>
                    <a:bodyPr/>
                    <a:lstStyle/>
                    <a:p>
                      <a:endParaRPr lang="el-GR"/>
                    </a:p>
                  </a:txBody>
                  <a:tcPr/>
                </a:tc>
                <a:tc vMerge="1">
                  <a:txBody>
                    <a:bodyPr/>
                    <a:lstStyle/>
                    <a:p>
                      <a:endParaRPr lang="el-GR"/>
                    </a:p>
                  </a:txBody>
                  <a:tcPr/>
                </a:tc>
                <a:tc>
                  <a:txBody>
                    <a:bodyPr/>
                    <a:lstStyle/>
                    <a:p>
                      <a:pPr algn="l" fontAlgn="b"/>
                      <a:r>
                        <a:rPr lang="el-GR" sz="1200" b="1" u="none" strike="noStrike" dirty="0">
                          <a:solidFill>
                            <a:schemeClr val="accent6">
                              <a:lumMod val="50000"/>
                            </a:schemeClr>
                          </a:solidFill>
                          <a:effectLst/>
                        </a:rPr>
                        <a:t>4Β.(</a:t>
                      </a:r>
                      <a:r>
                        <a:rPr lang="el-GR" sz="1200" b="1" u="none" strike="noStrike" dirty="0" err="1">
                          <a:solidFill>
                            <a:schemeClr val="accent6">
                              <a:lumMod val="50000"/>
                            </a:schemeClr>
                          </a:solidFill>
                          <a:effectLst/>
                        </a:rPr>
                        <a:t>ια</a:t>
                      </a:r>
                      <a:r>
                        <a:rPr lang="el-GR" sz="1200" b="1" u="none" strike="noStrike" dirty="0">
                          <a:solidFill>
                            <a:schemeClr val="accent6">
                              <a:lumMod val="50000"/>
                            </a:schemeClr>
                          </a:solidFill>
                          <a:effectLst/>
                        </a:rPr>
                        <a:t>).3.2.: Κέντρα Διημέρευσης -Ημερήσιας Φροντίδας </a:t>
                      </a:r>
                      <a:r>
                        <a:rPr lang="el-GR" sz="1200" b="1" u="none" strike="noStrike" dirty="0" err="1">
                          <a:solidFill>
                            <a:schemeClr val="accent6">
                              <a:lumMod val="50000"/>
                            </a:schemeClr>
                          </a:solidFill>
                          <a:effectLst/>
                        </a:rPr>
                        <a:t>ΑμεΑ</a:t>
                      </a:r>
                      <a:r>
                        <a:rPr lang="el-GR" sz="1200" b="1" u="none" strike="noStrike" dirty="0">
                          <a:solidFill>
                            <a:schemeClr val="accent6">
                              <a:lumMod val="50000"/>
                            </a:schemeClr>
                          </a:solidFill>
                          <a:effectLst/>
                        </a:rPr>
                        <a:t> (ΚΔΗΦ) Π.Ι.Ν. με συνέχιση της λειτουργίας τους </a:t>
                      </a: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b"/>
                </a:tc>
                <a:tc>
                  <a:txBody>
                    <a:bodyPr/>
                    <a:lstStyle/>
                    <a:p>
                      <a:pPr algn="ctr" fontAlgn="ctr"/>
                      <a:r>
                        <a:rPr lang="el-GR" sz="1200" b="1" u="none" strike="noStrike" dirty="0">
                          <a:solidFill>
                            <a:schemeClr val="accent6">
                              <a:lumMod val="50000"/>
                            </a:schemeClr>
                          </a:solidFill>
                          <a:effectLst/>
                        </a:rPr>
                        <a:t>2.300.000,00</a:t>
                      </a: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200" u="none" strike="noStrike" dirty="0">
                          <a:solidFill>
                            <a:schemeClr val="accent6">
                              <a:lumMod val="50000"/>
                            </a:schemeClr>
                          </a:solidFill>
                          <a:effectLst/>
                        </a:rPr>
                        <a:t>5,38</a:t>
                      </a:r>
                      <a:endParaRPr lang="el-GR" sz="1200" b="0"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200" u="none" strike="noStrike" dirty="0">
                          <a:solidFill>
                            <a:schemeClr val="accent6">
                              <a:lumMod val="50000"/>
                            </a:schemeClr>
                          </a:solidFill>
                          <a:effectLst/>
                        </a:rPr>
                        <a:t>0,8</a:t>
                      </a:r>
                      <a:endParaRPr lang="el-GR" sz="1200" b="0" i="0" u="none" strike="noStrike" dirty="0">
                        <a:solidFill>
                          <a:schemeClr val="accent6">
                            <a:lumMod val="50000"/>
                          </a:schemeClr>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82464477"/>
                  </a:ext>
                </a:extLst>
              </a:tr>
              <a:tr h="701336">
                <a:tc vMerge="1">
                  <a:txBody>
                    <a:bodyPr/>
                    <a:lstStyle/>
                    <a:p>
                      <a:endParaRPr lang="el-GR"/>
                    </a:p>
                  </a:txBody>
                  <a:tcPr/>
                </a:tc>
                <a:tc vMerge="1">
                  <a:txBody>
                    <a:bodyPr/>
                    <a:lstStyle/>
                    <a:p>
                      <a:endParaRPr lang="el-GR"/>
                    </a:p>
                  </a:txBody>
                  <a:tcPr/>
                </a:tc>
                <a:tc vMerge="1">
                  <a:txBody>
                    <a:bodyPr/>
                    <a:lstStyle/>
                    <a:p>
                      <a:endParaRPr lang="el-GR"/>
                    </a:p>
                  </a:txBody>
                  <a:tcPr/>
                </a:tc>
                <a:tc>
                  <a:txBody>
                    <a:bodyPr/>
                    <a:lstStyle/>
                    <a:p>
                      <a:pPr algn="l" fontAlgn="b"/>
                      <a:r>
                        <a:rPr lang="el-GR" sz="1200" b="1" u="none" strike="noStrike" dirty="0">
                          <a:solidFill>
                            <a:schemeClr val="accent6">
                              <a:lumMod val="50000"/>
                            </a:schemeClr>
                          </a:solidFill>
                          <a:effectLst/>
                        </a:rPr>
                        <a:t>4Β.(</a:t>
                      </a:r>
                      <a:r>
                        <a:rPr lang="el-GR" sz="1200" b="1" u="none" strike="noStrike" dirty="0" err="1">
                          <a:solidFill>
                            <a:schemeClr val="accent6">
                              <a:lumMod val="50000"/>
                            </a:schemeClr>
                          </a:solidFill>
                          <a:effectLst/>
                        </a:rPr>
                        <a:t>ια</a:t>
                      </a:r>
                      <a:r>
                        <a:rPr lang="el-GR" sz="1200" b="1" u="none" strike="noStrike" dirty="0">
                          <a:solidFill>
                            <a:schemeClr val="accent6">
                              <a:lumMod val="50000"/>
                            </a:schemeClr>
                          </a:solidFill>
                          <a:effectLst/>
                        </a:rPr>
                        <a:t>).3.3.: Στέγες Υποστηριζόμενης Διαβίωσης </a:t>
                      </a:r>
                      <a:r>
                        <a:rPr lang="el-GR" sz="1200" b="1" u="none" strike="noStrike" dirty="0" err="1">
                          <a:solidFill>
                            <a:schemeClr val="accent6">
                              <a:lumMod val="50000"/>
                            </a:schemeClr>
                          </a:solidFill>
                          <a:effectLst/>
                        </a:rPr>
                        <a:t>ΑμεΑ</a:t>
                      </a:r>
                      <a:r>
                        <a:rPr lang="el-GR" sz="1200" b="1" u="none" strike="noStrike" dirty="0">
                          <a:solidFill>
                            <a:schemeClr val="accent6">
                              <a:lumMod val="50000"/>
                            </a:schemeClr>
                          </a:solidFill>
                          <a:effectLst/>
                        </a:rPr>
                        <a:t> (ΣΥΔ </a:t>
                      </a:r>
                      <a:r>
                        <a:rPr lang="el-GR" sz="1200" b="1" u="none" strike="noStrike" dirty="0" err="1">
                          <a:solidFill>
                            <a:schemeClr val="accent6">
                              <a:lumMod val="50000"/>
                            </a:schemeClr>
                          </a:solidFill>
                          <a:effectLst/>
                        </a:rPr>
                        <a:t>ΑμεΑ</a:t>
                      </a:r>
                      <a:r>
                        <a:rPr lang="el-GR" sz="1200" b="1" u="none" strike="noStrike" dirty="0">
                          <a:solidFill>
                            <a:schemeClr val="accent6">
                              <a:lumMod val="50000"/>
                            </a:schemeClr>
                          </a:solidFill>
                          <a:effectLst/>
                        </a:rPr>
                        <a:t>) Π.Ι.Ν. με συνέχιση της λειτουργίας τους </a:t>
                      </a: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b"/>
                </a:tc>
                <a:tc>
                  <a:txBody>
                    <a:bodyPr/>
                    <a:lstStyle/>
                    <a:p>
                      <a:pPr algn="ctr" fontAlgn="ctr"/>
                      <a:r>
                        <a:rPr lang="el-GR" sz="1200" b="1" u="none" strike="noStrike" dirty="0">
                          <a:solidFill>
                            <a:schemeClr val="accent6">
                              <a:lumMod val="50000"/>
                            </a:schemeClr>
                          </a:solidFill>
                          <a:effectLst/>
                        </a:rPr>
                        <a:t>900.000,00</a:t>
                      </a: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200" u="none" strike="noStrike" dirty="0">
                          <a:solidFill>
                            <a:schemeClr val="accent6">
                              <a:lumMod val="50000"/>
                            </a:schemeClr>
                          </a:solidFill>
                          <a:effectLst/>
                        </a:rPr>
                        <a:t>2,10</a:t>
                      </a:r>
                      <a:endParaRPr lang="el-GR" sz="1200" b="0"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200" u="none" strike="noStrike" dirty="0">
                          <a:solidFill>
                            <a:schemeClr val="accent6">
                              <a:lumMod val="50000"/>
                            </a:schemeClr>
                          </a:solidFill>
                          <a:effectLst/>
                        </a:rPr>
                        <a:t>0,3</a:t>
                      </a:r>
                      <a:endParaRPr lang="el-GR" sz="1200" b="0" i="0" u="none" strike="noStrike" dirty="0">
                        <a:solidFill>
                          <a:schemeClr val="accent6">
                            <a:lumMod val="50000"/>
                          </a:schemeClr>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7740799"/>
                  </a:ext>
                </a:extLst>
              </a:tr>
            </a:tbl>
          </a:graphicData>
        </a:graphic>
      </p:graphicFrame>
      <p:sp>
        <p:nvSpPr>
          <p:cNvPr id="6" name="Τίτλος 1"/>
          <p:cNvSpPr txBox="1">
            <a:spLocks/>
          </p:cNvSpPr>
          <p:nvPr/>
        </p:nvSpPr>
        <p:spPr>
          <a:xfrm>
            <a:off x="967665" y="150920"/>
            <a:ext cx="10501899" cy="1290702"/>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0000"/>
              </a:lnSpc>
            </a:pPr>
            <a:r>
              <a:rPr lang="el-GR" sz="3600" b="1" dirty="0" smtClean="0">
                <a:solidFill>
                  <a:schemeClr val="accent6"/>
                </a:solidFill>
              </a:rPr>
              <a:t/>
            </a:r>
            <a:br>
              <a:rPr lang="el-GR" sz="3600" b="1" dirty="0" smtClean="0">
                <a:solidFill>
                  <a:schemeClr val="accent6"/>
                </a:solidFill>
              </a:rPr>
            </a:br>
            <a:r>
              <a:rPr lang="el-GR" sz="3600" b="1" dirty="0" smtClean="0">
                <a:solidFill>
                  <a:schemeClr val="accent6"/>
                </a:solidFill>
              </a:rPr>
              <a:t/>
            </a:r>
            <a:br>
              <a:rPr lang="el-GR" sz="3600" b="1" dirty="0" smtClean="0">
                <a:solidFill>
                  <a:schemeClr val="accent6"/>
                </a:solidFill>
              </a:rPr>
            </a:br>
            <a:r>
              <a:rPr lang="el-GR" sz="8000" b="1" dirty="0" smtClean="0">
                <a:solidFill>
                  <a:schemeClr val="accent6">
                    <a:lumMod val="75000"/>
                  </a:schemeClr>
                </a:solidFill>
              </a:rPr>
              <a:t>Ενότητα </a:t>
            </a:r>
            <a:r>
              <a:rPr lang="el-GR" sz="8000" b="1" dirty="0">
                <a:solidFill>
                  <a:schemeClr val="accent6">
                    <a:lumMod val="75000"/>
                  </a:schemeClr>
                </a:solidFill>
              </a:rPr>
              <a:t>Β: Διαδικασίες εξειδίκευσης </a:t>
            </a:r>
            <a:br>
              <a:rPr lang="el-GR" sz="8000" b="1" dirty="0">
                <a:solidFill>
                  <a:schemeClr val="accent6">
                    <a:lumMod val="75000"/>
                  </a:schemeClr>
                </a:solidFill>
              </a:rPr>
            </a:br>
            <a:r>
              <a:rPr lang="el-GR" sz="8000" b="1" dirty="0">
                <a:solidFill>
                  <a:schemeClr val="accent1"/>
                </a:solidFill>
              </a:rPr>
              <a:t>Προτεραιότητα 4Β (ΕΚΤ+)</a:t>
            </a:r>
            <a:br>
              <a:rPr lang="el-GR" sz="8000" b="1" dirty="0">
                <a:solidFill>
                  <a:schemeClr val="accent1"/>
                </a:solidFill>
              </a:rPr>
            </a:br>
            <a:r>
              <a:rPr lang="el-GR" sz="8000" b="1" i="1" dirty="0">
                <a:solidFill>
                  <a:schemeClr val="accent1"/>
                </a:solidFill>
              </a:rPr>
              <a:t>Ενίσχυση  της κοινωνικής συνοχής με τη στήριξη του ανθρώπινου δυναμικού</a:t>
            </a:r>
            <a:br>
              <a:rPr lang="el-GR" sz="8000" b="1" i="1" dirty="0">
                <a:solidFill>
                  <a:schemeClr val="accent1"/>
                </a:solidFill>
              </a:rPr>
            </a:br>
            <a:endParaRPr lang="el-GR" sz="8000" b="1" i="1" dirty="0">
              <a:solidFill>
                <a:schemeClr val="accent1"/>
              </a:solidFill>
            </a:endParaRPr>
          </a:p>
        </p:txBody>
      </p:sp>
    </p:spTree>
    <p:extLst>
      <p:ext uri="{BB962C8B-B14F-4D97-AF65-F5344CB8AC3E}">
        <p14:creationId xmlns:p14="http://schemas.microsoft.com/office/powerpoint/2010/main" val="10432855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15754" y="4640564"/>
            <a:ext cx="10515600" cy="804648"/>
          </a:xfrm>
        </p:spPr>
        <p:txBody>
          <a:bodyPr>
            <a:normAutofit/>
          </a:bodyPr>
          <a:lstStyle/>
          <a:p>
            <a:r>
              <a:rPr lang="el-GR" sz="2000" i="1" dirty="0" smtClean="0">
                <a:solidFill>
                  <a:schemeClr val="accent1">
                    <a:lumMod val="75000"/>
                  </a:schemeClr>
                </a:solidFill>
                <a:latin typeface="+mn-lt"/>
                <a:ea typeface="+mn-ea"/>
                <a:cs typeface="+mn-cs"/>
              </a:rPr>
              <a:t>Η υποστήριξη της συνέχισης </a:t>
            </a:r>
            <a:r>
              <a:rPr lang="el-GR" sz="2000" i="1" dirty="0">
                <a:solidFill>
                  <a:schemeClr val="accent1">
                    <a:lumMod val="75000"/>
                  </a:schemeClr>
                </a:solidFill>
                <a:latin typeface="+mn-lt"/>
                <a:ea typeface="+mn-ea"/>
                <a:cs typeface="+mn-cs"/>
              </a:rPr>
              <a:t>της λειτουργίας των παρακάτω δομών με βάση τις προβλέψεις της Προτεραιότητας -4Β- του ΠεΠ, που αποτελεί ορόσημο για το </a:t>
            </a:r>
            <a:r>
              <a:rPr lang="el-GR" sz="2000" i="1" dirty="0" smtClean="0">
                <a:solidFill>
                  <a:schemeClr val="accent1">
                    <a:lumMod val="75000"/>
                  </a:schemeClr>
                </a:solidFill>
                <a:latin typeface="+mn-lt"/>
                <a:ea typeface="+mn-ea"/>
                <a:cs typeface="+mn-cs"/>
              </a:rPr>
              <a:t>2024</a:t>
            </a:r>
            <a:endParaRPr lang="el-GR" sz="2000" i="1" dirty="0">
              <a:solidFill>
                <a:schemeClr val="accent1">
                  <a:lumMod val="75000"/>
                </a:schemeClr>
              </a:solidFill>
              <a:latin typeface="+mn-lt"/>
              <a:ea typeface="+mn-ea"/>
              <a:cs typeface="+mn-cs"/>
            </a:endParaRPr>
          </a:p>
        </p:txBody>
      </p:sp>
      <p:sp>
        <p:nvSpPr>
          <p:cNvPr id="4" name="Ορθογώνιο 3"/>
          <p:cNvSpPr/>
          <p:nvPr/>
        </p:nvSpPr>
        <p:spPr>
          <a:xfrm>
            <a:off x="1093814" y="5587584"/>
            <a:ext cx="10916205" cy="861774"/>
          </a:xfrm>
          <a:prstGeom prst="rect">
            <a:avLst/>
          </a:prstGeom>
        </p:spPr>
        <p:txBody>
          <a:bodyPr wrap="square">
            <a:spAutoFit/>
          </a:bodyPr>
          <a:lstStyle/>
          <a:p>
            <a:r>
              <a:rPr lang="el-GR" sz="1600" dirty="0">
                <a:solidFill>
                  <a:schemeClr val="accent1">
                    <a:lumMod val="75000"/>
                  </a:schemeClr>
                </a:solidFill>
              </a:rPr>
              <a:t>Ειδικότερα, πρόκειται για:</a:t>
            </a:r>
          </a:p>
          <a:p>
            <a:r>
              <a:rPr lang="el-GR" sz="1600" dirty="0" smtClean="0">
                <a:solidFill>
                  <a:schemeClr val="accent1">
                    <a:lumMod val="75000"/>
                  </a:schemeClr>
                </a:solidFill>
              </a:rPr>
              <a:t>4Β</a:t>
            </a:r>
            <a:r>
              <a:rPr lang="el-GR" sz="1600" dirty="0">
                <a:solidFill>
                  <a:schemeClr val="accent1">
                    <a:lumMod val="75000"/>
                  </a:schemeClr>
                </a:solidFill>
              </a:rPr>
              <a:t>.(</a:t>
            </a:r>
            <a:r>
              <a:rPr lang="el-GR" sz="1600" dirty="0" err="1">
                <a:solidFill>
                  <a:schemeClr val="accent1">
                    <a:lumMod val="75000"/>
                  </a:schemeClr>
                </a:solidFill>
              </a:rPr>
              <a:t>ια</a:t>
            </a:r>
            <a:r>
              <a:rPr lang="el-GR" sz="1600" dirty="0" smtClean="0">
                <a:solidFill>
                  <a:schemeClr val="accent1">
                    <a:lumMod val="75000"/>
                  </a:schemeClr>
                </a:solidFill>
              </a:rPr>
              <a:t>).4.1:</a:t>
            </a:r>
            <a:r>
              <a:rPr lang="en-US" sz="1600" dirty="0" smtClean="0">
                <a:solidFill>
                  <a:schemeClr val="accent1">
                    <a:lumMod val="75000"/>
                  </a:schemeClr>
                </a:solidFill>
              </a:rPr>
              <a:t>  </a:t>
            </a:r>
            <a:r>
              <a:rPr lang="el-GR" sz="1600" b="1" u="sng" dirty="0">
                <a:solidFill>
                  <a:schemeClr val="accent1">
                    <a:lumMod val="75000"/>
                  </a:schemeClr>
                </a:solidFill>
              </a:rPr>
              <a:t>4</a:t>
            </a:r>
            <a:r>
              <a:rPr lang="el-GR" sz="1600" b="1" u="sng" dirty="0" smtClean="0">
                <a:solidFill>
                  <a:schemeClr val="accent1">
                    <a:lumMod val="75000"/>
                  </a:schemeClr>
                </a:solidFill>
              </a:rPr>
              <a:t> δομές</a:t>
            </a:r>
            <a:r>
              <a:rPr lang="en-US" sz="1600" b="1" i="1" dirty="0" smtClean="0">
                <a:solidFill>
                  <a:schemeClr val="accent1">
                    <a:lumMod val="75000"/>
                  </a:schemeClr>
                </a:solidFill>
              </a:rPr>
              <a:t> </a:t>
            </a:r>
            <a:r>
              <a:rPr lang="el-GR" sz="1600" i="1" dirty="0" smtClean="0">
                <a:solidFill>
                  <a:schemeClr val="accent1">
                    <a:lumMod val="75000"/>
                  </a:schemeClr>
                </a:solidFill>
              </a:rPr>
              <a:t> </a:t>
            </a:r>
            <a:r>
              <a:rPr lang="el-GR" sz="1700" i="1" dirty="0" smtClean="0">
                <a:solidFill>
                  <a:schemeClr val="accent1">
                    <a:lumMod val="75000"/>
                  </a:schemeClr>
                </a:solidFill>
              </a:rPr>
              <a:t>Συμβουλευτικά </a:t>
            </a:r>
            <a:r>
              <a:rPr lang="el-GR" sz="1700" i="1" dirty="0">
                <a:solidFill>
                  <a:schemeClr val="accent1">
                    <a:lumMod val="75000"/>
                  </a:schemeClr>
                </a:solidFill>
              </a:rPr>
              <a:t>Κέντρα Κέρκυρας, Κεφαλληνίας ,</a:t>
            </a:r>
            <a:r>
              <a:rPr lang="el-GR" sz="1700" i="1" dirty="0" smtClean="0">
                <a:solidFill>
                  <a:schemeClr val="accent1">
                    <a:lumMod val="75000"/>
                  </a:schemeClr>
                </a:solidFill>
              </a:rPr>
              <a:t>Ζακύνθου &amp; Ξενώνα</a:t>
            </a:r>
            <a:r>
              <a:rPr lang="el-GR" sz="1700" i="1" dirty="0">
                <a:solidFill>
                  <a:schemeClr val="accent1">
                    <a:lumMod val="75000"/>
                  </a:schemeClr>
                </a:solidFill>
              </a:rPr>
              <a:t>ς</a:t>
            </a:r>
            <a:r>
              <a:rPr lang="el-GR" sz="1700" i="1" dirty="0" smtClean="0">
                <a:solidFill>
                  <a:schemeClr val="accent1">
                    <a:lumMod val="75000"/>
                  </a:schemeClr>
                </a:solidFill>
              </a:rPr>
              <a:t> </a:t>
            </a:r>
            <a:r>
              <a:rPr lang="el-GR" sz="1700" i="1" dirty="0">
                <a:solidFill>
                  <a:schemeClr val="accent1">
                    <a:lumMod val="75000"/>
                  </a:schemeClr>
                </a:solidFill>
              </a:rPr>
              <a:t>Φιλοξενίας </a:t>
            </a:r>
            <a:r>
              <a:rPr lang="el-GR" sz="1700" i="1" dirty="0" smtClean="0">
                <a:solidFill>
                  <a:schemeClr val="accent1">
                    <a:lumMod val="75000"/>
                  </a:schemeClr>
                </a:solidFill>
              </a:rPr>
              <a:t>Κέρκυρας</a:t>
            </a:r>
          </a:p>
          <a:p>
            <a:r>
              <a:rPr lang="el-GR" sz="1600" dirty="0" smtClean="0">
                <a:solidFill>
                  <a:schemeClr val="accent1">
                    <a:lumMod val="75000"/>
                  </a:schemeClr>
                </a:solidFill>
              </a:rPr>
              <a:t>4Β.(</a:t>
            </a:r>
            <a:r>
              <a:rPr lang="el-GR" sz="1600" dirty="0" err="1" smtClean="0">
                <a:solidFill>
                  <a:schemeClr val="accent1">
                    <a:lumMod val="75000"/>
                  </a:schemeClr>
                </a:solidFill>
              </a:rPr>
              <a:t>ιβ</a:t>
            </a:r>
            <a:r>
              <a:rPr lang="el-GR" sz="1600" dirty="0" smtClean="0">
                <a:solidFill>
                  <a:schemeClr val="accent1">
                    <a:lumMod val="75000"/>
                  </a:schemeClr>
                </a:solidFill>
              </a:rPr>
              <a:t>).1.</a:t>
            </a:r>
            <a:r>
              <a:rPr lang="el-GR" sz="1600" dirty="0">
                <a:solidFill>
                  <a:schemeClr val="accent1">
                    <a:lumMod val="75000"/>
                  </a:schemeClr>
                </a:solidFill>
              </a:rPr>
              <a:t>1</a:t>
            </a:r>
            <a:r>
              <a:rPr lang="el-GR" sz="1600" dirty="0" smtClean="0">
                <a:solidFill>
                  <a:schemeClr val="accent1">
                    <a:lumMod val="75000"/>
                  </a:schemeClr>
                </a:solidFill>
              </a:rPr>
              <a:t>:</a:t>
            </a:r>
            <a:r>
              <a:rPr lang="en-US" sz="1600" dirty="0" smtClean="0">
                <a:solidFill>
                  <a:schemeClr val="accent1">
                    <a:lumMod val="75000"/>
                  </a:schemeClr>
                </a:solidFill>
              </a:rPr>
              <a:t>  </a:t>
            </a:r>
            <a:r>
              <a:rPr lang="el-GR" sz="1600" b="1" u="sng" dirty="0" smtClean="0">
                <a:solidFill>
                  <a:schemeClr val="accent1">
                    <a:lumMod val="75000"/>
                  </a:schemeClr>
                </a:solidFill>
              </a:rPr>
              <a:t>1 δομή </a:t>
            </a:r>
            <a:r>
              <a:rPr lang="el-GR" sz="1600" b="1" dirty="0" smtClean="0">
                <a:solidFill>
                  <a:schemeClr val="accent1">
                    <a:lumMod val="75000"/>
                  </a:schemeClr>
                </a:solidFill>
              </a:rPr>
              <a:t> </a:t>
            </a:r>
            <a:r>
              <a:rPr lang="el-GR" sz="1700" i="1" dirty="0" smtClean="0">
                <a:solidFill>
                  <a:schemeClr val="accent1">
                    <a:lumMod val="75000"/>
                  </a:schemeClr>
                </a:solidFill>
              </a:rPr>
              <a:t>ΑΚΗΑ Δήμου </a:t>
            </a:r>
            <a:r>
              <a:rPr lang="el-GR" sz="1700" i="1" dirty="0">
                <a:solidFill>
                  <a:schemeClr val="accent1">
                    <a:lumMod val="75000"/>
                  </a:schemeClr>
                </a:solidFill>
              </a:rPr>
              <a:t>Κ. Κέρκυρας &amp; Δ.Ν. </a:t>
            </a:r>
            <a:r>
              <a:rPr lang="el-GR" sz="1600" i="1" dirty="0" smtClean="0">
                <a:solidFill>
                  <a:schemeClr val="accent1">
                    <a:lumMod val="75000"/>
                  </a:schemeClr>
                </a:solidFill>
              </a:rPr>
              <a:t>(</a:t>
            </a:r>
            <a:r>
              <a:rPr lang="el-GR" sz="1600" i="1" dirty="0">
                <a:solidFill>
                  <a:schemeClr val="accent1">
                    <a:lumMod val="75000"/>
                  </a:schemeClr>
                </a:solidFill>
              </a:rPr>
              <a:t>Ανοικτό Κέντρο Ημέρας Αστέγων </a:t>
            </a:r>
            <a:r>
              <a:rPr lang="el-GR" sz="1600" i="1" dirty="0" smtClean="0">
                <a:solidFill>
                  <a:schemeClr val="accent1">
                    <a:lumMod val="75000"/>
                  </a:schemeClr>
                </a:solidFill>
              </a:rPr>
              <a:t>στην </a:t>
            </a:r>
            <a:r>
              <a:rPr lang="el-GR" sz="1600" i="1" dirty="0">
                <a:solidFill>
                  <a:schemeClr val="accent1">
                    <a:lumMod val="75000"/>
                  </a:schemeClr>
                </a:solidFill>
              </a:rPr>
              <a:t>πόλη της Κέρκυρας)</a:t>
            </a:r>
          </a:p>
        </p:txBody>
      </p:sp>
      <p:graphicFrame>
        <p:nvGraphicFramePr>
          <p:cNvPr id="3" name="Πίνακας 2"/>
          <p:cNvGraphicFramePr>
            <a:graphicFrameLocks noGrp="1"/>
          </p:cNvGraphicFramePr>
          <p:nvPr>
            <p:extLst>
              <p:ext uri="{D42A27DB-BD31-4B8C-83A1-F6EECF244321}">
                <p14:modId xmlns:p14="http://schemas.microsoft.com/office/powerpoint/2010/main" val="3648875443"/>
              </p:ext>
            </p:extLst>
          </p:nvPr>
        </p:nvGraphicFramePr>
        <p:xfrm>
          <a:off x="1015754" y="1568221"/>
          <a:ext cx="10622870" cy="2865694"/>
        </p:xfrm>
        <a:graphic>
          <a:graphicData uri="http://schemas.openxmlformats.org/drawingml/2006/table">
            <a:tbl>
              <a:tblPr>
                <a:tableStyleId>{5C22544A-7EE6-4342-B048-85BDC9FD1C3A}</a:tableStyleId>
              </a:tblPr>
              <a:tblGrid>
                <a:gridCol w="828238">
                  <a:extLst>
                    <a:ext uri="{9D8B030D-6E8A-4147-A177-3AD203B41FA5}">
                      <a16:colId xmlns:a16="http://schemas.microsoft.com/office/drawing/2014/main" val="2406356767"/>
                    </a:ext>
                  </a:extLst>
                </a:gridCol>
                <a:gridCol w="2488833">
                  <a:extLst>
                    <a:ext uri="{9D8B030D-6E8A-4147-A177-3AD203B41FA5}">
                      <a16:colId xmlns:a16="http://schemas.microsoft.com/office/drawing/2014/main" val="2780102776"/>
                    </a:ext>
                  </a:extLst>
                </a:gridCol>
                <a:gridCol w="1285622">
                  <a:extLst>
                    <a:ext uri="{9D8B030D-6E8A-4147-A177-3AD203B41FA5}">
                      <a16:colId xmlns:a16="http://schemas.microsoft.com/office/drawing/2014/main" val="3535926297"/>
                    </a:ext>
                  </a:extLst>
                </a:gridCol>
                <a:gridCol w="2657777">
                  <a:extLst>
                    <a:ext uri="{9D8B030D-6E8A-4147-A177-3AD203B41FA5}">
                      <a16:colId xmlns:a16="http://schemas.microsoft.com/office/drawing/2014/main" val="4238303710"/>
                    </a:ext>
                  </a:extLst>
                </a:gridCol>
                <a:gridCol w="1219694">
                  <a:extLst>
                    <a:ext uri="{9D8B030D-6E8A-4147-A177-3AD203B41FA5}">
                      <a16:colId xmlns:a16="http://schemas.microsoft.com/office/drawing/2014/main" val="3177682012"/>
                    </a:ext>
                  </a:extLst>
                </a:gridCol>
                <a:gridCol w="1071353">
                  <a:extLst>
                    <a:ext uri="{9D8B030D-6E8A-4147-A177-3AD203B41FA5}">
                      <a16:colId xmlns:a16="http://schemas.microsoft.com/office/drawing/2014/main" val="1729592409"/>
                    </a:ext>
                  </a:extLst>
                </a:gridCol>
                <a:gridCol w="1071353">
                  <a:extLst>
                    <a:ext uri="{9D8B030D-6E8A-4147-A177-3AD203B41FA5}">
                      <a16:colId xmlns:a16="http://schemas.microsoft.com/office/drawing/2014/main" val="3480574339"/>
                    </a:ext>
                  </a:extLst>
                </a:gridCol>
              </a:tblGrid>
              <a:tr h="926404">
                <a:tc>
                  <a:txBody>
                    <a:bodyPr/>
                    <a:lstStyle/>
                    <a:p>
                      <a:pPr algn="ctr" fontAlgn="ctr"/>
                      <a:r>
                        <a:rPr lang="el-GR" sz="1200" b="1" u="none" strike="noStrike" dirty="0" smtClean="0">
                          <a:solidFill>
                            <a:schemeClr val="accent6">
                              <a:lumMod val="50000"/>
                            </a:schemeClr>
                          </a:solidFill>
                          <a:effectLst/>
                        </a:rPr>
                        <a:t>Ειδικός </a:t>
                      </a:r>
                      <a:r>
                        <a:rPr lang="el-GR" sz="1200" b="1" u="none" strike="noStrike" dirty="0">
                          <a:solidFill>
                            <a:schemeClr val="accent6">
                              <a:lumMod val="50000"/>
                            </a:schemeClr>
                          </a:solidFill>
                          <a:effectLst/>
                        </a:rPr>
                        <a:t>Στόχος</a:t>
                      </a:r>
                      <a:br>
                        <a:rPr lang="el-GR" sz="1200" b="1" u="none" strike="noStrike" dirty="0">
                          <a:solidFill>
                            <a:schemeClr val="accent6">
                              <a:lumMod val="50000"/>
                            </a:schemeClr>
                          </a:solidFill>
                          <a:effectLst/>
                        </a:rPr>
                      </a:b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50000"/>
                            </a:schemeClr>
                          </a:solidFill>
                          <a:effectLst/>
                        </a:rPr>
                        <a:t>Κατηγορίες Δράσεων</a:t>
                      </a: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50000"/>
                            </a:schemeClr>
                          </a:solidFill>
                          <a:effectLst/>
                        </a:rPr>
                        <a:t>Π/Υ Δημόσιας Δαπάνης στο ΠεΠ</a:t>
                      </a: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50000"/>
                            </a:schemeClr>
                          </a:solidFill>
                          <a:effectLst/>
                        </a:rPr>
                        <a:t>Δράσεις 1ης φάσης εξειδίκευσης</a:t>
                      </a: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50000"/>
                            </a:schemeClr>
                          </a:solidFill>
                          <a:effectLst/>
                        </a:rPr>
                        <a:t>Π/Υ Δημόσιας Δαπάνης Δράσης που εξειδικεύεται</a:t>
                      </a: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50000"/>
                            </a:schemeClr>
                          </a:solidFill>
                          <a:effectLst/>
                        </a:rPr>
                        <a:t>% Εξειδίκευσης στο σύνολο του π/υ του Ειδικού Στόχου</a:t>
                      </a: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50000"/>
                            </a:schemeClr>
                          </a:solidFill>
                          <a:effectLst/>
                        </a:rPr>
                        <a:t>% Εξειδίκευσης στο σύνολο του π/υ του ΠεΠ</a:t>
                      </a:r>
                      <a:endParaRPr lang="el-GR" sz="1200" b="1" i="0" u="none" strike="noStrike" dirty="0">
                        <a:solidFill>
                          <a:schemeClr val="accent6">
                            <a:lumMod val="50000"/>
                          </a:schemeClr>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07918920"/>
                  </a:ext>
                </a:extLst>
              </a:tr>
              <a:tr h="0">
                <a:tc>
                  <a:txBody>
                    <a:bodyPr/>
                    <a:lstStyle/>
                    <a:p>
                      <a:pPr algn="ctr" fontAlgn="ctr"/>
                      <a:r>
                        <a:rPr lang="el-GR" sz="1400" u="none" strike="noStrike">
                          <a:solidFill>
                            <a:schemeClr val="accent6">
                              <a:lumMod val="50000"/>
                            </a:schemeClr>
                          </a:solidFill>
                          <a:effectLst/>
                        </a:rPr>
                        <a:t>4.ια</a:t>
                      </a:r>
                      <a:endParaRPr lang="el-GR" sz="1400" b="0" i="0" u="none" strike="noStrike">
                        <a:solidFill>
                          <a:schemeClr val="accent6">
                            <a:lumMod val="50000"/>
                          </a:schemeClr>
                        </a:solidFill>
                        <a:effectLst/>
                        <a:latin typeface="Calibri" panose="020F0502020204030204" pitchFamily="34" charset="0"/>
                      </a:endParaRPr>
                    </a:p>
                  </a:txBody>
                  <a:tcPr marL="9525" marR="9525" marT="9525" marB="0" anchor="ctr"/>
                </a:tc>
                <a:tc>
                  <a:txBody>
                    <a:bodyPr/>
                    <a:lstStyle/>
                    <a:p>
                      <a:pPr algn="l" fontAlgn="ctr"/>
                      <a:r>
                        <a:rPr lang="el-GR" sz="1400" u="none" strike="noStrike" dirty="0">
                          <a:solidFill>
                            <a:schemeClr val="accent6">
                              <a:lumMod val="50000"/>
                            </a:schemeClr>
                          </a:solidFill>
                          <a:effectLst/>
                        </a:rPr>
                        <a:t>4Β.(</a:t>
                      </a:r>
                      <a:r>
                        <a:rPr lang="el-GR" sz="1400" u="none" strike="noStrike" dirty="0" err="1">
                          <a:solidFill>
                            <a:schemeClr val="accent6">
                              <a:lumMod val="50000"/>
                            </a:schemeClr>
                          </a:solidFill>
                          <a:effectLst/>
                        </a:rPr>
                        <a:t>ια</a:t>
                      </a:r>
                      <a:r>
                        <a:rPr lang="el-GR" sz="1400" u="none" strike="noStrike" dirty="0">
                          <a:solidFill>
                            <a:schemeClr val="accent6">
                              <a:lumMod val="50000"/>
                            </a:schemeClr>
                          </a:solidFill>
                          <a:effectLst/>
                        </a:rPr>
                        <a:t>).4: Καταπολέμηση της βίας κατά των γυναικών</a:t>
                      </a:r>
                      <a:endParaRPr lang="el-GR" sz="1400" b="0"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400" u="none" strike="noStrike" dirty="0">
                          <a:solidFill>
                            <a:schemeClr val="accent6">
                              <a:lumMod val="50000"/>
                            </a:schemeClr>
                          </a:solidFill>
                          <a:effectLst/>
                        </a:rPr>
                        <a:t>2.500.000,00</a:t>
                      </a:r>
                      <a:endParaRPr lang="el-GR" sz="1400" b="0"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l" fontAlgn="ctr"/>
                      <a:r>
                        <a:rPr lang="el-GR" sz="1400" b="1" u="none" strike="noStrike" dirty="0">
                          <a:solidFill>
                            <a:schemeClr val="accent6">
                              <a:lumMod val="50000"/>
                            </a:schemeClr>
                          </a:solidFill>
                          <a:effectLst/>
                        </a:rPr>
                        <a:t>4Β.(</a:t>
                      </a:r>
                      <a:r>
                        <a:rPr lang="el-GR" sz="1400" b="1" u="none" strike="noStrike" dirty="0" err="1">
                          <a:solidFill>
                            <a:schemeClr val="accent6">
                              <a:lumMod val="50000"/>
                            </a:schemeClr>
                          </a:solidFill>
                          <a:effectLst/>
                        </a:rPr>
                        <a:t>ια</a:t>
                      </a:r>
                      <a:r>
                        <a:rPr lang="el-GR" sz="1400" b="1" u="none" strike="noStrike" dirty="0">
                          <a:solidFill>
                            <a:schemeClr val="accent6">
                              <a:lumMod val="50000"/>
                            </a:schemeClr>
                          </a:solidFill>
                          <a:effectLst/>
                        </a:rPr>
                        <a:t>).4.1.: Δομές καταπολέμησης της βίας κατά των γυναικών στην Π.Ι.Ν. με συνέχιση της λειτουργίας τους </a:t>
                      </a:r>
                      <a:endParaRPr lang="el-GR" sz="1400" b="1"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400" b="1" u="none" strike="noStrike" dirty="0">
                          <a:solidFill>
                            <a:schemeClr val="accent6">
                              <a:lumMod val="50000"/>
                            </a:schemeClr>
                          </a:solidFill>
                          <a:effectLst/>
                        </a:rPr>
                        <a:t>2.500.000,00</a:t>
                      </a:r>
                      <a:endParaRPr lang="el-GR" sz="1400" b="1"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400" u="none" strike="noStrike">
                          <a:solidFill>
                            <a:schemeClr val="accent6">
                              <a:lumMod val="50000"/>
                            </a:schemeClr>
                          </a:solidFill>
                          <a:effectLst/>
                        </a:rPr>
                        <a:t>5,85</a:t>
                      </a:r>
                      <a:endParaRPr lang="el-GR" sz="1400" b="0" i="0" u="none" strike="noStrike">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400" u="none" strike="noStrike">
                          <a:solidFill>
                            <a:schemeClr val="accent6">
                              <a:lumMod val="50000"/>
                            </a:schemeClr>
                          </a:solidFill>
                          <a:effectLst/>
                        </a:rPr>
                        <a:t>0,9</a:t>
                      </a:r>
                      <a:endParaRPr lang="el-GR" sz="1400" b="0" i="0" u="none" strike="noStrike">
                        <a:solidFill>
                          <a:schemeClr val="accent6">
                            <a:lumMod val="50000"/>
                          </a:schemeClr>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831848325"/>
                  </a:ext>
                </a:extLst>
              </a:tr>
              <a:tr h="819150">
                <a:tc>
                  <a:txBody>
                    <a:bodyPr/>
                    <a:lstStyle/>
                    <a:p>
                      <a:pPr algn="ctr" fontAlgn="ctr"/>
                      <a:r>
                        <a:rPr lang="el-GR" sz="1400" u="none" strike="noStrike">
                          <a:solidFill>
                            <a:schemeClr val="accent6">
                              <a:lumMod val="50000"/>
                            </a:schemeClr>
                          </a:solidFill>
                          <a:effectLst/>
                        </a:rPr>
                        <a:t>4.ιβ</a:t>
                      </a:r>
                      <a:endParaRPr lang="el-GR" sz="1400" b="0" i="0" u="none" strike="noStrike">
                        <a:solidFill>
                          <a:schemeClr val="accent6">
                            <a:lumMod val="50000"/>
                          </a:schemeClr>
                        </a:solidFill>
                        <a:effectLst/>
                        <a:latin typeface="Calibri" panose="020F0502020204030204" pitchFamily="34" charset="0"/>
                      </a:endParaRPr>
                    </a:p>
                  </a:txBody>
                  <a:tcPr marL="9525" marR="9525" marT="9525" marB="0" anchor="ctr"/>
                </a:tc>
                <a:tc>
                  <a:txBody>
                    <a:bodyPr/>
                    <a:lstStyle/>
                    <a:p>
                      <a:pPr algn="l" fontAlgn="ctr"/>
                      <a:r>
                        <a:rPr lang="el-GR" sz="1400" u="none" strike="noStrike" dirty="0">
                          <a:solidFill>
                            <a:schemeClr val="accent6">
                              <a:lumMod val="50000"/>
                            </a:schemeClr>
                          </a:solidFill>
                          <a:effectLst/>
                        </a:rPr>
                        <a:t>4Β.(</a:t>
                      </a:r>
                      <a:r>
                        <a:rPr lang="el-GR" sz="1400" u="none" strike="noStrike" dirty="0" err="1">
                          <a:solidFill>
                            <a:schemeClr val="accent6">
                              <a:lumMod val="50000"/>
                            </a:schemeClr>
                          </a:solidFill>
                          <a:effectLst/>
                        </a:rPr>
                        <a:t>ιβ</a:t>
                      </a:r>
                      <a:r>
                        <a:rPr lang="el-GR" sz="1400" u="none" strike="noStrike" dirty="0">
                          <a:solidFill>
                            <a:schemeClr val="accent6">
                              <a:lumMod val="50000"/>
                            </a:schemeClr>
                          </a:solidFill>
                          <a:effectLst/>
                        </a:rPr>
                        <a:t>).1: Στήριξη ατόμων που αντιμετωπίζουν κίνδυνο φτώχειας ή κοινωνικού αποκλεισμού κοινωνικού αποκλεισμού</a:t>
                      </a:r>
                      <a:endParaRPr lang="el-GR" sz="1400" b="0"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400" u="none" strike="noStrike" dirty="0">
                          <a:solidFill>
                            <a:schemeClr val="accent6">
                              <a:lumMod val="50000"/>
                            </a:schemeClr>
                          </a:solidFill>
                          <a:effectLst/>
                        </a:rPr>
                        <a:t>1.840.000,00</a:t>
                      </a:r>
                      <a:endParaRPr lang="el-GR" sz="1400" b="0"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l" fontAlgn="b"/>
                      <a:r>
                        <a:rPr lang="el-GR" sz="1400" b="1" u="none" strike="noStrike" dirty="0">
                          <a:solidFill>
                            <a:schemeClr val="accent6">
                              <a:lumMod val="50000"/>
                            </a:schemeClr>
                          </a:solidFill>
                          <a:effectLst/>
                        </a:rPr>
                        <a:t>4Β.(</a:t>
                      </a:r>
                      <a:r>
                        <a:rPr lang="el-GR" sz="1400" b="1" u="none" strike="noStrike" dirty="0" err="1">
                          <a:solidFill>
                            <a:schemeClr val="accent6">
                              <a:lumMod val="50000"/>
                            </a:schemeClr>
                          </a:solidFill>
                          <a:effectLst/>
                        </a:rPr>
                        <a:t>ιβ</a:t>
                      </a:r>
                      <a:r>
                        <a:rPr lang="el-GR" sz="1400" b="1" u="none" strike="noStrike" dirty="0">
                          <a:solidFill>
                            <a:schemeClr val="accent6">
                              <a:lumMod val="50000"/>
                            </a:schemeClr>
                          </a:solidFill>
                          <a:effectLst/>
                        </a:rPr>
                        <a:t>).1.1: Δομή Φιλοξενίας Αστέγων στην  Π.Ι.Ν. με συνέχιση της λειτουργίας της </a:t>
                      </a:r>
                      <a:endParaRPr lang="el-GR" sz="1400" b="1" i="0" u="none" strike="noStrike" dirty="0">
                        <a:solidFill>
                          <a:schemeClr val="accent6">
                            <a:lumMod val="50000"/>
                          </a:schemeClr>
                        </a:solidFill>
                        <a:effectLst/>
                        <a:latin typeface="Calibri" panose="020F0502020204030204" pitchFamily="34" charset="0"/>
                      </a:endParaRPr>
                    </a:p>
                  </a:txBody>
                  <a:tcPr marL="9525" marR="9525" marT="9525" marB="0" anchor="b"/>
                </a:tc>
                <a:tc>
                  <a:txBody>
                    <a:bodyPr/>
                    <a:lstStyle/>
                    <a:p>
                      <a:pPr algn="ctr" fontAlgn="ctr"/>
                      <a:r>
                        <a:rPr lang="el-GR" sz="1400" b="1" u="none" strike="noStrike" dirty="0">
                          <a:solidFill>
                            <a:schemeClr val="accent6">
                              <a:lumMod val="50000"/>
                            </a:schemeClr>
                          </a:solidFill>
                          <a:effectLst/>
                        </a:rPr>
                        <a:t>1.300.000,00</a:t>
                      </a:r>
                      <a:endParaRPr lang="el-GR" sz="1400" b="1"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400" u="none" strike="noStrike" dirty="0">
                          <a:solidFill>
                            <a:schemeClr val="accent6">
                              <a:lumMod val="50000"/>
                            </a:schemeClr>
                          </a:solidFill>
                          <a:effectLst/>
                        </a:rPr>
                        <a:t>35,14</a:t>
                      </a:r>
                      <a:endParaRPr lang="el-GR" sz="1400" b="0" i="0" u="none" strike="noStrike" dirty="0">
                        <a:solidFill>
                          <a:schemeClr val="accent6">
                            <a:lumMod val="50000"/>
                          </a:schemeClr>
                        </a:solidFill>
                        <a:effectLst/>
                        <a:latin typeface="Calibri" panose="020F0502020204030204" pitchFamily="34" charset="0"/>
                      </a:endParaRPr>
                    </a:p>
                  </a:txBody>
                  <a:tcPr marL="9525" marR="9525" marT="9525" marB="0" anchor="ctr"/>
                </a:tc>
                <a:tc>
                  <a:txBody>
                    <a:bodyPr/>
                    <a:lstStyle/>
                    <a:p>
                      <a:pPr algn="ctr" fontAlgn="ctr"/>
                      <a:r>
                        <a:rPr lang="el-GR" sz="1400" u="none" strike="noStrike" dirty="0">
                          <a:solidFill>
                            <a:schemeClr val="accent6">
                              <a:lumMod val="50000"/>
                            </a:schemeClr>
                          </a:solidFill>
                          <a:effectLst/>
                        </a:rPr>
                        <a:t>0,5</a:t>
                      </a:r>
                      <a:endParaRPr lang="el-GR" sz="1400" b="0" i="0" u="none" strike="noStrike" dirty="0">
                        <a:solidFill>
                          <a:schemeClr val="accent6">
                            <a:lumMod val="50000"/>
                          </a:schemeClr>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833377471"/>
                  </a:ext>
                </a:extLst>
              </a:tr>
            </a:tbl>
          </a:graphicData>
        </a:graphic>
      </p:graphicFrame>
      <p:sp>
        <p:nvSpPr>
          <p:cNvPr id="5" name="Τίτλος 1"/>
          <p:cNvSpPr txBox="1">
            <a:spLocks/>
          </p:cNvSpPr>
          <p:nvPr/>
        </p:nvSpPr>
        <p:spPr>
          <a:xfrm>
            <a:off x="967665" y="150920"/>
            <a:ext cx="10501899" cy="1083076"/>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0000"/>
              </a:lnSpc>
            </a:pPr>
            <a:r>
              <a:rPr lang="el-GR" sz="3600" b="1" dirty="0" smtClean="0">
                <a:solidFill>
                  <a:schemeClr val="accent6"/>
                </a:solidFill>
              </a:rPr>
              <a:t/>
            </a:r>
            <a:br>
              <a:rPr lang="el-GR" sz="3600" b="1" dirty="0" smtClean="0">
                <a:solidFill>
                  <a:schemeClr val="accent6"/>
                </a:solidFill>
              </a:rPr>
            </a:br>
            <a:r>
              <a:rPr lang="el-GR" sz="3600" b="1" dirty="0" smtClean="0">
                <a:solidFill>
                  <a:schemeClr val="accent6"/>
                </a:solidFill>
              </a:rPr>
              <a:t/>
            </a:r>
            <a:br>
              <a:rPr lang="el-GR" sz="3600" b="1" dirty="0" smtClean="0">
                <a:solidFill>
                  <a:schemeClr val="accent6"/>
                </a:solidFill>
              </a:rPr>
            </a:br>
            <a:r>
              <a:rPr lang="el-GR" sz="8000" b="1" dirty="0" smtClean="0">
                <a:solidFill>
                  <a:schemeClr val="accent6">
                    <a:lumMod val="75000"/>
                  </a:schemeClr>
                </a:solidFill>
              </a:rPr>
              <a:t>Ενότητα </a:t>
            </a:r>
            <a:r>
              <a:rPr lang="el-GR" sz="8000" b="1" dirty="0">
                <a:solidFill>
                  <a:schemeClr val="accent6">
                    <a:lumMod val="75000"/>
                  </a:schemeClr>
                </a:solidFill>
              </a:rPr>
              <a:t>Β: Διαδικασίες εξειδίκευσης </a:t>
            </a:r>
            <a:br>
              <a:rPr lang="el-GR" sz="8000" b="1" dirty="0">
                <a:solidFill>
                  <a:schemeClr val="accent6">
                    <a:lumMod val="75000"/>
                  </a:schemeClr>
                </a:solidFill>
              </a:rPr>
            </a:br>
            <a:r>
              <a:rPr lang="el-GR" sz="8000" b="1" dirty="0">
                <a:solidFill>
                  <a:schemeClr val="accent1"/>
                </a:solidFill>
              </a:rPr>
              <a:t>Προτεραιότητα 4Β (ΕΚΤ+)</a:t>
            </a:r>
            <a:br>
              <a:rPr lang="el-GR" sz="8000" b="1" dirty="0">
                <a:solidFill>
                  <a:schemeClr val="accent1"/>
                </a:solidFill>
              </a:rPr>
            </a:br>
            <a:r>
              <a:rPr lang="el-GR" sz="8000" b="1" i="1" dirty="0">
                <a:solidFill>
                  <a:schemeClr val="accent1"/>
                </a:solidFill>
              </a:rPr>
              <a:t>Ενίσχυση  της κοινωνικής συνοχής με τη στήριξη του ανθρώπινου δυναμικού</a:t>
            </a:r>
            <a:br>
              <a:rPr lang="el-GR" sz="8000" b="1" i="1" dirty="0">
                <a:solidFill>
                  <a:schemeClr val="accent1"/>
                </a:solidFill>
              </a:rPr>
            </a:br>
            <a:endParaRPr lang="el-GR" sz="8000" b="1" i="1" dirty="0">
              <a:solidFill>
                <a:schemeClr val="accent1"/>
              </a:solidFill>
            </a:endParaRPr>
          </a:p>
        </p:txBody>
      </p:sp>
    </p:spTree>
    <p:extLst>
      <p:ext uri="{BB962C8B-B14F-4D97-AF65-F5344CB8AC3E}">
        <p14:creationId xmlns:p14="http://schemas.microsoft.com/office/powerpoint/2010/main" val="5099516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15754" y="203378"/>
            <a:ext cx="10515600" cy="662782"/>
          </a:xfrm>
        </p:spPr>
        <p:txBody>
          <a:bodyPr>
            <a:noAutofit/>
          </a:bodyPr>
          <a:lstStyle/>
          <a:p>
            <a:r>
              <a:rPr lang="el-GR" sz="2000" i="1" dirty="0">
                <a:solidFill>
                  <a:schemeClr val="accent1">
                    <a:lumMod val="75000"/>
                  </a:schemeClr>
                </a:solidFill>
                <a:latin typeface="+mn-lt"/>
                <a:ea typeface="+mn-ea"/>
                <a:cs typeface="+mn-cs"/>
              </a:rPr>
              <a:t>Εκτός από τις παραπάνω δομές εξειδικεύεται και η </a:t>
            </a:r>
            <a:r>
              <a:rPr lang="el-GR" sz="2000" i="1" dirty="0" smtClean="0">
                <a:solidFill>
                  <a:schemeClr val="accent1">
                    <a:lumMod val="75000"/>
                  </a:schemeClr>
                </a:solidFill>
                <a:latin typeface="+mn-lt"/>
                <a:ea typeface="+mn-ea"/>
                <a:cs typeface="+mn-cs"/>
              </a:rPr>
              <a:t>ακόλουθη δράση </a:t>
            </a:r>
            <a:r>
              <a:rPr lang="el-GR" sz="2000" i="1" dirty="0">
                <a:solidFill>
                  <a:schemeClr val="accent1">
                    <a:lumMod val="75000"/>
                  </a:schemeClr>
                </a:solidFill>
                <a:latin typeface="+mn-lt"/>
                <a:ea typeface="+mn-ea"/>
                <a:cs typeface="+mn-cs"/>
              </a:rPr>
              <a:t>που συνδέεται με ορόσημο για το </a:t>
            </a:r>
            <a:r>
              <a:rPr lang="el-GR" sz="2000" i="1" dirty="0" smtClean="0">
                <a:solidFill>
                  <a:schemeClr val="accent1">
                    <a:lumMod val="75000"/>
                  </a:schemeClr>
                </a:solidFill>
                <a:latin typeface="+mn-lt"/>
                <a:ea typeface="+mn-ea"/>
                <a:cs typeface="+mn-cs"/>
              </a:rPr>
              <a:t>2024</a:t>
            </a:r>
            <a:endParaRPr lang="el-GR" sz="2000" i="1" dirty="0">
              <a:solidFill>
                <a:schemeClr val="accent1">
                  <a:lumMod val="75000"/>
                </a:schemeClr>
              </a:solidFill>
              <a:latin typeface="+mn-lt"/>
              <a:ea typeface="+mn-ea"/>
              <a:cs typeface="+mn-cs"/>
            </a:endParaRPr>
          </a:p>
        </p:txBody>
      </p:sp>
      <p:sp>
        <p:nvSpPr>
          <p:cNvPr id="4" name="Ορθογώνιο 3"/>
          <p:cNvSpPr/>
          <p:nvPr/>
        </p:nvSpPr>
        <p:spPr>
          <a:xfrm>
            <a:off x="1012795" y="3515248"/>
            <a:ext cx="10916205" cy="584775"/>
          </a:xfrm>
          <a:prstGeom prst="rect">
            <a:avLst/>
          </a:prstGeom>
        </p:spPr>
        <p:txBody>
          <a:bodyPr wrap="square">
            <a:spAutoFit/>
          </a:bodyPr>
          <a:lstStyle/>
          <a:p>
            <a:r>
              <a:rPr lang="el-GR" sz="1600" i="1" dirty="0" smtClean="0">
                <a:solidFill>
                  <a:schemeClr val="accent1">
                    <a:lumMod val="75000"/>
                  </a:schemeClr>
                </a:solidFill>
              </a:rPr>
              <a:t>Η </a:t>
            </a:r>
            <a:r>
              <a:rPr lang="el-GR" sz="1600" i="1" dirty="0">
                <a:solidFill>
                  <a:schemeClr val="accent1">
                    <a:lumMod val="75000"/>
                  </a:schemeClr>
                </a:solidFill>
              </a:rPr>
              <a:t>δράση υλοποιείται σε τρεις ετήσιους κύκλους υλοποίησης, 2022-2023, 2023-2024 και 2024-2025</a:t>
            </a:r>
            <a:r>
              <a:rPr lang="el-GR" sz="1600" i="1" dirty="0" smtClean="0">
                <a:solidFill>
                  <a:schemeClr val="accent1">
                    <a:lumMod val="75000"/>
                  </a:schemeClr>
                </a:solidFill>
              </a:rPr>
              <a:t>.</a:t>
            </a:r>
          </a:p>
          <a:p>
            <a:r>
              <a:rPr lang="el-GR" sz="1600" i="1" dirty="0" smtClean="0">
                <a:solidFill>
                  <a:schemeClr val="accent1">
                    <a:lumMod val="75000"/>
                  </a:schemeClr>
                </a:solidFill>
              </a:rPr>
              <a:t> </a:t>
            </a:r>
            <a:r>
              <a:rPr lang="el-GR" sz="1600" i="1" dirty="0">
                <a:solidFill>
                  <a:schemeClr val="accent1">
                    <a:lumMod val="75000"/>
                  </a:schemeClr>
                </a:solidFill>
              </a:rPr>
              <a:t>Για τον 1ο κύκλο 2022-2023 ο π/υ, σύμφωνα με την </a:t>
            </a:r>
            <a:r>
              <a:rPr lang="el-GR" sz="1600" i="1" dirty="0" err="1" smtClean="0">
                <a:solidFill>
                  <a:schemeClr val="accent1">
                    <a:lumMod val="75000"/>
                  </a:schemeClr>
                </a:solidFill>
              </a:rPr>
              <a:t>απ</a:t>
            </a:r>
            <a:r>
              <a:rPr lang="el-GR" sz="1600" i="1" dirty="0" smtClean="0">
                <a:solidFill>
                  <a:schemeClr val="accent1">
                    <a:lumMod val="75000"/>
                  </a:schemeClr>
                </a:solidFill>
              </a:rPr>
              <a:t>. </a:t>
            </a:r>
            <a:r>
              <a:rPr lang="el-GR" sz="1600" i="1" dirty="0">
                <a:solidFill>
                  <a:schemeClr val="accent1">
                    <a:lumMod val="75000"/>
                  </a:schemeClr>
                </a:solidFill>
              </a:rPr>
              <a:t>77094/01.08.2022 (Β΄4094) ΚΥΑ, ανέρχεται σε 4.733.334 ευρώ).</a:t>
            </a:r>
          </a:p>
        </p:txBody>
      </p:sp>
      <p:graphicFrame>
        <p:nvGraphicFramePr>
          <p:cNvPr id="5" name="Πίνακας 4"/>
          <p:cNvGraphicFramePr>
            <a:graphicFrameLocks noGrp="1"/>
          </p:cNvGraphicFramePr>
          <p:nvPr>
            <p:extLst>
              <p:ext uri="{D42A27DB-BD31-4B8C-83A1-F6EECF244321}">
                <p14:modId xmlns:p14="http://schemas.microsoft.com/office/powerpoint/2010/main" val="161418697"/>
              </p:ext>
            </p:extLst>
          </p:nvPr>
        </p:nvGraphicFramePr>
        <p:xfrm>
          <a:off x="1015754" y="961979"/>
          <a:ext cx="10706469" cy="2457450"/>
        </p:xfrm>
        <a:graphic>
          <a:graphicData uri="http://schemas.openxmlformats.org/drawingml/2006/table">
            <a:tbl>
              <a:tblPr>
                <a:tableStyleId>{5C22544A-7EE6-4342-B048-85BDC9FD1C3A}</a:tableStyleId>
              </a:tblPr>
              <a:tblGrid>
                <a:gridCol w="826697">
                  <a:extLst>
                    <a:ext uri="{9D8B030D-6E8A-4147-A177-3AD203B41FA5}">
                      <a16:colId xmlns:a16="http://schemas.microsoft.com/office/drawing/2014/main" val="4086889444"/>
                    </a:ext>
                  </a:extLst>
                </a:gridCol>
                <a:gridCol w="2510468">
                  <a:extLst>
                    <a:ext uri="{9D8B030D-6E8A-4147-A177-3AD203B41FA5}">
                      <a16:colId xmlns:a16="http://schemas.microsoft.com/office/drawing/2014/main" val="4287037366"/>
                    </a:ext>
                  </a:extLst>
                </a:gridCol>
                <a:gridCol w="1296797">
                  <a:extLst>
                    <a:ext uri="{9D8B030D-6E8A-4147-A177-3AD203B41FA5}">
                      <a16:colId xmlns:a16="http://schemas.microsoft.com/office/drawing/2014/main" val="1968274010"/>
                    </a:ext>
                  </a:extLst>
                </a:gridCol>
                <a:gridCol w="2680881">
                  <a:extLst>
                    <a:ext uri="{9D8B030D-6E8A-4147-A177-3AD203B41FA5}">
                      <a16:colId xmlns:a16="http://schemas.microsoft.com/office/drawing/2014/main" val="1749590763"/>
                    </a:ext>
                  </a:extLst>
                </a:gridCol>
                <a:gridCol w="1230296">
                  <a:extLst>
                    <a:ext uri="{9D8B030D-6E8A-4147-A177-3AD203B41FA5}">
                      <a16:colId xmlns:a16="http://schemas.microsoft.com/office/drawing/2014/main" val="4053205049"/>
                    </a:ext>
                  </a:extLst>
                </a:gridCol>
                <a:gridCol w="1080665">
                  <a:extLst>
                    <a:ext uri="{9D8B030D-6E8A-4147-A177-3AD203B41FA5}">
                      <a16:colId xmlns:a16="http://schemas.microsoft.com/office/drawing/2014/main" val="3037114928"/>
                    </a:ext>
                  </a:extLst>
                </a:gridCol>
                <a:gridCol w="1080665">
                  <a:extLst>
                    <a:ext uri="{9D8B030D-6E8A-4147-A177-3AD203B41FA5}">
                      <a16:colId xmlns:a16="http://schemas.microsoft.com/office/drawing/2014/main" val="151292359"/>
                    </a:ext>
                  </a:extLst>
                </a:gridCol>
              </a:tblGrid>
              <a:tr h="0">
                <a:tc>
                  <a:txBody>
                    <a:bodyPr/>
                    <a:lstStyle/>
                    <a:p>
                      <a:pPr algn="ctr" fontAlgn="ctr"/>
                      <a:r>
                        <a:rPr lang="el-GR" sz="1200" b="1" u="none" strike="noStrike" dirty="0" smtClean="0">
                          <a:solidFill>
                            <a:schemeClr val="accent6">
                              <a:lumMod val="75000"/>
                            </a:schemeClr>
                          </a:solidFill>
                          <a:effectLst/>
                        </a:rPr>
                        <a:t>                                                                                   </a:t>
                      </a:r>
                      <a:r>
                        <a:rPr lang="el-GR" sz="1200" b="1" u="none" strike="noStrike" dirty="0">
                          <a:solidFill>
                            <a:schemeClr val="accent6">
                              <a:lumMod val="75000"/>
                            </a:schemeClr>
                          </a:solidFill>
                          <a:effectLst/>
                        </a:rPr>
                        <a:t>Ειδικός </a:t>
                      </a:r>
                      <a:r>
                        <a:rPr lang="el-GR" sz="1200" b="1" u="none" strike="noStrike" dirty="0" smtClean="0">
                          <a:solidFill>
                            <a:schemeClr val="accent6">
                              <a:lumMod val="75000"/>
                            </a:schemeClr>
                          </a:solidFill>
                          <a:effectLst/>
                        </a:rPr>
                        <a:t>Στόχος</a:t>
                      </a:r>
                      <a:endParaRPr lang="el-GR" sz="1200" b="1"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75000"/>
                            </a:schemeClr>
                          </a:solidFill>
                          <a:effectLst/>
                        </a:rPr>
                        <a:t>Κατηγορίες Δράσεων</a:t>
                      </a:r>
                      <a:endParaRPr lang="el-GR" sz="1200" b="1"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75000"/>
                            </a:schemeClr>
                          </a:solidFill>
                          <a:effectLst/>
                        </a:rPr>
                        <a:t>Π/Υ Δημόσιας Δαπάνης στο ΠεΠ</a:t>
                      </a:r>
                      <a:endParaRPr lang="el-GR" sz="1200" b="1"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75000"/>
                            </a:schemeClr>
                          </a:solidFill>
                          <a:effectLst/>
                        </a:rPr>
                        <a:t>Δράσεις 1ης φάσης εξειδίκευσης</a:t>
                      </a:r>
                      <a:endParaRPr lang="el-GR" sz="1200" b="1"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75000"/>
                            </a:schemeClr>
                          </a:solidFill>
                          <a:effectLst/>
                        </a:rPr>
                        <a:t>Π/Υ Δημόσιας Δαπάνης Δράσης που εξειδικεύεται</a:t>
                      </a:r>
                      <a:endParaRPr lang="el-GR" sz="1200" b="1"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75000"/>
                            </a:schemeClr>
                          </a:solidFill>
                          <a:effectLst/>
                        </a:rPr>
                        <a:t>% Εξειδίκευσης στο σύνολο του π/υ του Ειδικού Στόχου</a:t>
                      </a:r>
                      <a:endParaRPr lang="el-GR" sz="1200" b="1"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200" b="1" u="none" strike="noStrike" dirty="0">
                          <a:solidFill>
                            <a:schemeClr val="accent6">
                              <a:lumMod val="75000"/>
                            </a:schemeClr>
                          </a:solidFill>
                          <a:effectLst/>
                        </a:rPr>
                        <a:t>% Εξειδίκευσης στο σύνολο του π/υ του ΠεΠ</a:t>
                      </a:r>
                      <a:endParaRPr lang="el-GR" sz="1200" b="1" i="0" u="none" strike="noStrike" dirty="0">
                        <a:solidFill>
                          <a:schemeClr val="accent6">
                            <a:lumMod val="75000"/>
                          </a:schemeClr>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29857609"/>
                  </a:ext>
                </a:extLst>
              </a:tr>
              <a:tr h="0">
                <a:tc>
                  <a:txBody>
                    <a:bodyPr/>
                    <a:lstStyle/>
                    <a:p>
                      <a:pPr algn="ctr" fontAlgn="ctr"/>
                      <a:r>
                        <a:rPr lang="el-GR" sz="1400" u="none" strike="noStrike">
                          <a:solidFill>
                            <a:schemeClr val="accent6">
                              <a:lumMod val="75000"/>
                            </a:schemeClr>
                          </a:solidFill>
                          <a:effectLst/>
                        </a:rPr>
                        <a:t>4.ια</a:t>
                      </a:r>
                      <a:endParaRPr lang="el-GR" sz="1400" b="0" i="0" u="none" strike="noStrike">
                        <a:solidFill>
                          <a:schemeClr val="accent6">
                            <a:lumMod val="75000"/>
                          </a:schemeClr>
                        </a:solidFill>
                        <a:effectLst/>
                        <a:latin typeface="Calibri" panose="020F0502020204030204" pitchFamily="34" charset="0"/>
                      </a:endParaRPr>
                    </a:p>
                  </a:txBody>
                  <a:tcPr marL="9525" marR="9525" marT="9525" marB="0" anchor="ctr"/>
                </a:tc>
                <a:tc>
                  <a:txBody>
                    <a:bodyPr/>
                    <a:lstStyle/>
                    <a:p>
                      <a:pPr algn="l" fontAlgn="ctr"/>
                      <a:r>
                        <a:rPr lang="el-GR" sz="1400" u="none" strike="noStrike" dirty="0">
                          <a:solidFill>
                            <a:schemeClr val="accent6">
                              <a:lumMod val="75000"/>
                            </a:schemeClr>
                          </a:solidFill>
                          <a:effectLst/>
                        </a:rPr>
                        <a:t>4Β.(</a:t>
                      </a:r>
                      <a:r>
                        <a:rPr lang="el-GR" sz="1400" u="none" strike="noStrike" dirty="0" err="1">
                          <a:solidFill>
                            <a:schemeClr val="accent6">
                              <a:lumMod val="75000"/>
                            </a:schemeClr>
                          </a:solidFill>
                          <a:effectLst/>
                        </a:rPr>
                        <a:t>ια</a:t>
                      </a:r>
                      <a:r>
                        <a:rPr lang="el-GR" sz="1400" u="none" strike="noStrike" dirty="0">
                          <a:solidFill>
                            <a:schemeClr val="accent6">
                              <a:lumMod val="75000"/>
                            </a:schemeClr>
                          </a:solidFill>
                          <a:effectLst/>
                        </a:rPr>
                        <a:t>).7:  Προώθηση και υποστήριξη παιδιών για την ένταξή τους στην προσχολική εκπαίδευση καθώς και για τη πρόσβαση παιδιών σχολικής ηλικίας, εφήβων και ατόμων με αναπηρία, σε υπηρεσίες δημιουργικής απασχόλησης</a:t>
                      </a:r>
                      <a:endParaRPr lang="el-GR" sz="1400" b="0"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400" u="none" strike="noStrike" dirty="0">
                          <a:solidFill>
                            <a:schemeClr val="accent6">
                              <a:lumMod val="75000"/>
                            </a:schemeClr>
                          </a:solidFill>
                          <a:effectLst/>
                        </a:rPr>
                        <a:t>12.420.000,00</a:t>
                      </a:r>
                      <a:endParaRPr lang="el-GR" sz="1400" b="0"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l" fontAlgn="ctr"/>
                      <a:r>
                        <a:rPr lang="el-GR" sz="1400" b="1" u="none" strike="noStrike" dirty="0">
                          <a:solidFill>
                            <a:schemeClr val="accent6">
                              <a:lumMod val="75000"/>
                            </a:schemeClr>
                          </a:solidFill>
                          <a:effectLst/>
                        </a:rPr>
                        <a:t>4Β.(</a:t>
                      </a:r>
                      <a:r>
                        <a:rPr lang="el-GR" sz="1400" b="1" u="none" strike="noStrike" dirty="0" err="1">
                          <a:solidFill>
                            <a:schemeClr val="accent6">
                              <a:lumMod val="75000"/>
                            </a:schemeClr>
                          </a:solidFill>
                          <a:effectLst/>
                        </a:rPr>
                        <a:t>ια</a:t>
                      </a:r>
                      <a:r>
                        <a:rPr lang="el-GR" sz="1400" b="1" u="none" strike="noStrike" dirty="0">
                          <a:solidFill>
                            <a:schemeClr val="accent6">
                              <a:lumMod val="75000"/>
                            </a:schemeClr>
                          </a:solidFill>
                          <a:effectLst/>
                        </a:rPr>
                        <a:t>).7.1: : Προώθηση και υποστήριξη παιδιών για την </a:t>
                      </a:r>
                      <a:r>
                        <a:rPr lang="el-GR" sz="1400" b="1" u="none" strike="noStrike" dirty="0" smtClean="0">
                          <a:solidFill>
                            <a:schemeClr val="accent6">
                              <a:lumMod val="75000"/>
                            </a:schemeClr>
                          </a:solidFill>
                          <a:effectLst/>
                        </a:rPr>
                        <a:t>ένταξη </a:t>
                      </a:r>
                      <a:r>
                        <a:rPr lang="el-GR" sz="1400" b="1" u="none" strike="noStrike" dirty="0">
                          <a:solidFill>
                            <a:schemeClr val="accent6">
                              <a:lumMod val="75000"/>
                            </a:schemeClr>
                          </a:solidFill>
                          <a:effectLst/>
                        </a:rPr>
                        <a:t>τους στην προσχολική εκπαίδευση καθώς και για τη πρόσβαση παιδιών σχολικής ηλικίας, εφήβων και ατόμων με αναπηρία, σε υπηρεσίες δημιουργικής απασχόλησης στην Π.Ι.Ν.</a:t>
                      </a:r>
                      <a:endParaRPr lang="el-GR" sz="1400" b="1"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400" b="1" u="none" strike="noStrike" dirty="0">
                          <a:solidFill>
                            <a:schemeClr val="accent6">
                              <a:lumMod val="75000"/>
                            </a:schemeClr>
                          </a:solidFill>
                          <a:effectLst/>
                        </a:rPr>
                        <a:t>4.733.334,00</a:t>
                      </a:r>
                      <a:endParaRPr lang="el-GR" sz="1400" b="1"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400" u="none" strike="noStrike" dirty="0">
                          <a:solidFill>
                            <a:schemeClr val="accent6">
                              <a:lumMod val="75000"/>
                            </a:schemeClr>
                          </a:solidFill>
                          <a:effectLst/>
                        </a:rPr>
                        <a:t>11,07</a:t>
                      </a:r>
                      <a:endParaRPr lang="el-GR" sz="1400" b="0" i="0" u="none" strike="noStrike" dirty="0">
                        <a:solidFill>
                          <a:schemeClr val="accent6">
                            <a:lumMod val="75000"/>
                          </a:schemeClr>
                        </a:solidFill>
                        <a:effectLst/>
                        <a:latin typeface="Calibri" panose="020F0502020204030204" pitchFamily="34" charset="0"/>
                      </a:endParaRPr>
                    </a:p>
                  </a:txBody>
                  <a:tcPr marL="9525" marR="9525" marT="9525" marB="0" anchor="ctr"/>
                </a:tc>
                <a:tc>
                  <a:txBody>
                    <a:bodyPr/>
                    <a:lstStyle/>
                    <a:p>
                      <a:pPr algn="ctr" fontAlgn="ctr"/>
                      <a:r>
                        <a:rPr lang="el-GR" sz="1400" u="none" strike="noStrike" dirty="0">
                          <a:solidFill>
                            <a:schemeClr val="accent6">
                              <a:lumMod val="75000"/>
                            </a:schemeClr>
                          </a:solidFill>
                          <a:effectLst/>
                        </a:rPr>
                        <a:t>1,6</a:t>
                      </a:r>
                      <a:endParaRPr lang="el-GR" sz="1400" b="0" i="0" u="none" strike="noStrike" dirty="0">
                        <a:solidFill>
                          <a:schemeClr val="accent6">
                            <a:lumMod val="75000"/>
                          </a:schemeClr>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55329439"/>
                  </a:ext>
                </a:extLst>
              </a:tr>
            </a:tbl>
          </a:graphicData>
        </a:graphic>
      </p:graphicFrame>
      <p:sp>
        <p:nvSpPr>
          <p:cNvPr id="6" name="Ορθογώνιο 5"/>
          <p:cNvSpPr/>
          <p:nvPr/>
        </p:nvSpPr>
        <p:spPr>
          <a:xfrm>
            <a:off x="1042015" y="4219055"/>
            <a:ext cx="10916576" cy="1746504"/>
          </a:xfrm>
          <a:prstGeom prst="rect">
            <a:avLst/>
          </a:prstGeom>
        </p:spPr>
        <p:txBody>
          <a:bodyPr wrap="square">
            <a:spAutoFit/>
          </a:bodyPr>
          <a:lstStyle/>
          <a:p>
            <a:pPr algn="just">
              <a:lnSpc>
                <a:spcPct val="107000"/>
              </a:lnSpc>
              <a:spcAft>
                <a:spcPts val="800"/>
              </a:spcAft>
            </a:pPr>
            <a:r>
              <a:rPr lang="el-GR" sz="3200" b="1" dirty="0">
                <a:solidFill>
                  <a:schemeClr val="accent6">
                    <a:lumMod val="75000"/>
                  </a:schemeClr>
                </a:solidFill>
                <a:latin typeface="+mj-lt"/>
                <a:ea typeface="+mj-ea"/>
                <a:cs typeface="+mj-cs"/>
              </a:rPr>
              <a:t>Ενότητα Γ: Γενικό Πλαίσιο </a:t>
            </a:r>
          </a:p>
          <a:p>
            <a:pPr algn="just">
              <a:lnSpc>
                <a:spcPct val="107000"/>
              </a:lnSpc>
              <a:spcAft>
                <a:spcPts val="800"/>
              </a:spcAft>
            </a:pPr>
            <a:r>
              <a:rPr lang="el-GR" sz="2000" b="1" dirty="0">
                <a:solidFill>
                  <a:srgbClr val="2E74B5"/>
                </a:solidFill>
                <a:latin typeface="Calibri" panose="020F0502020204030204" pitchFamily="34" charset="0"/>
                <a:ea typeface="Calibri" panose="020F0502020204030204" pitchFamily="34" charset="0"/>
                <a:cs typeface="Times New Roman" panose="02020603050405020304" pitchFamily="18" charset="0"/>
              </a:rPr>
              <a:t>Έγγραφά Εξειδίκευσης Δράσεων</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Επισυνάπτονται προς ενημέρωση, τα </a:t>
            </a:r>
            <a:r>
              <a:rPr lang="en-US" i="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12 </a:t>
            </a:r>
            <a:r>
              <a:rPr lang="el-GR" i="1" u="sng"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εγκεκριμένα</a:t>
            </a:r>
            <a:r>
              <a:rPr lang="en-US" i="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 </a:t>
            </a:r>
            <a:r>
              <a:rPr lang="el-GR" i="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Έγγραφα </a:t>
            </a:r>
            <a:r>
              <a:rPr lang="el-GR"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Εξειδίκευσης ανά Δράση (1</a:t>
            </a:r>
            <a:r>
              <a:rPr lang="el-GR" i="1" baseline="30000"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η</a:t>
            </a:r>
            <a:r>
              <a:rPr lang="el-GR"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 φάση εξειδίκευσης ΠεΠ Ι.Ν. 2021-2027)</a:t>
            </a:r>
          </a:p>
        </p:txBody>
      </p:sp>
    </p:spTree>
    <p:extLst>
      <p:ext uri="{BB962C8B-B14F-4D97-AF65-F5344CB8AC3E}">
        <p14:creationId xmlns:p14="http://schemas.microsoft.com/office/powerpoint/2010/main" val="20411158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664685"/>
          </a:xfrm>
        </p:spPr>
        <p:txBody>
          <a:bodyPr>
            <a:normAutofit/>
          </a:bodyPr>
          <a:lstStyle/>
          <a:p>
            <a:r>
              <a:rPr lang="el-GR" sz="2000" b="1" dirty="0">
                <a:solidFill>
                  <a:schemeClr val="accent6">
                    <a:lumMod val="75000"/>
                  </a:schemeClr>
                </a:solidFill>
              </a:rPr>
              <a:t>Ενότητα Δ: Προσκλήσεις 2023- </a:t>
            </a:r>
            <a:r>
              <a:rPr lang="el-GR" sz="2000" b="1" dirty="0" smtClean="0">
                <a:solidFill>
                  <a:schemeClr val="accent6">
                    <a:lumMod val="75000"/>
                  </a:schemeClr>
                </a:solidFill>
              </a:rPr>
              <a:t>Προγραμματισμός</a:t>
            </a:r>
            <a:endParaRPr lang="el-GR" sz="2000" b="1" dirty="0">
              <a:solidFill>
                <a:schemeClr val="accent6">
                  <a:lumMod val="75000"/>
                </a:schemeClr>
              </a:solidFill>
            </a:endParaRPr>
          </a:p>
        </p:txBody>
      </p:sp>
      <p:sp>
        <p:nvSpPr>
          <p:cNvPr id="3" name="Θέση περιεχομένου 2"/>
          <p:cNvSpPr>
            <a:spLocks noGrp="1"/>
          </p:cNvSpPr>
          <p:nvPr>
            <p:ph sz="half" idx="1"/>
          </p:nvPr>
        </p:nvSpPr>
        <p:spPr>
          <a:xfrm>
            <a:off x="990600" y="1053268"/>
            <a:ext cx="5181600" cy="5232122"/>
          </a:xfrm>
        </p:spPr>
        <p:txBody>
          <a:bodyPr>
            <a:normAutofit/>
          </a:bodyPr>
          <a:lstStyle/>
          <a:p>
            <a:pPr marL="0" indent="0">
              <a:buNone/>
            </a:pPr>
            <a:r>
              <a:rPr lang="el-GR" sz="2000" b="1" u="sng" dirty="0" smtClean="0">
                <a:solidFill>
                  <a:schemeClr val="accent5"/>
                </a:solidFill>
                <a:effectLst>
                  <a:outerShdw blurRad="38100" dist="38100" dir="2700000" algn="tl">
                    <a:srgbClr val="000000">
                      <a:alpha val="43137"/>
                    </a:srgbClr>
                  </a:outerShdw>
                </a:effectLst>
              </a:rPr>
              <a:t>ΚΑΝΟΝΙΣΤΙΚΗ ΑΠΑΙΤΗΣΗ</a:t>
            </a:r>
          </a:p>
          <a:p>
            <a:pPr marL="0" indent="0">
              <a:buNone/>
            </a:pPr>
            <a:r>
              <a:rPr lang="el-GR" sz="2000" i="1" dirty="0" smtClean="0">
                <a:solidFill>
                  <a:srgbClr val="0070C0"/>
                </a:solidFill>
              </a:rPr>
              <a:t>Επικαιροποιείται τουλάχιστον 3 φορές τον χρόνο και περιλαμβάνει:</a:t>
            </a:r>
          </a:p>
          <a:p>
            <a:r>
              <a:rPr lang="el-GR" sz="2000" i="1" dirty="0" smtClean="0">
                <a:solidFill>
                  <a:srgbClr val="0070C0"/>
                </a:solidFill>
              </a:rPr>
              <a:t>Τίτλο πρόσκλησης </a:t>
            </a:r>
          </a:p>
          <a:p>
            <a:r>
              <a:rPr lang="el-GR" sz="2000" i="1" dirty="0" smtClean="0">
                <a:solidFill>
                  <a:srgbClr val="0070C0"/>
                </a:solidFill>
              </a:rPr>
              <a:t>Προτεραιότητα </a:t>
            </a:r>
            <a:endParaRPr lang="el-GR" sz="2000" i="1" dirty="0">
              <a:solidFill>
                <a:srgbClr val="0070C0"/>
              </a:solidFill>
            </a:endParaRPr>
          </a:p>
          <a:p>
            <a:r>
              <a:rPr lang="el-GR" sz="2000" i="1" dirty="0" smtClean="0">
                <a:solidFill>
                  <a:srgbClr val="0070C0"/>
                </a:solidFill>
              </a:rPr>
              <a:t> Ειδικό στόχο</a:t>
            </a:r>
          </a:p>
          <a:p>
            <a:r>
              <a:rPr lang="el-GR" sz="2000" i="1" dirty="0" smtClean="0">
                <a:solidFill>
                  <a:srgbClr val="0070C0"/>
                </a:solidFill>
              </a:rPr>
              <a:t>Δυνητικούς δικαιούχος</a:t>
            </a:r>
          </a:p>
          <a:p>
            <a:r>
              <a:rPr lang="el-GR" sz="2000" i="1" dirty="0" smtClean="0">
                <a:solidFill>
                  <a:srgbClr val="0070C0"/>
                </a:solidFill>
              </a:rPr>
              <a:t>Κύριες ομάδας στόχου συμμετεχόντων/ φορείς</a:t>
            </a:r>
          </a:p>
          <a:p>
            <a:r>
              <a:rPr lang="el-GR" sz="2000" i="1" dirty="0" smtClean="0">
                <a:solidFill>
                  <a:srgbClr val="0070C0"/>
                </a:solidFill>
              </a:rPr>
              <a:t>Γεωγραφική περιοχή</a:t>
            </a:r>
          </a:p>
          <a:p>
            <a:r>
              <a:rPr lang="el-GR" sz="2000" i="1" dirty="0" err="1" smtClean="0">
                <a:solidFill>
                  <a:srgbClr val="0070C0"/>
                </a:solidFill>
              </a:rPr>
              <a:t>Συγχρ</a:t>
            </a:r>
            <a:r>
              <a:rPr lang="el-GR" sz="2000" i="1" dirty="0" smtClean="0">
                <a:solidFill>
                  <a:srgbClr val="0070C0"/>
                </a:solidFill>
              </a:rPr>
              <a:t>/</a:t>
            </a:r>
            <a:r>
              <a:rPr lang="el-GR" sz="2000" i="1" dirty="0" err="1" smtClean="0">
                <a:solidFill>
                  <a:srgbClr val="0070C0"/>
                </a:solidFill>
              </a:rPr>
              <a:t>μενη</a:t>
            </a:r>
            <a:r>
              <a:rPr lang="el-GR" sz="2000" i="1" dirty="0" smtClean="0">
                <a:solidFill>
                  <a:srgbClr val="0070C0"/>
                </a:solidFill>
              </a:rPr>
              <a:t> δημόσια δαπάνη</a:t>
            </a:r>
          </a:p>
          <a:p>
            <a:r>
              <a:rPr lang="el-GR" sz="2000" i="1" dirty="0" smtClean="0">
                <a:solidFill>
                  <a:srgbClr val="0070C0"/>
                </a:solidFill>
              </a:rPr>
              <a:t>Ημερομηνία έναρξης &amp; λήξης</a:t>
            </a:r>
            <a:endParaRPr lang="el-GR" sz="2000" i="1" dirty="0">
              <a:solidFill>
                <a:srgbClr val="0070C0"/>
              </a:solidFill>
            </a:endParaRPr>
          </a:p>
        </p:txBody>
      </p:sp>
      <p:sp>
        <p:nvSpPr>
          <p:cNvPr id="4" name="Θέση περιεχομένου 3"/>
          <p:cNvSpPr>
            <a:spLocks noGrp="1"/>
          </p:cNvSpPr>
          <p:nvPr>
            <p:ph sz="half" idx="2"/>
          </p:nvPr>
        </p:nvSpPr>
        <p:spPr>
          <a:xfrm>
            <a:off x="6172200" y="1058971"/>
            <a:ext cx="5181600" cy="4443906"/>
          </a:xfrm>
          <a:solidFill>
            <a:schemeClr val="accent2">
              <a:lumMod val="20000"/>
              <a:lumOff val="80000"/>
            </a:schemeClr>
          </a:solidFill>
        </p:spPr>
        <p:txBody>
          <a:bodyPr>
            <a:normAutofit/>
          </a:bodyPr>
          <a:lstStyle/>
          <a:p>
            <a:pPr marL="0" indent="0">
              <a:buNone/>
            </a:pPr>
            <a:r>
              <a:rPr lang="el-GR" sz="2000" b="1" u="sng" dirty="0" smtClean="0">
                <a:solidFill>
                  <a:schemeClr val="accent6">
                    <a:lumMod val="50000"/>
                  </a:schemeClr>
                </a:solidFill>
                <a:effectLst>
                  <a:outerShdw blurRad="38100" dist="38100" dir="2700000" algn="tl">
                    <a:srgbClr val="000000">
                      <a:alpha val="43137"/>
                    </a:srgbClr>
                  </a:outerShdw>
                </a:effectLst>
              </a:rPr>
              <a:t>ΚΡΙΤΗΡΙΑ ΕΠΙΛΟΓΗΣ  για 2023</a:t>
            </a:r>
          </a:p>
          <a:p>
            <a:pPr marL="0" indent="0">
              <a:buNone/>
            </a:pPr>
            <a:endParaRPr lang="el-GR" sz="2000" b="1" u="sng" dirty="0">
              <a:solidFill>
                <a:schemeClr val="accent6">
                  <a:lumMod val="50000"/>
                </a:schemeClr>
              </a:solidFill>
              <a:effectLst>
                <a:outerShdw blurRad="38100" dist="38100" dir="2700000" algn="tl">
                  <a:srgbClr val="000000">
                    <a:alpha val="43137"/>
                  </a:srgbClr>
                </a:outerShdw>
              </a:effectLst>
            </a:endParaRPr>
          </a:p>
          <a:p>
            <a:r>
              <a:rPr lang="el-GR" sz="2000" i="1" dirty="0">
                <a:solidFill>
                  <a:schemeClr val="accent6">
                    <a:lumMod val="50000"/>
                  </a:schemeClr>
                </a:solidFill>
              </a:rPr>
              <a:t>Τ</a:t>
            </a:r>
            <a:r>
              <a:rPr lang="el-GR" sz="2000" i="1" dirty="0" smtClean="0">
                <a:solidFill>
                  <a:schemeClr val="accent6">
                    <a:lumMod val="50000"/>
                  </a:schemeClr>
                </a:solidFill>
              </a:rPr>
              <a:t>μηματοποιημένα έργα </a:t>
            </a:r>
            <a:r>
              <a:rPr lang="el-GR" sz="1800" i="1" dirty="0" smtClean="0">
                <a:solidFill>
                  <a:schemeClr val="accent6">
                    <a:lumMod val="50000"/>
                  </a:schemeClr>
                </a:solidFill>
              </a:rPr>
              <a:t>(</a:t>
            </a:r>
            <a:r>
              <a:rPr lang="el-GR" sz="1600" i="1" dirty="0" smtClean="0">
                <a:solidFill>
                  <a:schemeClr val="accent6">
                    <a:lumMod val="50000"/>
                  </a:schemeClr>
                </a:solidFill>
              </a:rPr>
              <a:t>σύμφωνα </a:t>
            </a:r>
            <a:r>
              <a:rPr lang="el-GR" sz="1600" i="1" dirty="0">
                <a:solidFill>
                  <a:schemeClr val="accent6">
                    <a:lumMod val="50000"/>
                  </a:schemeClr>
                </a:solidFill>
              </a:rPr>
              <a:t>με το ισχύον Σχέδιο Δράσης για το «κλείσιμο» του ΠΕΠ Ι.Ν 2014 -</a:t>
            </a:r>
            <a:r>
              <a:rPr lang="el-GR" sz="1600" i="1" dirty="0" smtClean="0">
                <a:solidFill>
                  <a:schemeClr val="accent6">
                    <a:lumMod val="50000"/>
                  </a:schemeClr>
                </a:solidFill>
              </a:rPr>
              <a:t>2020)</a:t>
            </a:r>
          </a:p>
          <a:p>
            <a:r>
              <a:rPr lang="el-GR" sz="2000" i="1" dirty="0">
                <a:solidFill>
                  <a:schemeClr val="accent6">
                    <a:lumMod val="50000"/>
                  </a:schemeClr>
                </a:solidFill>
              </a:rPr>
              <a:t>Δράσεις Κοινωνικών δομών με συνεχιζόμενη λειτουργία από  το 2014 -2020 στη νέα Προγραμματική Περίοδο</a:t>
            </a:r>
          </a:p>
          <a:p>
            <a:r>
              <a:rPr lang="el-GR" sz="2000" i="1" dirty="0">
                <a:solidFill>
                  <a:schemeClr val="accent6">
                    <a:lumMod val="50000"/>
                  </a:schemeClr>
                </a:solidFill>
              </a:rPr>
              <a:t>Δράσεις που η λειτουργία τους συνδέεται με ορόσημα το 2024 </a:t>
            </a:r>
            <a:r>
              <a:rPr lang="el-GR" sz="1800" i="1" dirty="0" smtClean="0">
                <a:solidFill>
                  <a:schemeClr val="accent6">
                    <a:lumMod val="50000"/>
                  </a:schemeClr>
                </a:solidFill>
              </a:rPr>
              <a:t>(νέες δομές ΕΚΤ, Έρευνα &amp; Καινοτομία)</a:t>
            </a:r>
          </a:p>
          <a:p>
            <a:r>
              <a:rPr lang="el-GR" sz="2000" i="1" dirty="0">
                <a:solidFill>
                  <a:schemeClr val="accent6">
                    <a:lumMod val="50000"/>
                  </a:schemeClr>
                </a:solidFill>
              </a:rPr>
              <a:t>Ώριμες δράσεις που δεν επηρεάζονται από αναγκαίους όρους ή δεσμεύσεις  </a:t>
            </a:r>
            <a:r>
              <a:rPr lang="el-GR" sz="1600" i="1" dirty="0" smtClean="0">
                <a:solidFill>
                  <a:schemeClr val="accent6">
                    <a:lumMod val="50000"/>
                  </a:schemeClr>
                </a:solidFill>
              </a:rPr>
              <a:t>(π.χ. Τεχνική Βοήθεια)</a:t>
            </a:r>
            <a:endParaRPr lang="el-GR" sz="2000" b="1" u="sng" dirty="0">
              <a:solidFill>
                <a:schemeClr val="accent6">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837481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62000" y="-194168"/>
            <a:ext cx="10515600" cy="1325563"/>
          </a:xfrm>
        </p:spPr>
        <p:txBody>
          <a:bodyPr>
            <a:normAutofit/>
          </a:bodyPr>
          <a:lstStyle/>
          <a:p>
            <a:r>
              <a:rPr lang="el-GR" sz="2000" b="1" dirty="0">
                <a:solidFill>
                  <a:srgbClr val="70AD47">
                    <a:lumMod val="75000"/>
                  </a:srgbClr>
                </a:solidFill>
              </a:rPr>
              <a:t>Ενότητα Δ: Προσκλήσεις 2023- Προγραμματισμός</a:t>
            </a:r>
            <a:endParaRPr lang="el-GR" sz="2000" dirty="0"/>
          </a:p>
        </p:txBody>
      </p:sp>
      <p:sp>
        <p:nvSpPr>
          <p:cNvPr id="3" name="Θέση περιεχομένου 2"/>
          <p:cNvSpPr>
            <a:spLocks noGrp="1"/>
          </p:cNvSpPr>
          <p:nvPr>
            <p:ph sz="half" idx="1"/>
          </p:nvPr>
        </p:nvSpPr>
        <p:spPr>
          <a:xfrm>
            <a:off x="616259" y="668352"/>
            <a:ext cx="1665302" cy="5809171"/>
          </a:xfrm>
          <a:solidFill>
            <a:schemeClr val="accent2">
              <a:lumMod val="40000"/>
              <a:lumOff val="60000"/>
            </a:schemeClr>
          </a:solidFill>
        </p:spPr>
        <p:txBody>
          <a:bodyPr>
            <a:normAutofit fontScale="92500" lnSpcReduction="10000"/>
          </a:bodyPr>
          <a:lstStyle/>
          <a:p>
            <a:pPr marL="0" indent="0" algn="ctr">
              <a:buNone/>
            </a:pPr>
            <a:r>
              <a:rPr lang="el-GR" sz="1800" b="1" dirty="0" smtClean="0">
                <a:solidFill>
                  <a:schemeClr val="accent1">
                    <a:lumMod val="75000"/>
                  </a:schemeClr>
                </a:solidFill>
              </a:rPr>
              <a:t>Ημερομηνία Έναρξης </a:t>
            </a:r>
          </a:p>
          <a:p>
            <a:pPr marL="0" indent="0" algn="ctr">
              <a:buNone/>
            </a:pPr>
            <a:r>
              <a:rPr lang="el-GR" sz="1800" b="1" dirty="0" smtClean="0">
                <a:solidFill>
                  <a:schemeClr val="accent1">
                    <a:lumMod val="75000"/>
                  </a:schemeClr>
                </a:solidFill>
              </a:rPr>
              <a:t>1/23      </a:t>
            </a:r>
            <a:r>
              <a:rPr lang="el-GR" sz="1800" dirty="0" smtClean="0">
                <a:solidFill>
                  <a:schemeClr val="accent1">
                    <a:lumMod val="75000"/>
                  </a:schemeClr>
                </a:solidFill>
              </a:rPr>
              <a:t>                </a:t>
            </a:r>
            <a:r>
              <a:rPr lang="el-GR" sz="1800" dirty="0">
                <a:solidFill>
                  <a:schemeClr val="accent1">
                    <a:lumMod val="75000"/>
                  </a:schemeClr>
                </a:solidFill>
              </a:rPr>
              <a:t>1 Πρόσκληση</a:t>
            </a:r>
          </a:p>
          <a:p>
            <a:pPr marL="0" indent="0" algn="ctr">
              <a:buNone/>
            </a:pPr>
            <a:endParaRPr lang="el-GR" sz="1600" dirty="0">
              <a:solidFill>
                <a:schemeClr val="accent1">
                  <a:lumMod val="75000"/>
                </a:schemeClr>
              </a:solidFill>
            </a:endParaRPr>
          </a:p>
          <a:p>
            <a:pPr marL="0" indent="0" algn="ctr">
              <a:buNone/>
            </a:pPr>
            <a:r>
              <a:rPr lang="el-GR" sz="1800" b="1" dirty="0" smtClean="0">
                <a:solidFill>
                  <a:schemeClr val="accent1">
                    <a:lumMod val="75000"/>
                  </a:schemeClr>
                </a:solidFill>
              </a:rPr>
              <a:t>2/23</a:t>
            </a:r>
            <a:r>
              <a:rPr lang="el-GR" sz="1800" dirty="0" smtClean="0">
                <a:solidFill>
                  <a:schemeClr val="accent1">
                    <a:lumMod val="75000"/>
                  </a:schemeClr>
                </a:solidFill>
              </a:rPr>
              <a:t>                    11 Προσκλήσεις</a:t>
            </a:r>
            <a:endParaRPr lang="el-GR" sz="1800" dirty="0">
              <a:solidFill>
                <a:schemeClr val="accent1">
                  <a:lumMod val="75000"/>
                </a:schemeClr>
              </a:solidFill>
            </a:endParaRPr>
          </a:p>
          <a:p>
            <a:pPr marL="0" indent="0" algn="ctr">
              <a:buNone/>
            </a:pPr>
            <a:endParaRPr lang="el-GR" sz="1800" dirty="0" smtClean="0">
              <a:solidFill>
                <a:schemeClr val="accent1">
                  <a:lumMod val="75000"/>
                </a:schemeClr>
              </a:solidFill>
            </a:endParaRPr>
          </a:p>
          <a:p>
            <a:pPr marL="0" indent="0" algn="ctr">
              <a:buNone/>
            </a:pPr>
            <a:r>
              <a:rPr lang="el-GR" sz="1800" b="1" dirty="0" smtClean="0">
                <a:solidFill>
                  <a:schemeClr val="accent1">
                    <a:lumMod val="75000"/>
                  </a:schemeClr>
                </a:solidFill>
              </a:rPr>
              <a:t>5/23</a:t>
            </a:r>
            <a:r>
              <a:rPr lang="el-GR" sz="1800" dirty="0" smtClean="0">
                <a:solidFill>
                  <a:schemeClr val="accent1">
                    <a:lumMod val="75000"/>
                  </a:schemeClr>
                </a:solidFill>
              </a:rPr>
              <a:t>                      6 </a:t>
            </a:r>
            <a:r>
              <a:rPr lang="el-GR" sz="1800" dirty="0">
                <a:solidFill>
                  <a:schemeClr val="accent1">
                    <a:lumMod val="75000"/>
                  </a:schemeClr>
                </a:solidFill>
              </a:rPr>
              <a:t>Προσκλήσεις</a:t>
            </a:r>
          </a:p>
          <a:p>
            <a:pPr marL="0" indent="0" algn="ctr">
              <a:buNone/>
            </a:pPr>
            <a:endParaRPr lang="el-GR" sz="1800" dirty="0" smtClean="0">
              <a:solidFill>
                <a:schemeClr val="accent1">
                  <a:lumMod val="75000"/>
                </a:schemeClr>
              </a:solidFill>
            </a:endParaRPr>
          </a:p>
          <a:p>
            <a:pPr marL="0" indent="0" algn="ctr">
              <a:buNone/>
            </a:pPr>
            <a:r>
              <a:rPr lang="el-GR" sz="1800" b="1" dirty="0" smtClean="0">
                <a:solidFill>
                  <a:schemeClr val="accent1">
                    <a:lumMod val="75000"/>
                  </a:schemeClr>
                </a:solidFill>
              </a:rPr>
              <a:t>7/23   </a:t>
            </a:r>
            <a:r>
              <a:rPr lang="el-GR" sz="1800" dirty="0" smtClean="0">
                <a:solidFill>
                  <a:schemeClr val="accent1">
                    <a:lumMod val="75000"/>
                  </a:schemeClr>
                </a:solidFill>
              </a:rPr>
              <a:t>                    </a:t>
            </a:r>
            <a:r>
              <a:rPr lang="el-GR" sz="1800" dirty="0">
                <a:solidFill>
                  <a:schemeClr val="accent1">
                    <a:lumMod val="75000"/>
                  </a:schemeClr>
                </a:solidFill>
              </a:rPr>
              <a:t>1 Πρόσκληση</a:t>
            </a:r>
          </a:p>
          <a:p>
            <a:pPr marL="0" indent="0" algn="ctr">
              <a:buNone/>
            </a:pPr>
            <a:endParaRPr lang="el-GR" sz="1800" dirty="0" smtClean="0">
              <a:solidFill>
                <a:schemeClr val="accent1">
                  <a:lumMod val="75000"/>
                </a:schemeClr>
              </a:solidFill>
            </a:endParaRPr>
          </a:p>
          <a:p>
            <a:pPr marL="0" indent="0" algn="ctr">
              <a:buNone/>
            </a:pPr>
            <a:r>
              <a:rPr lang="el-GR" sz="1800" b="1" dirty="0" smtClean="0">
                <a:solidFill>
                  <a:schemeClr val="accent1">
                    <a:lumMod val="75000"/>
                  </a:schemeClr>
                </a:solidFill>
              </a:rPr>
              <a:t>9/23                     </a:t>
            </a:r>
            <a:r>
              <a:rPr lang="el-GR" sz="1800" dirty="0" smtClean="0">
                <a:solidFill>
                  <a:schemeClr val="accent1">
                    <a:lumMod val="75000"/>
                  </a:schemeClr>
                </a:solidFill>
              </a:rPr>
              <a:t>4 Προσκλήσεις</a:t>
            </a:r>
          </a:p>
          <a:p>
            <a:pPr marL="0" indent="0" algn="ctr">
              <a:buNone/>
            </a:pPr>
            <a:endParaRPr lang="el-GR" sz="1800" dirty="0">
              <a:solidFill>
                <a:schemeClr val="accent1">
                  <a:lumMod val="75000"/>
                </a:schemeClr>
              </a:solidFill>
            </a:endParaRPr>
          </a:p>
          <a:p>
            <a:pPr marL="0" indent="0" algn="ctr">
              <a:buNone/>
            </a:pPr>
            <a:r>
              <a:rPr lang="el-GR" sz="1800" b="1" dirty="0" smtClean="0">
                <a:solidFill>
                  <a:schemeClr val="accent1">
                    <a:lumMod val="75000"/>
                  </a:schemeClr>
                </a:solidFill>
              </a:rPr>
              <a:t>10/23 </a:t>
            </a:r>
            <a:r>
              <a:rPr lang="el-GR" sz="1800" dirty="0" smtClean="0">
                <a:solidFill>
                  <a:schemeClr val="accent1">
                    <a:lumMod val="75000"/>
                  </a:schemeClr>
                </a:solidFill>
              </a:rPr>
              <a:t>3Προσκλήσεις</a:t>
            </a:r>
            <a:endParaRPr lang="el-GR" sz="1800" dirty="0">
              <a:solidFill>
                <a:schemeClr val="accent1">
                  <a:lumMod val="75000"/>
                </a:schemeClr>
              </a:solidFill>
            </a:endParaRPr>
          </a:p>
        </p:txBody>
      </p:sp>
      <p:sp>
        <p:nvSpPr>
          <p:cNvPr id="4" name="Θέση περιεχομένου 3"/>
          <p:cNvSpPr>
            <a:spLocks noGrp="1"/>
          </p:cNvSpPr>
          <p:nvPr>
            <p:ph sz="half" idx="2"/>
          </p:nvPr>
        </p:nvSpPr>
        <p:spPr>
          <a:xfrm>
            <a:off x="2580442" y="671528"/>
            <a:ext cx="9368901" cy="5809171"/>
          </a:xfrm>
        </p:spPr>
        <p:txBody>
          <a:bodyPr>
            <a:normAutofit fontScale="92500" lnSpcReduction="10000"/>
          </a:bodyPr>
          <a:lstStyle/>
          <a:p>
            <a:pPr marL="0" indent="0">
              <a:buNone/>
            </a:pPr>
            <a:r>
              <a:rPr lang="el-GR" b="1" dirty="0" smtClean="0">
                <a:solidFill>
                  <a:schemeClr val="accent1">
                    <a:lumMod val="75000"/>
                  </a:schemeClr>
                </a:solidFill>
              </a:rPr>
              <a:t>Κατηγορίες Προσκλήσεων</a:t>
            </a:r>
          </a:p>
          <a:p>
            <a:r>
              <a:rPr lang="el-GR" sz="1800" i="1" dirty="0" smtClean="0">
                <a:solidFill>
                  <a:schemeClr val="accent1">
                    <a:lumMod val="75000"/>
                  </a:schemeClr>
                </a:solidFill>
              </a:rPr>
              <a:t>Προώθηση </a:t>
            </a:r>
            <a:r>
              <a:rPr lang="el-GR" sz="1800" i="1" dirty="0">
                <a:solidFill>
                  <a:schemeClr val="accent1">
                    <a:lumMod val="75000"/>
                  </a:schemeClr>
                </a:solidFill>
              </a:rPr>
              <a:t>και υποστήριξη παιδιών για την ένταξή τους στην προσχολική εκπαίδευση καθώς και για τη πρόσβαση παιδιών σχολικής ηλικίας, εφήβων και ατόμων με αναπηρία, σε υπηρεσίες δημιουργικής απασχόλησης στην </a:t>
            </a:r>
            <a:r>
              <a:rPr lang="el-GR" sz="1800" i="1" dirty="0" smtClean="0">
                <a:solidFill>
                  <a:schemeClr val="accent1">
                    <a:lumMod val="75000"/>
                  </a:schemeClr>
                </a:solidFill>
              </a:rPr>
              <a:t>Π.Ι.Ν</a:t>
            </a:r>
          </a:p>
          <a:p>
            <a:endParaRPr lang="el-GR" sz="1800" i="1" dirty="0" smtClean="0">
              <a:solidFill>
                <a:schemeClr val="accent1">
                  <a:lumMod val="75000"/>
                </a:schemeClr>
              </a:solidFill>
            </a:endParaRPr>
          </a:p>
          <a:p>
            <a:r>
              <a:rPr lang="el-GR" sz="1800" i="1" dirty="0" smtClean="0">
                <a:solidFill>
                  <a:schemeClr val="accent1">
                    <a:lumMod val="75000"/>
                  </a:schemeClr>
                </a:solidFill>
              </a:rPr>
              <a:t>Όλες οι προσκλήσεις που αφορούν στις δράσεις της 1</a:t>
            </a:r>
            <a:r>
              <a:rPr lang="el-GR" sz="1800" i="1" baseline="30000" dirty="0" smtClean="0">
                <a:solidFill>
                  <a:schemeClr val="accent1">
                    <a:lumMod val="75000"/>
                  </a:schemeClr>
                </a:solidFill>
              </a:rPr>
              <a:t>ης</a:t>
            </a:r>
            <a:r>
              <a:rPr lang="el-GR" sz="1800" i="1" dirty="0" smtClean="0">
                <a:solidFill>
                  <a:schemeClr val="accent1">
                    <a:lumMod val="75000"/>
                  </a:schemeClr>
                </a:solidFill>
              </a:rPr>
              <a:t> φάσης εξειδίκευσης (εκτός της ανωτέρω κατηγόριας)</a:t>
            </a:r>
          </a:p>
          <a:p>
            <a:endParaRPr lang="el-GR" sz="1800" i="1" dirty="0" smtClean="0">
              <a:solidFill>
                <a:schemeClr val="accent1">
                  <a:lumMod val="75000"/>
                </a:schemeClr>
              </a:solidFill>
            </a:endParaRPr>
          </a:p>
          <a:p>
            <a:r>
              <a:rPr lang="el-GR" sz="1800" i="1" dirty="0" smtClean="0">
                <a:solidFill>
                  <a:schemeClr val="accent1">
                    <a:lumMod val="75000"/>
                  </a:schemeClr>
                </a:solidFill>
              </a:rPr>
              <a:t>Προσκλήσεις που αφορούν πράξεις Τεχνικής Βοήθειας (ΕΤΠΑ &amp; ΕΚΤ</a:t>
            </a:r>
            <a:r>
              <a:rPr lang="el-GR" sz="1800" i="1" baseline="30000" dirty="0" smtClean="0">
                <a:solidFill>
                  <a:schemeClr val="accent1">
                    <a:lumMod val="75000"/>
                  </a:schemeClr>
                </a:solidFill>
              </a:rPr>
              <a:t>+</a:t>
            </a:r>
            <a:r>
              <a:rPr lang="el-GR" sz="1800" i="1" dirty="0" smtClean="0">
                <a:solidFill>
                  <a:schemeClr val="accent1">
                    <a:lumMod val="75000"/>
                  </a:schemeClr>
                </a:solidFill>
              </a:rPr>
              <a:t> ) &amp; νέες Κοινωνικές Δομές </a:t>
            </a:r>
            <a:r>
              <a:rPr lang="el-GR" sz="1800" i="1" dirty="0">
                <a:solidFill>
                  <a:schemeClr val="accent1">
                    <a:lumMod val="75000"/>
                  </a:schemeClr>
                </a:solidFill>
              </a:rPr>
              <a:t>ΕΚΤ</a:t>
            </a:r>
            <a:r>
              <a:rPr lang="el-GR" sz="1800" i="1" baseline="30000" dirty="0">
                <a:solidFill>
                  <a:schemeClr val="accent1">
                    <a:lumMod val="75000"/>
                  </a:schemeClr>
                </a:solidFill>
              </a:rPr>
              <a:t>+</a:t>
            </a:r>
            <a:r>
              <a:rPr lang="el-GR" sz="1800" i="1" dirty="0">
                <a:solidFill>
                  <a:schemeClr val="accent1">
                    <a:lumMod val="75000"/>
                  </a:schemeClr>
                </a:solidFill>
              </a:rPr>
              <a:t> </a:t>
            </a:r>
          </a:p>
          <a:p>
            <a:endParaRPr lang="el-GR" sz="1800" i="1" dirty="0" smtClean="0">
              <a:solidFill>
                <a:schemeClr val="accent1">
                  <a:lumMod val="75000"/>
                </a:schemeClr>
              </a:solidFill>
            </a:endParaRPr>
          </a:p>
          <a:p>
            <a:pPr>
              <a:lnSpc>
                <a:spcPct val="100000"/>
              </a:lnSpc>
            </a:pPr>
            <a:r>
              <a:rPr lang="el-GR" sz="1800" i="1" dirty="0" smtClean="0">
                <a:solidFill>
                  <a:schemeClr val="accent1">
                    <a:lumMod val="75000"/>
                  </a:schemeClr>
                </a:solidFill>
              </a:rPr>
              <a:t>Στήριξη </a:t>
            </a:r>
            <a:r>
              <a:rPr lang="el-GR" sz="1800" i="1" dirty="0">
                <a:solidFill>
                  <a:schemeClr val="accent1">
                    <a:lumMod val="75000"/>
                  </a:schemeClr>
                </a:solidFill>
              </a:rPr>
              <a:t>ερευνητικών φορέων για την προαγωγή της ερευνητικής δραστηριότητας στο πλαίσιο της RIS – Δημόσια </a:t>
            </a:r>
            <a:r>
              <a:rPr lang="el-GR" sz="1800" i="1" dirty="0" smtClean="0">
                <a:solidFill>
                  <a:schemeClr val="accent1">
                    <a:lumMod val="75000"/>
                  </a:schemeClr>
                </a:solidFill>
              </a:rPr>
              <a:t>Έρευνα</a:t>
            </a:r>
          </a:p>
          <a:p>
            <a:pPr>
              <a:lnSpc>
                <a:spcPct val="100000"/>
              </a:lnSpc>
            </a:pPr>
            <a:endParaRPr lang="el-GR" sz="1800" i="1" dirty="0">
              <a:solidFill>
                <a:schemeClr val="accent1">
                  <a:lumMod val="75000"/>
                </a:schemeClr>
              </a:solidFill>
            </a:endParaRPr>
          </a:p>
          <a:p>
            <a:r>
              <a:rPr lang="el-GR" sz="1800" i="1" dirty="0" smtClean="0">
                <a:solidFill>
                  <a:schemeClr val="accent1">
                    <a:lumMod val="75000"/>
                  </a:schemeClr>
                </a:solidFill>
              </a:rPr>
              <a:t>Προσκλήσεις </a:t>
            </a:r>
            <a:r>
              <a:rPr lang="el-GR" sz="1800" i="1" dirty="0">
                <a:solidFill>
                  <a:schemeClr val="accent1">
                    <a:lumMod val="75000"/>
                  </a:schemeClr>
                </a:solidFill>
              </a:rPr>
              <a:t>που αφορούν </a:t>
            </a:r>
            <a:r>
              <a:rPr lang="el-GR" sz="1800" i="1" dirty="0" smtClean="0">
                <a:solidFill>
                  <a:schemeClr val="accent1">
                    <a:lumMod val="75000"/>
                  </a:schemeClr>
                </a:solidFill>
              </a:rPr>
              <a:t>σε τμηματοποιημένες πράξεις  Εξοικονόμησης Ενέργειας, Πόσιμου Νερού, Υποδομές Μεταφορών &amp; γ΄βάθμιας εκπαίδευσης.</a:t>
            </a:r>
          </a:p>
          <a:p>
            <a:endParaRPr lang="el-GR" sz="1800" i="1" dirty="0" smtClean="0">
              <a:solidFill>
                <a:schemeClr val="accent1">
                  <a:lumMod val="75000"/>
                </a:schemeClr>
              </a:solidFill>
            </a:endParaRPr>
          </a:p>
          <a:p>
            <a:r>
              <a:rPr lang="el-GR" sz="1800" i="1" dirty="0" smtClean="0">
                <a:solidFill>
                  <a:schemeClr val="accent1">
                    <a:lumMod val="75000"/>
                  </a:schemeClr>
                </a:solidFill>
              </a:rPr>
              <a:t>Προσκλήσεις </a:t>
            </a:r>
            <a:r>
              <a:rPr lang="el-GR" sz="1800" i="1" dirty="0">
                <a:solidFill>
                  <a:schemeClr val="accent1">
                    <a:lumMod val="75000"/>
                  </a:schemeClr>
                </a:solidFill>
              </a:rPr>
              <a:t>που αφορούν σε τμηματοποιημένες </a:t>
            </a:r>
            <a:r>
              <a:rPr lang="el-GR" sz="1800" i="1" dirty="0" smtClean="0">
                <a:solidFill>
                  <a:schemeClr val="accent1">
                    <a:lumMod val="75000"/>
                  </a:schemeClr>
                </a:solidFill>
              </a:rPr>
              <a:t>πράξεις πολιτισμού  &amp;  αστικής ανάπλασης</a:t>
            </a:r>
            <a:endParaRPr lang="el-GR" sz="1800" i="1" dirty="0">
              <a:solidFill>
                <a:schemeClr val="accent1">
                  <a:lumMod val="75000"/>
                </a:schemeClr>
              </a:solidFill>
            </a:endParaRPr>
          </a:p>
        </p:txBody>
      </p:sp>
    </p:spTree>
    <p:extLst>
      <p:ext uri="{BB962C8B-B14F-4D97-AF65-F5344CB8AC3E}">
        <p14:creationId xmlns:p14="http://schemas.microsoft.com/office/powerpoint/2010/main" val="10491379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1570992-21BF-3F45-8725-8AB753F36148}"/>
              </a:ext>
            </a:extLst>
          </p:cNvPr>
          <p:cNvPicPr>
            <a:picLocks noChangeAspect="1"/>
          </p:cNvPicPr>
          <p:nvPr/>
        </p:nvPicPr>
        <p:blipFill>
          <a:blip r:embed="rId2"/>
          <a:stretch>
            <a:fillRect/>
          </a:stretch>
        </p:blipFill>
        <p:spPr>
          <a:xfrm>
            <a:off x="0" y="-930377"/>
            <a:ext cx="12192000" cy="8615488"/>
          </a:xfrm>
          <a:prstGeom prst="rect">
            <a:avLst/>
          </a:prstGeom>
        </p:spPr>
      </p:pic>
      <p:sp>
        <p:nvSpPr>
          <p:cNvPr id="2" name="Title 1">
            <a:extLst>
              <a:ext uri="{FF2B5EF4-FFF2-40B4-BE49-F238E27FC236}">
                <a16:creationId xmlns:a16="http://schemas.microsoft.com/office/drawing/2014/main" id="{8EDBF0E5-5A7E-B644-8B93-BCCBEB43B25A}"/>
              </a:ext>
            </a:extLst>
          </p:cNvPr>
          <p:cNvSpPr>
            <a:spLocks noGrp="1"/>
          </p:cNvSpPr>
          <p:nvPr>
            <p:ph type="ctrTitle"/>
          </p:nvPr>
        </p:nvSpPr>
        <p:spPr>
          <a:xfrm>
            <a:off x="1524000" y="1174726"/>
            <a:ext cx="9144000" cy="2584473"/>
          </a:xfrm>
        </p:spPr>
        <p:txBody>
          <a:bodyPr>
            <a:normAutofit fontScale="90000"/>
          </a:bodyPr>
          <a:lstStyle/>
          <a:p>
            <a:r>
              <a:rPr lang="el-GR" dirty="0" smtClean="0">
                <a:solidFill>
                  <a:schemeClr val="bg1"/>
                </a:solidFill>
                <a:latin typeface="+mn-lt"/>
              </a:rPr>
              <a:t/>
            </a:r>
            <a:br>
              <a:rPr lang="el-GR" dirty="0" smtClean="0">
                <a:solidFill>
                  <a:schemeClr val="bg1"/>
                </a:solidFill>
                <a:latin typeface="+mn-lt"/>
              </a:rPr>
            </a:br>
            <a:r>
              <a:rPr lang="el-GR" dirty="0">
                <a:solidFill>
                  <a:schemeClr val="bg1"/>
                </a:solidFill>
                <a:latin typeface="+mn-lt"/>
              </a:rPr>
              <a:t/>
            </a:r>
            <a:br>
              <a:rPr lang="el-GR" dirty="0">
                <a:solidFill>
                  <a:schemeClr val="bg1"/>
                </a:solidFill>
                <a:latin typeface="+mn-lt"/>
              </a:rPr>
            </a:br>
            <a:r>
              <a:rPr lang="el-GR" dirty="0" smtClean="0">
                <a:solidFill>
                  <a:schemeClr val="bg1"/>
                </a:solidFill>
                <a:latin typeface="+mn-lt"/>
              </a:rPr>
              <a:t/>
            </a:r>
            <a:br>
              <a:rPr lang="el-GR" dirty="0" smtClean="0">
                <a:solidFill>
                  <a:schemeClr val="bg1"/>
                </a:solidFill>
                <a:latin typeface="+mn-lt"/>
              </a:rPr>
            </a:br>
            <a:r>
              <a:rPr lang="el-GR" dirty="0" smtClean="0">
                <a:solidFill>
                  <a:schemeClr val="bg1"/>
                </a:solidFill>
                <a:latin typeface="+mn-lt"/>
              </a:rPr>
              <a:t>Ευχαριστούμε για </a:t>
            </a:r>
            <a:br>
              <a:rPr lang="el-GR" dirty="0" smtClean="0">
                <a:solidFill>
                  <a:schemeClr val="bg1"/>
                </a:solidFill>
                <a:latin typeface="+mn-lt"/>
              </a:rPr>
            </a:br>
            <a:r>
              <a:rPr lang="el-GR" dirty="0" smtClean="0">
                <a:solidFill>
                  <a:schemeClr val="bg1"/>
                </a:solidFill>
                <a:latin typeface="+mn-lt"/>
              </a:rPr>
              <a:t>την προσοχή σας!</a:t>
            </a:r>
            <a:br>
              <a:rPr lang="el-GR" dirty="0" smtClean="0">
                <a:solidFill>
                  <a:schemeClr val="bg1"/>
                </a:solidFill>
                <a:latin typeface="+mn-lt"/>
              </a:rPr>
            </a:br>
            <a:r>
              <a:rPr lang="el-GR" dirty="0" smtClean="0">
                <a:solidFill>
                  <a:schemeClr val="bg1"/>
                </a:solidFill>
                <a:latin typeface="+mn-lt"/>
              </a:rPr>
              <a:t/>
            </a:r>
            <a:br>
              <a:rPr lang="el-GR" dirty="0" smtClean="0">
                <a:solidFill>
                  <a:schemeClr val="bg1"/>
                </a:solidFill>
                <a:latin typeface="+mn-lt"/>
              </a:rPr>
            </a:br>
            <a:r>
              <a:rPr lang="el-GR" sz="4000" i="1" dirty="0" smtClean="0">
                <a:solidFill>
                  <a:schemeClr val="bg1"/>
                </a:solidFill>
                <a:latin typeface="+mn-lt"/>
              </a:rPr>
              <a:t>Βανέσσα Λινάρδου</a:t>
            </a:r>
            <a:endParaRPr lang="en-US" sz="4000" i="1" dirty="0">
              <a:solidFill>
                <a:schemeClr val="bg1"/>
              </a:solidFill>
              <a:latin typeface="+mn-lt"/>
            </a:endParaRPr>
          </a:p>
        </p:txBody>
      </p:sp>
      <p:sp>
        <p:nvSpPr>
          <p:cNvPr id="3" name="Subtitle 2">
            <a:extLst>
              <a:ext uri="{FF2B5EF4-FFF2-40B4-BE49-F238E27FC236}">
                <a16:creationId xmlns:a16="http://schemas.microsoft.com/office/drawing/2014/main" id="{B63483CD-BDB2-0347-9875-97F12A714947}"/>
              </a:ext>
            </a:extLst>
          </p:cNvPr>
          <p:cNvSpPr>
            <a:spLocks noGrp="1"/>
          </p:cNvSpPr>
          <p:nvPr>
            <p:ph type="subTitle" idx="1"/>
          </p:nvPr>
        </p:nvSpPr>
        <p:spPr/>
        <p:txBody>
          <a:bodyPr>
            <a:normAutofit fontScale="92500" lnSpcReduction="10000"/>
          </a:bodyPr>
          <a:lstStyle/>
          <a:p>
            <a:endParaRPr lang="el-GR" dirty="0" smtClean="0">
              <a:solidFill>
                <a:schemeClr val="bg1"/>
              </a:solidFill>
            </a:endParaRPr>
          </a:p>
          <a:p>
            <a:endParaRPr lang="el-GR" dirty="0">
              <a:solidFill>
                <a:schemeClr val="bg1"/>
              </a:solidFill>
            </a:endParaRPr>
          </a:p>
          <a:p>
            <a:endParaRPr lang="el-GR" dirty="0" smtClean="0">
              <a:solidFill>
                <a:schemeClr val="bg1"/>
              </a:solidFill>
            </a:endParaRPr>
          </a:p>
          <a:p>
            <a:r>
              <a:rPr lang="el-GR" dirty="0" smtClean="0">
                <a:solidFill>
                  <a:schemeClr val="bg1"/>
                </a:solidFill>
              </a:rPr>
              <a:t>Ειδική Υπηρεσία Διαχείρισης Προγράμματος «Ιόνια Νησιά»</a:t>
            </a:r>
            <a:endParaRPr lang="en-US" dirty="0"/>
          </a:p>
        </p:txBody>
      </p:sp>
    </p:spTree>
    <p:extLst>
      <p:ext uri="{BB962C8B-B14F-4D97-AF65-F5344CB8AC3E}">
        <p14:creationId xmlns:p14="http://schemas.microsoft.com/office/powerpoint/2010/main" val="2521256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b="1" dirty="0">
                <a:solidFill>
                  <a:schemeClr val="accent6">
                    <a:lumMod val="75000"/>
                  </a:schemeClr>
                </a:solidFill>
              </a:rPr>
              <a:t>Εξειδίκευση του Προγράμματος </a:t>
            </a:r>
            <a:br>
              <a:rPr lang="el-GR" sz="3600" b="1" dirty="0">
                <a:solidFill>
                  <a:schemeClr val="accent6">
                    <a:lumMod val="75000"/>
                  </a:schemeClr>
                </a:solidFill>
              </a:rPr>
            </a:br>
            <a:r>
              <a:rPr lang="el-GR" sz="3600" b="1" dirty="0">
                <a:solidFill>
                  <a:schemeClr val="accent6">
                    <a:lumMod val="75000"/>
                  </a:schemeClr>
                </a:solidFill>
              </a:rPr>
              <a:t>«Ιόνια Νησιά» 2021 -2027</a:t>
            </a:r>
          </a:p>
        </p:txBody>
      </p:sp>
      <p:sp>
        <p:nvSpPr>
          <p:cNvPr id="3" name="Θέση περιεχομένου 2"/>
          <p:cNvSpPr>
            <a:spLocks noGrp="1"/>
          </p:cNvSpPr>
          <p:nvPr>
            <p:ph idx="1"/>
          </p:nvPr>
        </p:nvSpPr>
        <p:spPr/>
        <p:txBody>
          <a:bodyPr/>
          <a:lstStyle/>
          <a:p>
            <a:pPr marL="0" indent="0">
              <a:buNone/>
            </a:pPr>
            <a:r>
              <a:rPr lang="el-GR" b="1" dirty="0" smtClean="0">
                <a:solidFill>
                  <a:schemeClr val="accent1"/>
                </a:solidFill>
              </a:rPr>
              <a:t>Τι είναι εξειδίκευση </a:t>
            </a:r>
            <a:endParaRPr lang="en-US" b="1" dirty="0" smtClean="0">
              <a:solidFill>
                <a:schemeClr val="accent1"/>
              </a:solidFill>
            </a:endParaRPr>
          </a:p>
          <a:p>
            <a:pPr marL="0" indent="0" algn="just">
              <a:buNone/>
            </a:pPr>
            <a:r>
              <a:rPr lang="el-GR" i="1" dirty="0" smtClean="0">
                <a:solidFill>
                  <a:schemeClr val="accent1"/>
                </a:solidFill>
              </a:rPr>
              <a:t>«</a:t>
            </a:r>
            <a:r>
              <a:rPr lang="el-GR" i="1" dirty="0">
                <a:solidFill>
                  <a:schemeClr val="accent1"/>
                </a:solidFill>
              </a:rPr>
              <a:t>Η εξειδίκευση του Προγράμματος αποτελεί το υποστηρικτικό εργαλείο για τον προγραμματισμό και την έκδοση προσκλήσεων, την ένταξη των πράξεων και τη συνολική παρακολούθηση της εφαρμογής του Προγράμματος, και συμβάλλει στην αποτελεσματική διαχείριση των Προγραμμάτων. Η εξειδίκευση περιλαμβάνει ανά δράση/πρόσκληση, συνοπτική περιγραφή του φυσικού αντικειμένου, τους ενδεικτικούς δικαιούχους, το ενδεικτικό χρονοδιάγραμμα, τους σχετικούς δείκτες και τον ενδεικτικό προϋπολογισμό.» </a:t>
            </a:r>
            <a:endParaRPr lang="el-GR" dirty="0">
              <a:solidFill>
                <a:schemeClr val="accent1"/>
              </a:solidFill>
            </a:endParaRPr>
          </a:p>
          <a:p>
            <a:endParaRPr lang="el-GR" dirty="0">
              <a:solidFill>
                <a:schemeClr val="accent1"/>
              </a:solidFill>
            </a:endParaRPr>
          </a:p>
        </p:txBody>
      </p:sp>
    </p:spTree>
    <p:extLst>
      <p:ext uri="{BB962C8B-B14F-4D97-AF65-F5344CB8AC3E}">
        <p14:creationId xmlns:p14="http://schemas.microsoft.com/office/powerpoint/2010/main" val="1776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87924"/>
            <a:ext cx="10515600" cy="1304272"/>
          </a:xfrm>
        </p:spPr>
        <p:txBody>
          <a:bodyPr>
            <a:normAutofit/>
          </a:bodyPr>
          <a:lstStyle/>
          <a:p>
            <a:pPr algn="ctr"/>
            <a:r>
              <a:rPr lang="el-GR" sz="3600" b="1" dirty="0" smtClean="0">
                <a:solidFill>
                  <a:schemeClr val="accent6">
                    <a:lumMod val="75000"/>
                  </a:schemeClr>
                </a:solidFill>
              </a:rPr>
              <a:t>Εξειδίκευση του Προγράμματος </a:t>
            </a:r>
            <a:br>
              <a:rPr lang="el-GR" sz="3600" b="1" dirty="0" smtClean="0">
                <a:solidFill>
                  <a:schemeClr val="accent6">
                    <a:lumMod val="75000"/>
                  </a:schemeClr>
                </a:solidFill>
              </a:rPr>
            </a:br>
            <a:r>
              <a:rPr lang="el-GR" sz="3600" b="1" dirty="0" smtClean="0">
                <a:solidFill>
                  <a:schemeClr val="accent6">
                    <a:lumMod val="75000"/>
                  </a:schemeClr>
                </a:solidFill>
              </a:rPr>
              <a:t>«Ιόνια Νησιά» 2021 -2027</a:t>
            </a:r>
            <a:endParaRPr lang="el-GR" sz="3600" b="1" dirty="0">
              <a:solidFill>
                <a:schemeClr val="accent6">
                  <a:lumMod val="75000"/>
                </a:schemeClr>
              </a:solidFill>
            </a:endParaRPr>
          </a:p>
        </p:txBody>
      </p:sp>
      <p:sp>
        <p:nvSpPr>
          <p:cNvPr id="3" name="Ορθογώνιο 2"/>
          <p:cNvSpPr/>
          <p:nvPr/>
        </p:nvSpPr>
        <p:spPr>
          <a:xfrm>
            <a:off x="1521921" y="1639668"/>
            <a:ext cx="9912517" cy="4022640"/>
          </a:xfrm>
          <a:prstGeom prst="rect">
            <a:avLst/>
          </a:prstGeom>
        </p:spPr>
        <p:txBody>
          <a:bodyPr wrap="square">
            <a:spAutoFit/>
          </a:bodyPr>
          <a:lstStyle/>
          <a:p>
            <a:pPr marL="171450" indent="-171450" algn="just">
              <a:lnSpc>
                <a:spcPct val="107000"/>
              </a:lnSpc>
              <a:spcAft>
                <a:spcPts val="800"/>
              </a:spcAft>
              <a:buFont typeface="Arial" panose="020B0604020202020204" pitchFamily="34" charset="0"/>
              <a:buChar char="•"/>
            </a:pPr>
            <a:r>
              <a:rPr lang="el-GR" sz="2000" b="1" u="sng"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ΕΝΟΤΗΤΑ Α </a:t>
            </a:r>
            <a:r>
              <a:rPr lang="el-GR" sz="20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Περιγράφει το γενικό πλαίσιο διενέργειας της διαδικασίας εξειδίκευσης όπως αυτή περιγράφεται από το θεσμικό πλαίσιο του ΕΣΠΑ 2021-2027</a:t>
            </a:r>
          </a:p>
          <a:p>
            <a:pPr marL="171450" indent="-171450" algn="just">
              <a:lnSpc>
                <a:spcPct val="107000"/>
              </a:lnSpc>
              <a:spcAft>
                <a:spcPts val="800"/>
              </a:spcAft>
              <a:buFont typeface="Arial" panose="020B0604020202020204" pitchFamily="34" charset="0"/>
              <a:buChar char="•"/>
            </a:pPr>
            <a:r>
              <a:rPr lang="el-GR" sz="2000" b="1" u="sng"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ΕΝΟΤΗΤΑ Β </a:t>
            </a:r>
            <a:r>
              <a:rPr lang="el-GR" sz="20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Περιλαμβάνει όλες τις απαραίτητες διαδικασίες για την κατάρτιση και έγκριση </a:t>
            </a:r>
            <a:r>
              <a:rPr lang="el-GR" sz="2000" i="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των </a:t>
            </a:r>
            <a:r>
              <a:rPr lang="el-GR" sz="20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εγγράφων εξειδίκευσης δράσεων του Περιφερειακού Προγράμματος «Ιόνια Νησιά» 2021-2027. </a:t>
            </a:r>
          </a:p>
          <a:p>
            <a:pPr marL="171450" indent="-171450" algn="just">
              <a:lnSpc>
                <a:spcPct val="107000"/>
              </a:lnSpc>
              <a:spcAft>
                <a:spcPts val="800"/>
              </a:spcAft>
              <a:buFont typeface="Arial" panose="020B0604020202020204" pitchFamily="34" charset="0"/>
              <a:buChar char="•"/>
            </a:pPr>
            <a:r>
              <a:rPr lang="el-GR" sz="2000" b="1" u="sng"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ΕΝΟΤΗΤΑ Γ </a:t>
            </a:r>
            <a:r>
              <a:rPr lang="el-GR" sz="20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Περιλαμβάνει το κύριο σώμα της εξειδίκευσης, δηλαδή τα εγκεκριμένα Έγγραφα Εξειδίκευσης του Παραρτήματος Ι της με </a:t>
            </a:r>
            <a:r>
              <a:rPr lang="el-GR" sz="2000" i="1" dirty="0" err="1">
                <a:solidFill>
                  <a:schemeClr val="accent1"/>
                </a:solidFill>
                <a:latin typeface="Calibri" panose="020F0502020204030204" pitchFamily="34" charset="0"/>
                <a:ea typeface="Calibri" panose="020F0502020204030204" pitchFamily="34" charset="0"/>
                <a:cs typeface="Times New Roman" panose="02020603050405020304" pitchFamily="18" charset="0"/>
              </a:rPr>
              <a:t>αρ.πρ</a:t>
            </a:r>
            <a:r>
              <a:rPr lang="el-GR" sz="20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 86884/12.09.2022 Εγκυκλίου με τίτλο «Εγκύκλιος για την εξειδίκευση των Προγραμμάτων της Προγραμματικής Περιόδου 2021-2027», όπως αυτά εγκρίθηκαν από την Περιφερειάρχη Ιονίων Νήσων. </a:t>
            </a:r>
          </a:p>
          <a:p>
            <a:pPr marL="171450" indent="-171450" algn="just">
              <a:lnSpc>
                <a:spcPct val="107000"/>
              </a:lnSpc>
              <a:spcAft>
                <a:spcPts val="800"/>
              </a:spcAft>
              <a:buFont typeface="Arial" panose="020B0604020202020204" pitchFamily="34" charset="0"/>
              <a:buChar char="•"/>
            </a:pPr>
            <a:r>
              <a:rPr lang="el-GR" sz="2000" b="1" u="sng"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ΕΝΟΤΗΤΑ Δ </a:t>
            </a:r>
            <a:r>
              <a:rPr lang="el-GR" sz="20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Περιλαμβάνει τον πίνακα προγραμματισμού προσκλήσεων του άρθρου 35 του Ν.4914/2022, όπως αυτός εγκρίθηκε από την Περιφερειάρχη Ιονίων Νήσων. </a:t>
            </a:r>
            <a:endParaRPr lang="el-GR" sz="2000" i="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44400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2724304"/>
          </a:xfrm>
        </p:spPr>
        <p:txBody>
          <a:bodyPr>
            <a:noAutofit/>
          </a:bodyPr>
          <a:lstStyle/>
          <a:p>
            <a:r>
              <a:rPr lang="el-GR" b="1" dirty="0" smtClean="0">
                <a:solidFill>
                  <a:schemeClr val="accent6"/>
                </a:solidFill>
              </a:rPr>
              <a:t/>
            </a:r>
            <a:br>
              <a:rPr lang="el-GR" b="1" dirty="0" smtClean="0">
                <a:solidFill>
                  <a:schemeClr val="accent6"/>
                </a:solidFill>
              </a:rPr>
            </a:br>
            <a:r>
              <a:rPr lang="el-GR" b="1" dirty="0" smtClean="0">
                <a:solidFill>
                  <a:schemeClr val="accent6"/>
                </a:solidFill>
              </a:rPr>
              <a:t/>
            </a:r>
            <a:br>
              <a:rPr lang="el-GR" b="1" dirty="0" smtClean="0">
                <a:solidFill>
                  <a:schemeClr val="accent6"/>
                </a:solidFill>
              </a:rPr>
            </a:br>
            <a:r>
              <a:rPr lang="en-US" b="1" dirty="0" smtClean="0">
                <a:solidFill>
                  <a:schemeClr val="accent6"/>
                </a:solidFill>
              </a:rPr>
              <a:t/>
            </a:r>
            <a:br>
              <a:rPr lang="en-US" b="1" dirty="0" smtClean="0">
                <a:solidFill>
                  <a:schemeClr val="accent6"/>
                </a:solidFill>
              </a:rPr>
            </a:br>
            <a:r>
              <a:rPr lang="en-US" b="1" dirty="0" smtClean="0">
                <a:solidFill>
                  <a:schemeClr val="accent6"/>
                </a:solidFill>
              </a:rPr>
              <a:t/>
            </a:r>
            <a:br>
              <a:rPr lang="en-US" b="1" dirty="0" smtClean="0">
                <a:solidFill>
                  <a:schemeClr val="accent6"/>
                </a:solidFill>
              </a:rPr>
            </a:br>
            <a:r>
              <a:rPr lang="el-GR" sz="3600" b="1" dirty="0" smtClean="0">
                <a:solidFill>
                  <a:schemeClr val="accent6">
                    <a:lumMod val="75000"/>
                  </a:schemeClr>
                </a:solidFill>
              </a:rPr>
              <a:t>Ενότητα </a:t>
            </a:r>
            <a:r>
              <a:rPr lang="el-GR" sz="3600" b="1" dirty="0">
                <a:solidFill>
                  <a:schemeClr val="accent6">
                    <a:lumMod val="75000"/>
                  </a:schemeClr>
                </a:solidFill>
              </a:rPr>
              <a:t>Α: Γενικό </a:t>
            </a:r>
            <a:r>
              <a:rPr lang="el-GR" sz="3600" b="1" dirty="0" smtClean="0">
                <a:solidFill>
                  <a:schemeClr val="accent6">
                    <a:lumMod val="75000"/>
                  </a:schemeClr>
                </a:solidFill>
              </a:rPr>
              <a:t>Πλαίσιο</a:t>
            </a:r>
            <a:r>
              <a:rPr lang="en-US" sz="3600" b="1" dirty="0" smtClean="0">
                <a:solidFill>
                  <a:schemeClr val="accent6">
                    <a:lumMod val="75000"/>
                  </a:schemeClr>
                </a:solidFill>
              </a:rPr>
              <a:t/>
            </a:r>
            <a:br>
              <a:rPr lang="en-US" sz="3600" b="1" dirty="0" smtClean="0">
                <a:solidFill>
                  <a:schemeClr val="accent6">
                    <a:lumMod val="75000"/>
                  </a:schemeClr>
                </a:solidFill>
              </a:rPr>
            </a:br>
            <a:r>
              <a:rPr lang="el-GR" sz="3600" b="1" dirty="0" smtClean="0">
                <a:solidFill>
                  <a:schemeClr val="accent6">
                    <a:lumMod val="75000"/>
                  </a:schemeClr>
                </a:solidFill>
              </a:rPr>
              <a:t> </a:t>
            </a:r>
            <a:r>
              <a:rPr lang="en-US" sz="3600" b="1" dirty="0" smtClean="0">
                <a:solidFill>
                  <a:schemeClr val="accent6">
                    <a:lumMod val="75000"/>
                  </a:schemeClr>
                </a:solidFill>
              </a:rPr>
              <a:t/>
            </a:r>
            <a:br>
              <a:rPr lang="en-US" sz="3600" b="1" dirty="0" smtClean="0">
                <a:solidFill>
                  <a:schemeClr val="accent6">
                    <a:lumMod val="75000"/>
                  </a:schemeClr>
                </a:solidFill>
              </a:rPr>
            </a:br>
            <a:r>
              <a:rPr lang="el-GR" sz="3600" b="1" dirty="0" smtClean="0">
                <a:solidFill>
                  <a:schemeClr val="accent6">
                    <a:lumMod val="75000"/>
                  </a:schemeClr>
                </a:solidFill>
              </a:rPr>
              <a:t/>
            </a:r>
            <a:br>
              <a:rPr lang="el-GR" sz="3600" b="1" dirty="0" smtClean="0">
                <a:solidFill>
                  <a:schemeClr val="accent6">
                    <a:lumMod val="75000"/>
                  </a:schemeClr>
                </a:solidFill>
              </a:rPr>
            </a:br>
            <a:r>
              <a:rPr lang="el-GR" sz="3200" b="1" dirty="0" smtClean="0">
                <a:solidFill>
                  <a:srgbClr val="00B0F0"/>
                </a:solidFill>
              </a:rPr>
              <a:t>Νομική Βάση</a:t>
            </a:r>
            <a:br>
              <a:rPr lang="el-GR" sz="3200" b="1" dirty="0" smtClean="0">
                <a:solidFill>
                  <a:srgbClr val="00B0F0"/>
                </a:solidFill>
              </a:rPr>
            </a:br>
            <a:r>
              <a:rPr lang="el-GR" sz="24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Κανονισμός (ΕΕ) 1060/2021, </a:t>
            </a:r>
            <a:br>
              <a:rPr lang="el-GR" sz="24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br>
            <a:r>
              <a:rPr lang="el-GR" sz="24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
            </a:r>
            <a:br>
              <a:rPr lang="el-GR" sz="24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br>
            <a:r>
              <a:rPr lang="el-GR" sz="24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Νόμος 4914/2022</a:t>
            </a:r>
            <a:br>
              <a:rPr lang="el-GR" sz="24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br>
            <a:r>
              <a:rPr lang="el-GR" sz="20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(άρθρο 22) Αποστολή &amp; αρμοδιότητες Επιτελικής Δομής,</a:t>
            </a:r>
            <a:br>
              <a:rPr lang="el-GR" sz="20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br>
            <a:r>
              <a:rPr lang="el-GR" sz="20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(άρθρο 34)Κατανομή αρμοδιοτήτων σε επίπεδα διοίκησης,</a:t>
            </a:r>
            <a:br>
              <a:rPr lang="el-GR" sz="20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br>
            <a:r>
              <a:rPr lang="el-GR" sz="20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(άρθρο 35)Εξειδίκευση Προγράμματος </a:t>
            </a:r>
            <a:br>
              <a:rPr lang="el-GR" sz="20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br>
            <a:r>
              <a:rPr lang="el-GR" sz="20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
            </a:r>
            <a:br>
              <a:rPr lang="el-GR" sz="20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br>
            <a:r>
              <a:rPr lang="el-GR" sz="24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Εγκύκλιος 86884/12.09.2022 με τίτλο «Εγκύκλιος για την εξειδίκευση των Προγραμμάτων της Προγραμματικής Περιόδου 2021-2027»</a:t>
            </a:r>
            <a:br>
              <a:rPr lang="el-GR" sz="24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br>
            <a:r>
              <a:rPr lang="el-GR" sz="24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
            </a:r>
            <a:br>
              <a:rPr lang="el-GR" sz="24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br>
            <a:r>
              <a:rPr lang="el-GR" sz="24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 </a:t>
            </a:r>
            <a:endParaRPr lang="el-GR"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42136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9216" y="268410"/>
            <a:ext cx="10515600" cy="1618055"/>
          </a:xfrm>
        </p:spPr>
        <p:txBody>
          <a:bodyPr>
            <a:normAutofit fontScale="90000"/>
          </a:bodyPr>
          <a:lstStyle/>
          <a:p>
            <a:r>
              <a:rPr lang="el-GR" sz="3600" b="1" dirty="0" smtClean="0">
                <a:solidFill>
                  <a:schemeClr val="accent6"/>
                </a:solidFill>
              </a:rPr>
              <a:t/>
            </a:r>
            <a:br>
              <a:rPr lang="el-GR" sz="3600" b="1" dirty="0" smtClean="0">
                <a:solidFill>
                  <a:schemeClr val="accent6"/>
                </a:solidFill>
              </a:rPr>
            </a:br>
            <a:r>
              <a:rPr lang="el-GR" sz="3600" b="1" dirty="0">
                <a:solidFill>
                  <a:schemeClr val="accent6"/>
                </a:solidFill>
              </a:rPr>
              <a:t/>
            </a:r>
            <a:br>
              <a:rPr lang="el-GR" sz="3600" b="1" dirty="0">
                <a:solidFill>
                  <a:schemeClr val="accent6"/>
                </a:solidFill>
              </a:rPr>
            </a:br>
            <a:r>
              <a:rPr lang="el-GR" sz="3600" b="1" dirty="0" smtClean="0">
                <a:solidFill>
                  <a:schemeClr val="accent6">
                    <a:lumMod val="75000"/>
                  </a:schemeClr>
                </a:solidFill>
              </a:rPr>
              <a:t>Ενότητα </a:t>
            </a:r>
            <a:r>
              <a:rPr lang="el-GR" sz="3600" b="1" dirty="0">
                <a:solidFill>
                  <a:schemeClr val="accent6">
                    <a:lumMod val="75000"/>
                  </a:schemeClr>
                </a:solidFill>
              </a:rPr>
              <a:t>Β: Διαδικασίες εξειδίκευσης </a:t>
            </a:r>
            <a:r>
              <a:rPr lang="el-GR" sz="3600" b="1" dirty="0" smtClean="0">
                <a:solidFill>
                  <a:schemeClr val="accent6">
                    <a:lumMod val="75000"/>
                  </a:schemeClr>
                </a:solidFill>
              </a:rPr>
              <a:t/>
            </a:r>
            <a:br>
              <a:rPr lang="el-GR" sz="3600" b="1" dirty="0" smtClean="0">
                <a:solidFill>
                  <a:schemeClr val="accent6">
                    <a:lumMod val="75000"/>
                  </a:schemeClr>
                </a:solidFill>
              </a:rPr>
            </a:br>
            <a:r>
              <a:rPr lang="el-GR" dirty="0">
                <a:solidFill>
                  <a:schemeClr val="accent6">
                    <a:lumMod val="75000"/>
                  </a:schemeClr>
                </a:solidFill>
              </a:rPr>
              <a:t/>
            </a:r>
            <a:br>
              <a:rPr lang="el-GR" dirty="0">
                <a:solidFill>
                  <a:schemeClr val="accent6">
                    <a:lumMod val="75000"/>
                  </a:schemeClr>
                </a:solidFill>
              </a:rPr>
            </a:br>
            <a:r>
              <a:rPr lang="el-GR" sz="3600" b="1" dirty="0" smtClean="0">
                <a:solidFill>
                  <a:srgbClr val="00B0F0"/>
                </a:solidFill>
              </a:rPr>
              <a:t>Αναγκαιότητα</a:t>
            </a:r>
            <a:r>
              <a:rPr lang="el-GR" sz="3200" b="1" dirty="0" smtClean="0">
                <a:solidFill>
                  <a:srgbClr val="00B0F0"/>
                </a:solidFill>
              </a:rPr>
              <a:t/>
            </a:r>
            <a:br>
              <a:rPr lang="el-GR" sz="3200" b="1" dirty="0" smtClean="0">
                <a:solidFill>
                  <a:srgbClr val="00B0F0"/>
                </a:solidFill>
              </a:rPr>
            </a:br>
            <a:r>
              <a:rPr lang="el-GR" sz="2200" i="1" dirty="0">
                <a:solidFill>
                  <a:schemeClr val="accent1"/>
                </a:solidFill>
                <a:latin typeface="+mn-lt"/>
                <a:ea typeface="+mn-ea"/>
                <a:cs typeface="+mn-cs"/>
              </a:rPr>
              <a:t>Απαραίτητο βήμα για την προετοιμασία των Προσκλήσεων στο πλαίσιο της υλοποίησης του </a:t>
            </a:r>
            <a:r>
              <a:rPr lang="el-GR" sz="2200" i="1" dirty="0" err="1">
                <a:solidFill>
                  <a:schemeClr val="accent1"/>
                </a:solidFill>
                <a:latin typeface="+mn-lt"/>
                <a:ea typeface="+mn-ea"/>
                <a:cs typeface="+mn-cs"/>
              </a:rPr>
              <a:t>Πε.Π</a:t>
            </a:r>
            <a:r>
              <a:rPr lang="el-GR" sz="2200" i="1" dirty="0">
                <a:solidFill>
                  <a:schemeClr val="accent1"/>
                </a:solidFill>
                <a:latin typeface="+mn-lt"/>
                <a:ea typeface="+mn-ea"/>
                <a:cs typeface="+mn-cs"/>
              </a:rPr>
              <a:t>.</a:t>
            </a:r>
            <a:br>
              <a:rPr lang="el-GR" sz="2200" i="1" dirty="0">
                <a:solidFill>
                  <a:schemeClr val="accent1"/>
                </a:solidFill>
                <a:latin typeface="+mn-lt"/>
                <a:ea typeface="+mn-ea"/>
                <a:cs typeface="+mn-cs"/>
              </a:rPr>
            </a:br>
            <a:r>
              <a:rPr lang="el-GR" sz="2200" i="1" dirty="0">
                <a:solidFill>
                  <a:schemeClr val="accent1"/>
                </a:solidFill>
                <a:latin typeface="+mn-lt"/>
                <a:ea typeface="+mn-ea"/>
                <a:cs typeface="+mn-cs"/>
              </a:rPr>
              <a:t> </a:t>
            </a:r>
            <a:br>
              <a:rPr lang="el-GR" sz="2200" i="1" dirty="0">
                <a:solidFill>
                  <a:schemeClr val="accent1"/>
                </a:solidFill>
                <a:latin typeface="+mn-lt"/>
                <a:ea typeface="+mn-ea"/>
                <a:cs typeface="+mn-cs"/>
              </a:rPr>
            </a:br>
            <a:r>
              <a:rPr lang="el-GR" sz="3200" b="1" dirty="0" smtClean="0">
                <a:solidFill>
                  <a:srgbClr val="00B0F0"/>
                </a:solidFill>
              </a:rPr>
              <a:t/>
            </a:r>
            <a:br>
              <a:rPr lang="el-GR" sz="3200" b="1" dirty="0" smtClean="0">
                <a:solidFill>
                  <a:srgbClr val="00B0F0"/>
                </a:solidFill>
              </a:rPr>
            </a:br>
            <a:r>
              <a:rPr lang="el-GR" sz="2000" dirty="0">
                <a:solidFill>
                  <a:schemeClr val="accent1"/>
                </a:solidFill>
              </a:rPr>
              <a:t/>
            </a:r>
            <a:br>
              <a:rPr lang="el-GR" sz="2000" dirty="0">
                <a:solidFill>
                  <a:schemeClr val="accent1"/>
                </a:solidFill>
              </a:rPr>
            </a:br>
            <a:endParaRPr lang="el-GR" sz="2000" b="1" dirty="0">
              <a:solidFill>
                <a:schemeClr val="accent1"/>
              </a:solidFill>
            </a:endParaRPr>
          </a:p>
        </p:txBody>
      </p:sp>
      <p:sp>
        <p:nvSpPr>
          <p:cNvPr id="4" name="Ορθογώνιο 3"/>
          <p:cNvSpPr/>
          <p:nvPr/>
        </p:nvSpPr>
        <p:spPr>
          <a:xfrm>
            <a:off x="1049216" y="2281007"/>
            <a:ext cx="9240715" cy="3354765"/>
          </a:xfrm>
          <a:prstGeom prst="rect">
            <a:avLst/>
          </a:prstGeom>
        </p:spPr>
        <p:txBody>
          <a:bodyPr wrap="square">
            <a:spAutoFit/>
          </a:bodyPr>
          <a:lstStyle/>
          <a:p>
            <a:r>
              <a:rPr lang="el-GR" sz="3200" b="1" dirty="0">
                <a:solidFill>
                  <a:srgbClr val="00B0F0"/>
                </a:solidFill>
                <a:latin typeface="+mj-lt"/>
                <a:ea typeface="+mj-ea"/>
                <a:cs typeface="+mj-cs"/>
              </a:rPr>
              <a:t>Λειτουργικότητα</a:t>
            </a:r>
            <a:r>
              <a:rPr lang="el-GR" b="1" dirty="0">
                <a:solidFill>
                  <a:srgbClr val="00B0F0"/>
                </a:solidFill>
              </a:rPr>
              <a:t> </a:t>
            </a:r>
            <a:endParaRPr lang="el-GR" b="1" dirty="0" smtClean="0">
              <a:solidFill>
                <a:srgbClr val="00B0F0"/>
              </a:solidFill>
            </a:endParaRPr>
          </a:p>
          <a:p>
            <a:r>
              <a:rPr lang="el-GR" i="1" dirty="0" smtClean="0">
                <a:solidFill>
                  <a:schemeClr val="accent1"/>
                </a:solidFill>
              </a:rPr>
              <a:t>• </a:t>
            </a:r>
            <a:r>
              <a:rPr lang="el-GR" i="1" dirty="0">
                <a:solidFill>
                  <a:schemeClr val="accent1"/>
                </a:solidFill>
              </a:rPr>
              <a:t>Υ</a:t>
            </a:r>
            <a:r>
              <a:rPr lang="el-GR" i="1" dirty="0" smtClean="0">
                <a:solidFill>
                  <a:schemeClr val="accent1"/>
                </a:solidFill>
              </a:rPr>
              <a:t>ποστηρικτικό </a:t>
            </a:r>
            <a:r>
              <a:rPr lang="el-GR" i="1" dirty="0">
                <a:solidFill>
                  <a:schemeClr val="accent1"/>
                </a:solidFill>
              </a:rPr>
              <a:t>εργαλείο διαχείρισης για τον εμπλουτισμό των κριτηρίων αξιολόγησης των προτεινόμενων πράξεων και την έκδοση προσκλήσεων, </a:t>
            </a:r>
          </a:p>
          <a:p>
            <a:r>
              <a:rPr lang="el-GR" i="1" dirty="0">
                <a:solidFill>
                  <a:schemeClr val="accent6">
                    <a:lumMod val="75000"/>
                  </a:schemeClr>
                </a:solidFill>
              </a:rPr>
              <a:t>• </a:t>
            </a:r>
            <a:r>
              <a:rPr lang="el-GR" i="1" dirty="0" smtClean="0">
                <a:solidFill>
                  <a:schemeClr val="accent6">
                    <a:lumMod val="75000"/>
                  </a:schemeClr>
                </a:solidFill>
              </a:rPr>
              <a:t>Διασφάλιση της υλοποίησης </a:t>
            </a:r>
            <a:r>
              <a:rPr lang="el-GR" i="1" dirty="0">
                <a:solidFill>
                  <a:schemeClr val="accent6">
                    <a:lumMod val="75000"/>
                  </a:schemeClr>
                </a:solidFill>
              </a:rPr>
              <a:t>της στρατηγικής του εγκεκριμένου Προγράμματος,</a:t>
            </a:r>
          </a:p>
          <a:p>
            <a:r>
              <a:rPr lang="el-GR" i="1" dirty="0">
                <a:solidFill>
                  <a:schemeClr val="accent1"/>
                </a:solidFill>
              </a:rPr>
              <a:t> • </a:t>
            </a:r>
            <a:r>
              <a:rPr lang="el-GR" i="1" dirty="0" smtClean="0">
                <a:solidFill>
                  <a:schemeClr val="accent1"/>
                </a:solidFill>
              </a:rPr>
              <a:t>Υποστήριξη στην </a:t>
            </a:r>
            <a:r>
              <a:rPr lang="el-GR" i="1" dirty="0">
                <a:solidFill>
                  <a:schemeClr val="accent1"/>
                </a:solidFill>
              </a:rPr>
              <a:t>ολοκληρωμένη και έγκαιρη ενημέρωση και προετοιμασία των Δικαιούχων και εμπλεκόμενων φορέων, </a:t>
            </a:r>
          </a:p>
          <a:p>
            <a:r>
              <a:rPr lang="el-GR" i="1" dirty="0">
                <a:solidFill>
                  <a:schemeClr val="accent6"/>
                </a:solidFill>
              </a:rPr>
              <a:t>• </a:t>
            </a:r>
            <a:r>
              <a:rPr lang="el-GR" i="1" dirty="0" smtClean="0">
                <a:solidFill>
                  <a:schemeClr val="accent6">
                    <a:lumMod val="75000"/>
                  </a:schemeClr>
                </a:solidFill>
              </a:rPr>
              <a:t>Προσδιορισμό των φορέων </a:t>
            </a:r>
            <a:r>
              <a:rPr lang="el-GR" i="1" dirty="0">
                <a:solidFill>
                  <a:schemeClr val="accent6">
                    <a:lumMod val="75000"/>
                  </a:schemeClr>
                </a:solidFill>
              </a:rPr>
              <a:t>οι οποίοι θα υλοποιήσουν δράσεις του Προγράμματος, </a:t>
            </a:r>
          </a:p>
          <a:p>
            <a:r>
              <a:rPr lang="el-GR" i="1" dirty="0">
                <a:solidFill>
                  <a:schemeClr val="accent1"/>
                </a:solidFill>
              </a:rPr>
              <a:t>• Διασφάλιση </a:t>
            </a:r>
            <a:r>
              <a:rPr lang="el-GR" i="1" dirty="0" smtClean="0">
                <a:solidFill>
                  <a:schemeClr val="accent1"/>
                </a:solidFill>
              </a:rPr>
              <a:t>της συμπληρωματικότητας </a:t>
            </a:r>
            <a:r>
              <a:rPr lang="el-GR" i="1" dirty="0">
                <a:solidFill>
                  <a:schemeClr val="accent1"/>
                </a:solidFill>
              </a:rPr>
              <a:t>των παρεμβάσεων των Διαρθρωτικών Ταμείων με άλλα χρηματοδοτικά μέσα,</a:t>
            </a:r>
          </a:p>
          <a:p>
            <a:r>
              <a:rPr lang="el-GR" i="1" dirty="0">
                <a:solidFill>
                  <a:schemeClr val="accent1"/>
                </a:solidFill>
              </a:rPr>
              <a:t> </a:t>
            </a:r>
            <a:r>
              <a:rPr lang="el-GR" i="1" dirty="0">
                <a:solidFill>
                  <a:schemeClr val="accent6"/>
                </a:solidFill>
              </a:rPr>
              <a:t>• </a:t>
            </a:r>
            <a:r>
              <a:rPr lang="el-GR" i="1" dirty="0" smtClean="0">
                <a:solidFill>
                  <a:schemeClr val="accent6">
                    <a:lumMod val="75000"/>
                  </a:schemeClr>
                </a:solidFill>
              </a:rPr>
              <a:t>Βέλτιστος </a:t>
            </a:r>
            <a:r>
              <a:rPr lang="el-GR" i="1" dirty="0">
                <a:solidFill>
                  <a:schemeClr val="accent6">
                    <a:lumMod val="75000"/>
                  </a:schemeClr>
                </a:solidFill>
              </a:rPr>
              <a:t>χρονοπρογραμματισμός των σταδίων υλοποίησης του </a:t>
            </a:r>
            <a:r>
              <a:rPr lang="el-GR" i="1" dirty="0" smtClean="0">
                <a:solidFill>
                  <a:schemeClr val="accent6">
                    <a:lumMod val="75000"/>
                  </a:schemeClr>
                </a:solidFill>
              </a:rPr>
              <a:t>Προγράμματος</a:t>
            </a:r>
          </a:p>
          <a:p>
            <a:r>
              <a:rPr lang="el-GR" i="1" dirty="0" smtClean="0">
                <a:solidFill>
                  <a:schemeClr val="accent6">
                    <a:lumMod val="75000"/>
                  </a:schemeClr>
                </a:solidFill>
              </a:rPr>
              <a:t> </a:t>
            </a:r>
            <a:r>
              <a:rPr lang="el-GR" sz="1600" i="1" dirty="0">
                <a:solidFill>
                  <a:schemeClr val="accent6">
                    <a:lumMod val="75000"/>
                  </a:schemeClr>
                </a:solidFill>
              </a:rPr>
              <a:t>(προσκλήσεις/ εντάξεις/ δαπάνες). </a:t>
            </a:r>
          </a:p>
        </p:txBody>
      </p:sp>
    </p:spTree>
    <p:extLst>
      <p:ext uri="{BB962C8B-B14F-4D97-AF65-F5344CB8AC3E}">
        <p14:creationId xmlns:p14="http://schemas.microsoft.com/office/powerpoint/2010/main" val="3426122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1167112"/>
          </a:xfrm>
        </p:spPr>
        <p:txBody>
          <a:bodyPr>
            <a:normAutofit fontScale="90000"/>
          </a:bodyPr>
          <a:lstStyle/>
          <a:p>
            <a:pPr>
              <a:lnSpc>
                <a:spcPct val="107000"/>
              </a:lnSpc>
              <a:spcAft>
                <a:spcPts val="800"/>
              </a:spcAft>
            </a:pPr>
            <a:r>
              <a:rPr lang="el-GR" sz="3200" b="1" dirty="0" smtClean="0">
                <a:solidFill>
                  <a:srgbClr val="00B0F0"/>
                </a:solidFill>
              </a:rPr>
              <a:t/>
            </a:r>
            <a:br>
              <a:rPr lang="el-GR" sz="3200" b="1" dirty="0" smtClean="0">
                <a:solidFill>
                  <a:srgbClr val="00B0F0"/>
                </a:solidFill>
              </a:rPr>
            </a:br>
            <a:r>
              <a:rPr lang="el-GR" sz="3200" b="1" dirty="0">
                <a:solidFill>
                  <a:srgbClr val="00B0F0"/>
                </a:solidFill>
              </a:rPr>
              <a:t/>
            </a:r>
            <a:br>
              <a:rPr lang="el-GR" sz="3200" b="1" dirty="0">
                <a:solidFill>
                  <a:srgbClr val="00B0F0"/>
                </a:solidFill>
              </a:rPr>
            </a:br>
            <a:r>
              <a:rPr lang="el-GR" sz="3200" b="1" dirty="0" smtClean="0">
                <a:solidFill>
                  <a:srgbClr val="00B0F0"/>
                </a:solidFill>
              </a:rPr>
              <a:t/>
            </a:r>
            <a:br>
              <a:rPr lang="el-GR" sz="3200" b="1" dirty="0" smtClean="0">
                <a:solidFill>
                  <a:srgbClr val="00B0F0"/>
                </a:solidFill>
              </a:rPr>
            </a:br>
            <a:r>
              <a:rPr lang="el-GR" sz="3200" b="1" dirty="0">
                <a:solidFill>
                  <a:srgbClr val="00B0F0"/>
                </a:solidFill>
              </a:rPr>
              <a:t/>
            </a:r>
            <a:br>
              <a:rPr lang="el-GR" sz="3200" b="1" dirty="0">
                <a:solidFill>
                  <a:srgbClr val="00B0F0"/>
                </a:solidFill>
              </a:rPr>
            </a:br>
            <a:r>
              <a:rPr lang="el-GR" sz="3200" b="1" dirty="0" smtClean="0">
                <a:solidFill>
                  <a:srgbClr val="00B0F0"/>
                </a:solidFill>
              </a:rPr>
              <a:t/>
            </a:r>
            <a:br>
              <a:rPr lang="el-GR" sz="3200" b="1" dirty="0" smtClean="0">
                <a:solidFill>
                  <a:srgbClr val="00B0F0"/>
                </a:solidFill>
              </a:rPr>
            </a:br>
            <a:r>
              <a:rPr lang="el-GR" sz="3200" b="1" dirty="0">
                <a:solidFill>
                  <a:srgbClr val="00B0F0"/>
                </a:solidFill>
              </a:rPr>
              <a:t/>
            </a:r>
            <a:br>
              <a:rPr lang="el-GR" sz="3200" b="1" dirty="0">
                <a:solidFill>
                  <a:srgbClr val="00B0F0"/>
                </a:solidFill>
              </a:rPr>
            </a:br>
            <a:r>
              <a:rPr lang="el-GR" sz="3200" b="1" dirty="0" smtClean="0">
                <a:solidFill>
                  <a:srgbClr val="00B0F0"/>
                </a:solidFill>
              </a:rPr>
              <a:t/>
            </a:r>
            <a:br>
              <a:rPr lang="el-GR" sz="3200" b="1" dirty="0" smtClean="0">
                <a:solidFill>
                  <a:srgbClr val="00B0F0"/>
                </a:solidFill>
              </a:rPr>
            </a:br>
            <a:r>
              <a:rPr lang="el-GR" sz="3200" b="1" dirty="0" smtClean="0">
                <a:solidFill>
                  <a:srgbClr val="00B0F0"/>
                </a:solidFill>
              </a:rPr>
              <a:t/>
            </a:r>
            <a:br>
              <a:rPr lang="el-GR" sz="3200" b="1" dirty="0" smtClean="0">
                <a:solidFill>
                  <a:srgbClr val="00B0F0"/>
                </a:solidFill>
              </a:rPr>
            </a:br>
            <a:r>
              <a:rPr lang="el-GR" sz="3600" b="1" dirty="0" smtClean="0">
                <a:solidFill>
                  <a:schemeClr val="accent6">
                    <a:lumMod val="75000"/>
                  </a:schemeClr>
                </a:solidFill>
              </a:rPr>
              <a:t>Ενότητα </a:t>
            </a:r>
            <a:r>
              <a:rPr lang="el-GR" sz="3600" b="1" dirty="0">
                <a:solidFill>
                  <a:schemeClr val="accent6">
                    <a:lumMod val="75000"/>
                  </a:schemeClr>
                </a:solidFill>
              </a:rPr>
              <a:t>Β: Διαδικασίες </a:t>
            </a:r>
            <a:r>
              <a:rPr lang="el-GR" sz="3600" b="1" dirty="0" smtClean="0">
                <a:solidFill>
                  <a:schemeClr val="accent6">
                    <a:lumMod val="75000"/>
                  </a:schemeClr>
                </a:solidFill>
              </a:rPr>
              <a:t>εξειδίκευσης</a:t>
            </a:r>
            <a:br>
              <a:rPr lang="el-GR" sz="3600" b="1" dirty="0" smtClean="0">
                <a:solidFill>
                  <a:schemeClr val="accent6">
                    <a:lumMod val="75000"/>
                  </a:schemeClr>
                </a:solidFill>
              </a:rPr>
            </a:br>
            <a:r>
              <a:rPr lang="el-GR" sz="3200" b="1" dirty="0">
                <a:solidFill>
                  <a:srgbClr val="00B0F0"/>
                </a:solidFill>
              </a:rPr>
              <a:t/>
            </a:r>
            <a:br>
              <a:rPr lang="el-GR" sz="3200" b="1" dirty="0">
                <a:solidFill>
                  <a:srgbClr val="00B0F0"/>
                </a:solidFill>
              </a:rPr>
            </a:br>
            <a:r>
              <a:rPr lang="el-GR" sz="3200" b="1" dirty="0" smtClean="0">
                <a:solidFill>
                  <a:srgbClr val="00B0F0"/>
                </a:solidFill>
              </a:rPr>
              <a:t>Εμπλεκόμενα </a:t>
            </a:r>
            <a:r>
              <a:rPr lang="el-GR" sz="3200" b="1" dirty="0">
                <a:solidFill>
                  <a:srgbClr val="00B0F0"/>
                </a:solidFill>
              </a:rPr>
              <a:t>Μέρη </a:t>
            </a:r>
            <a:r>
              <a:rPr lang="el-GR" sz="3200" b="1" dirty="0" smtClean="0">
                <a:solidFill>
                  <a:srgbClr val="00B0F0"/>
                </a:solidFill>
              </a:rPr>
              <a:t/>
            </a:r>
            <a:br>
              <a:rPr lang="el-GR" sz="3200" b="1" dirty="0" smtClean="0">
                <a:solidFill>
                  <a:srgbClr val="00B0F0"/>
                </a:solidFill>
              </a:rPr>
            </a:br>
            <a:r>
              <a:rPr lang="el-GR" sz="3200" b="1" dirty="0">
                <a:solidFill>
                  <a:srgbClr val="00B0F0"/>
                </a:solidFill>
              </a:rPr>
              <a:t/>
            </a:r>
            <a:br>
              <a:rPr lang="el-GR" sz="3200" b="1" dirty="0">
                <a:solidFill>
                  <a:srgbClr val="00B0F0"/>
                </a:solidFill>
              </a:rPr>
            </a:br>
            <a:r>
              <a:rPr lang="el-GR" sz="3200" b="1" i="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Αρμοδιότητα </a:t>
            </a:r>
            <a:r>
              <a:rPr lang="el-GR" sz="3200" b="1"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κατάρτισης</a:t>
            </a:r>
            <a:r>
              <a:rPr lang="el-GR" sz="32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 του Εγγράφου Εξειδίκευσης του </a:t>
            </a:r>
            <a:r>
              <a:rPr lang="el-GR" sz="3200" i="1" dirty="0" err="1">
                <a:solidFill>
                  <a:schemeClr val="accent1"/>
                </a:solidFill>
                <a:latin typeface="Calibri" panose="020F0502020204030204" pitchFamily="34" charset="0"/>
                <a:ea typeface="Calibri" panose="020F0502020204030204" pitchFamily="34" charset="0"/>
                <a:cs typeface="Times New Roman" panose="02020603050405020304" pitchFamily="18" charset="0"/>
              </a:rPr>
              <a:t>Πε.Π</a:t>
            </a:r>
            <a:r>
              <a:rPr lang="el-GR" sz="32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 έχει η </a:t>
            </a:r>
            <a:r>
              <a:rPr lang="el-GR" sz="3200" i="1" u="sng"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Ειδική Υπηρεσία Διαχείρισης (ΕΥΔ)</a:t>
            </a:r>
            <a:r>
              <a:rPr lang="el-GR" sz="32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 του Προγράμματος, η οποία το εισηγείται στον </a:t>
            </a:r>
            <a:r>
              <a:rPr lang="el-GR" sz="3200" i="1" u="sng"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Περιφερειάρχη</a:t>
            </a:r>
            <a:r>
              <a:rPr lang="el-GR" sz="32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 </a:t>
            </a:r>
            <a:br>
              <a:rPr lang="el-GR" sz="32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br>
            <a:r>
              <a:rPr lang="el-GR" sz="3200" i="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Οι </a:t>
            </a:r>
            <a:r>
              <a:rPr lang="el-GR" sz="3200" i="1" u="sng"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Επιτελικές </a:t>
            </a:r>
            <a:r>
              <a:rPr lang="el-GR" sz="3200" i="1" u="sng"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Δομές</a:t>
            </a:r>
            <a:r>
              <a:rPr lang="el-GR" sz="32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 ή οι αρμόδιες υπηρεσίες των Υπουργείων, ή/και </a:t>
            </a:r>
            <a:r>
              <a:rPr lang="el-GR" sz="3200" i="1" u="sng"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Περιφερειακές Ενώσεις Δήμων</a:t>
            </a:r>
            <a:r>
              <a:rPr lang="el-GR" sz="32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 μέσω των προτάσεών τους προς την ΕΥΔ, </a:t>
            </a:r>
            <a:r>
              <a:rPr lang="el-GR" sz="3200" b="1"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συμβάλλουν στη διαμόρφωση</a:t>
            </a:r>
            <a:r>
              <a:rPr lang="el-GR" sz="32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 του περιεχομένου του εγγράφου εξειδίκευσης. </a:t>
            </a:r>
            <a:endParaRPr lang="el-GR" sz="3200" b="1" i="1" dirty="0">
              <a:solidFill>
                <a:schemeClr val="accent1"/>
              </a:solidFill>
            </a:endParaRPr>
          </a:p>
        </p:txBody>
      </p:sp>
    </p:spTree>
    <p:extLst>
      <p:ext uri="{BB962C8B-B14F-4D97-AF65-F5344CB8AC3E}">
        <p14:creationId xmlns:p14="http://schemas.microsoft.com/office/powerpoint/2010/main" val="34514107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9216" y="268410"/>
            <a:ext cx="10515600" cy="1325563"/>
          </a:xfrm>
        </p:spPr>
        <p:txBody>
          <a:bodyPr>
            <a:normAutofit fontScale="90000"/>
          </a:bodyPr>
          <a:lstStyle/>
          <a:p>
            <a:r>
              <a:rPr lang="el-GR" sz="3600" b="1" dirty="0" smtClean="0">
                <a:solidFill>
                  <a:schemeClr val="accent6"/>
                </a:solidFill>
              </a:rPr>
              <a:t/>
            </a:r>
            <a:br>
              <a:rPr lang="el-GR" sz="3600" b="1" dirty="0" smtClean="0">
                <a:solidFill>
                  <a:schemeClr val="accent6"/>
                </a:solidFill>
              </a:rPr>
            </a:br>
            <a:r>
              <a:rPr lang="el-GR" sz="3600" b="1" dirty="0">
                <a:solidFill>
                  <a:schemeClr val="accent6">
                    <a:lumMod val="75000"/>
                  </a:schemeClr>
                </a:solidFill>
              </a:rPr>
              <a:t/>
            </a:r>
            <a:br>
              <a:rPr lang="el-GR" sz="3600" b="1" dirty="0">
                <a:solidFill>
                  <a:schemeClr val="accent6">
                    <a:lumMod val="75000"/>
                  </a:schemeClr>
                </a:solidFill>
              </a:rPr>
            </a:br>
            <a:r>
              <a:rPr lang="el-GR" sz="3600" b="1" dirty="0" smtClean="0">
                <a:solidFill>
                  <a:schemeClr val="accent6">
                    <a:lumMod val="75000"/>
                  </a:schemeClr>
                </a:solidFill>
              </a:rPr>
              <a:t>Ενότητα </a:t>
            </a:r>
            <a:r>
              <a:rPr lang="el-GR" sz="3600" b="1" dirty="0">
                <a:solidFill>
                  <a:schemeClr val="accent6">
                    <a:lumMod val="75000"/>
                  </a:schemeClr>
                </a:solidFill>
              </a:rPr>
              <a:t>Β: Διαδικασίες εξειδίκευσης </a:t>
            </a:r>
            <a:r>
              <a:rPr lang="el-GR" dirty="0"/>
              <a:t/>
            </a:r>
            <a:br>
              <a:rPr lang="el-GR" dirty="0"/>
            </a:br>
            <a:r>
              <a:rPr lang="el-GR" sz="3600" b="1" dirty="0">
                <a:solidFill>
                  <a:srgbClr val="00B0F0"/>
                </a:solidFill>
              </a:rPr>
              <a:t>Απαραίτητες ενέργειες κατά την εξειδίκευση </a:t>
            </a:r>
            <a:r>
              <a:rPr lang="el-GR" dirty="0"/>
              <a:t/>
            </a:r>
            <a:br>
              <a:rPr lang="el-GR" dirty="0"/>
            </a:br>
            <a:r>
              <a:rPr lang="el-GR" sz="3200" b="1" dirty="0" smtClean="0">
                <a:solidFill>
                  <a:srgbClr val="00B0F0"/>
                </a:solidFill>
              </a:rPr>
              <a:t/>
            </a:r>
            <a:br>
              <a:rPr lang="el-GR" sz="3200" b="1" dirty="0" smtClean="0">
                <a:solidFill>
                  <a:srgbClr val="00B0F0"/>
                </a:solidFill>
              </a:rPr>
            </a:br>
            <a:r>
              <a:rPr lang="el-GR" sz="2000" b="1" i="1" u="sng" dirty="0" smtClean="0">
                <a:solidFill>
                  <a:schemeClr val="accent1"/>
                </a:solidFill>
                <a:latin typeface="+mn-lt"/>
                <a:ea typeface="+mn-ea"/>
                <a:cs typeface="+mn-cs"/>
              </a:rPr>
              <a:t>1ο Βήμα</a:t>
            </a:r>
            <a:r>
              <a:rPr lang="el-GR" sz="2000" b="1" i="1" u="sng" dirty="0">
                <a:solidFill>
                  <a:schemeClr val="accent1"/>
                </a:solidFill>
                <a:latin typeface="+mn-lt"/>
                <a:ea typeface="+mn-ea"/>
                <a:cs typeface="+mn-cs"/>
              </a:rPr>
              <a:t>: </a:t>
            </a:r>
            <a:r>
              <a:rPr lang="el-GR" sz="2000" i="1" dirty="0">
                <a:solidFill>
                  <a:schemeClr val="accent1"/>
                </a:solidFill>
                <a:latin typeface="+mn-lt"/>
                <a:ea typeface="+mn-ea"/>
                <a:cs typeface="+mn-cs"/>
              </a:rPr>
              <a:t>Προσδιορισμό </a:t>
            </a:r>
            <a:r>
              <a:rPr lang="el-GR" sz="2000" b="1" i="1" dirty="0">
                <a:solidFill>
                  <a:schemeClr val="accent1"/>
                </a:solidFill>
                <a:latin typeface="+mn-lt"/>
                <a:ea typeface="+mn-ea"/>
                <a:cs typeface="+mn-cs"/>
              </a:rPr>
              <a:t>αρμόδιων φορέων </a:t>
            </a:r>
            <a:r>
              <a:rPr lang="el-GR" sz="2000" i="1" dirty="0" smtClean="0">
                <a:solidFill>
                  <a:schemeClr val="accent1"/>
                </a:solidFill>
                <a:latin typeface="+mn-lt"/>
                <a:ea typeface="+mn-ea"/>
                <a:cs typeface="+mn-cs"/>
              </a:rPr>
              <a:t>που </a:t>
            </a:r>
            <a:r>
              <a:rPr lang="el-GR" sz="2000" i="1" dirty="0">
                <a:solidFill>
                  <a:schemeClr val="accent1"/>
                </a:solidFill>
                <a:latin typeface="+mn-lt"/>
                <a:ea typeface="+mn-ea"/>
                <a:cs typeface="+mn-cs"/>
              </a:rPr>
              <a:t>σχετίζονται με τους τομείς στρατηγικής του Προγράμματος και </a:t>
            </a:r>
            <a:r>
              <a:rPr lang="el-GR" sz="2000" i="1" dirty="0" smtClean="0">
                <a:solidFill>
                  <a:schemeClr val="accent1"/>
                </a:solidFill>
                <a:latin typeface="+mn-lt"/>
                <a:ea typeface="+mn-ea"/>
                <a:cs typeface="+mn-cs"/>
              </a:rPr>
              <a:t>συνεργασία </a:t>
            </a:r>
            <a:r>
              <a:rPr lang="el-GR" sz="2000" i="1" dirty="0">
                <a:solidFill>
                  <a:schemeClr val="accent1"/>
                </a:solidFill>
                <a:latin typeface="+mn-lt"/>
                <a:ea typeface="+mn-ea"/>
                <a:cs typeface="+mn-cs"/>
              </a:rPr>
              <a:t>με αυτούς για τη διαμόρφωση του Εγγράφου </a:t>
            </a:r>
            <a:r>
              <a:rPr lang="el-GR" sz="2000" i="1" dirty="0" smtClean="0">
                <a:solidFill>
                  <a:schemeClr val="accent1"/>
                </a:solidFill>
                <a:latin typeface="+mn-lt"/>
                <a:ea typeface="+mn-ea"/>
                <a:cs typeface="+mn-cs"/>
              </a:rPr>
              <a:t>Εξειδίκευσης.</a:t>
            </a:r>
            <a:r>
              <a:rPr lang="el-GR" sz="2000" dirty="0">
                <a:latin typeface="Calibri" panose="020F0502020204030204" pitchFamily="34" charset="0"/>
                <a:ea typeface="Calibri" panose="020F0502020204030204" pitchFamily="34" charset="0"/>
                <a:cs typeface="Times New Roman" panose="02020603050405020304" pitchFamily="18" charset="0"/>
              </a:rPr>
              <a:t> </a:t>
            </a:r>
            <a:r>
              <a:rPr lang="el-GR" sz="18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(άρθρο 35, παρ.3 του Ν.4914/2022). </a:t>
            </a:r>
            <a:r>
              <a:rPr lang="el-GR" sz="1800" i="1" dirty="0" smtClean="0">
                <a:solidFill>
                  <a:schemeClr val="accent1"/>
                </a:solidFill>
                <a:latin typeface="+mn-lt"/>
                <a:ea typeface="+mn-ea"/>
                <a:cs typeface="+mn-cs"/>
              </a:rPr>
              <a:t/>
            </a:r>
            <a:br>
              <a:rPr lang="el-GR" sz="1800" i="1" dirty="0" smtClean="0">
                <a:solidFill>
                  <a:schemeClr val="accent1"/>
                </a:solidFill>
                <a:latin typeface="+mn-lt"/>
                <a:ea typeface="+mn-ea"/>
                <a:cs typeface="+mn-cs"/>
              </a:rPr>
            </a:br>
            <a:endParaRPr lang="el-GR" sz="1800" i="1" dirty="0">
              <a:solidFill>
                <a:schemeClr val="accent1"/>
              </a:solidFill>
              <a:latin typeface="+mn-lt"/>
              <a:ea typeface="+mn-ea"/>
              <a:cs typeface="+mn-cs"/>
            </a:endParaRPr>
          </a:p>
        </p:txBody>
      </p:sp>
      <p:sp>
        <p:nvSpPr>
          <p:cNvPr id="4" name="Ορθογώνιο 3"/>
          <p:cNvSpPr/>
          <p:nvPr/>
        </p:nvSpPr>
        <p:spPr>
          <a:xfrm>
            <a:off x="1195753" y="2206869"/>
            <a:ext cx="9240715" cy="338554"/>
          </a:xfrm>
          <a:prstGeom prst="rect">
            <a:avLst/>
          </a:prstGeom>
        </p:spPr>
        <p:txBody>
          <a:bodyPr wrap="square">
            <a:spAutoFit/>
          </a:bodyPr>
          <a:lstStyle/>
          <a:p>
            <a:endParaRPr lang="el-GR" sz="1600" i="1" dirty="0">
              <a:solidFill>
                <a:schemeClr val="accent1"/>
              </a:solidFill>
            </a:endParaRPr>
          </a:p>
        </p:txBody>
      </p:sp>
      <p:sp>
        <p:nvSpPr>
          <p:cNvPr id="3" name="Ορθογώνιο 2"/>
          <p:cNvSpPr/>
          <p:nvPr/>
        </p:nvSpPr>
        <p:spPr>
          <a:xfrm>
            <a:off x="1116623" y="2206870"/>
            <a:ext cx="10190285" cy="4824078"/>
          </a:xfrm>
          <a:prstGeom prst="rect">
            <a:avLst/>
          </a:prstGeom>
        </p:spPr>
        <p:txBody>
          <a:bodyPr wrap="square">
            <a:spAutoFit/>
          </a:bodyPr>
          <a:lstStyle/>
          <a:p>
            <a:pPr algn="just">
              <a:lnSpc>
                <a:spcPct val="107000"/>
              </a:lnSpc>
              <a:spcAft>
                <a:spcPts val="800"/>
              </a:spcAft>
            </a:pPr>
            <a:r>
              <a:rPr lang="el-GR" b="1" i="1" u="sng" dirty="0" smtClean="0">
                <a:solidFill>
                  <a:schemeClr val="accent6">
                    <a:lumMod val="75000"/>
                  </a:schemeClr>
                </a:solidFill>
              </a:rPr>
              <a:t>2ο </a:t>
            </a:r>
            <a:r>
              <a:rPr lang="el-GR" b="1" i="1" u="sng" dirty="0">
                <a:solidFill>
                  <a:schemeClr val="accent6">
                    <a:lumMod val="75000"/>
                  </a:schemeClr>
                </a:solidFill>
              </a:rPr>
              <a:t>Βήμα: </a:t>
            </a:r>
            <a:r>
              <a:rPr lang="el-GR" i="1" dirty="0" smtClean="0">
                <a:solidFill>
                  <a:schemeClr val="accent6">
                    <a:lumMod val="75000"/>
                  </a:schemeClr>
                </a:solidFill>
              </a:rPr>
              <a:t>Αποστολή </a:t>
            </a:r>
            <a:r>
              <a:rPr lang="el-GR" b="1" i="1" dirty="0" smtClean="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τυποποιημένου εντύπου </a:t>
            </a:r>
            <a:r>
              <a:rPr lang="el-GR" b="1" i="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πρότασης</a:t>
            </a:r>
            <a:r>
              <a:rPr lang="el-GR" i="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 </a:t>
            </a:r>
            <a:r>
              <a:rPr lang="el-GR" b="1" i="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του Παραρτήματος ΙΙ</a:t>
            </a:r>
            <a:r>
              <a:rPr lang="el-GR" i="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 της Εγκυκλίου </a:t>
            </a:r>
            <a:r>
              <a:rPr lang="el-GR" i="1" dirty="0" smtClean="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Εξειδίκευσης στους φορείς που εμπλέκονται </a:t>
            </a:r>
            <a:r>
              <a:rPr lang="el-GR" i="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προκειμένου να υποβάλλουν προτάσεις </a:t>
            </a:r>
            <a:r>
              <a:rPr lang="el-GR" i="1" dirty="0" smtClean="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εντός δεσμευτικής ημερομηνίας, </a:t>
            </a:r>
            <a:r>
              <a:rPr lang="el-GR" i="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η οποία δεν μπορεί να ξεπερνά </a:t>
            </a:r>
            <a:r>
              <a:rPr lang="el-GR" b="1" i="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τους 2 μήνες </a:t>
            </a:r>
            <a:r>
              <a:rPr lang="el-GR" sz="1600" i="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(άρθρο 35, παρ.3 του Ν.4914/2022). </a:t>
            </a:r>
            <a:endParaRPr lang="el-GR" sz="1600" i="1" dirty="0" smtClean="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b="1" i="1" u="sng" dirty="0">
                <a:solidFill>
                  <a:srgbClr val="4472C4"/>
                </a:solidFill>
              </a:rPr>
              <a:t>3ο Βήμα</a:t>
            </a:r>
            <a:r>
              <a:rPr lang="el-GR" sz="1600" b="1" i="1" u="sng" dirty="0">
                <a:solidFill>
                  <a:srgbClr val="4472C4"/>
                </a:solidFill>
              </a:rPr>
              <a:t>: </a:t>
            </a:r>
            <a:r>
              <a:rPr lang="el-GR" i="1" dirty="0">
                <a:solidFill>
                  <a:srgbClr val="4472C4"/>
                </a:solidFill>
              </a:rPr>
              <a:t>Υποβολή σχεδίου του </a:t>
            </a:r>
            <a:r>
              <a:rPr lang="el-GR" b="1" i="1" dirty="0">
                <a:solidFill>
                  <a:srgbClr val="4472C4"/>
                </a:solidFill>
              </a:rPr>
              <a:t>τυποποιημένου εντύπου πρότασης </a:t>
            </a:r>
            <a:r>
              <a:rPr lang="el-GR" i="1" dirty="0">
                <a:solidFill>
                  <a:srgbClr val="4472C4"/>
                </a:solidFill>
              </a:rPr>
              <a:t>από τους </a:t>
            </a:r>
            <a:r>
              <a:rPr lang="el-GR" i="1" dirty="0" smtClean="0">
                <a:solidFill>
                  <a:srgbClr val="4472C4"/>
                </a:solidFill>
              </a:rPr>
              <a:t>φορείς στην ΕΥΔ, </a:t>
            </a:r>
            <a:r>
              <a:rPr lang="el-GR" i="1" dirty="0">
                <a:solidFill>
                  <a:srgbClr val="4472C4"/>
                </a:solidFill>
              </a:rPr>
              <a:t>εμπρόθεσμα. </a:t>
            </a:r>
          </a:p>
          <a:p>
            <a:pPr algn="just">
              <a:lnSpc>
                <a:spcPct val="107000"/>
              </a:lnSpc>
              <a:spcAft>
                <a:spcPts val="800"/>
              </a:spcAft>
            </a:pPr>
            <a:r>
              <a:rPr lang="el-GR" b="1" i="1" u="sng" dirty="0" smtClean="0">
                <a:solidFill>
                  <a:schemeClr val="accent6">
                    <a:lumMod val="75000"/>
                  </a:schemeClr>
                </a:solidFill>
              </a:rPr>
              <a:t>4ο Βήμα:</a:t>
            </a:r>
            <a:r>
              <a:rPr lang="el-GR" b="1" i="1" dirty="0" smtClean="0">
                <a:solidFill>
                  <a:schemeClr val="accent6">
                    <a:lumMod val="75000"/>
                  </a:schemeClr>
                </a:solidFill>
              </a:rPr>
              <a:t> </a:t>
            </a:r>
            <a:r>
              <a:rPr lang="el-GR" i="1" dirty="0" smtClean="0">
                <a:solidFill>
                  <a:schemeClr val="accent6">
                    <a:lumMod val="75000"/>
                  </a:schemeClr>
                </a:solidFill>
              </a:rPr>
              <a:t>Διαμόρφωση </a:t>
            </a:r>
            <a:r>
              <a:rPr lang="el-GR" b="1" i="1" dirty="0" smtClean="0">
                <a:solidFill>
                  <a:schemeClr val="accent6">
                    <a:lumMod val="75000"/>
                  </a:schemeClr>
                </a:solidFill>
              </a:rPr>
              <a:t>τελικού σχεδίου Εξειδίκευσης &amp; Ετήσιου Χρονοδιαγράμματος Προσκλήσεων, </a:t>
            </a:r>
            <a:r>
              <a:rPr lang="el-GR" i="1" dirty="0" smtClean="0">
                <a:solidFill>
                  <a:schemeClr val="accent6">
                    <a:lumMod val="75000"/>
                  </a:schemeClr>
                </a:solidFill>
              </a:rPr>
              <a:t>καθώς και εισήγηση τους στην Περιφερειάρχη</a:t>
            </a:r>
            <a:r>
              <a:rPr lang="el-GR" i="1" dirty="0" smtClean="0">
                <a:solidFill>
                  <a:schemeClr val="accent6"/>
                </a:solidFill>
              </a:rPr>
              <a:t>.</a:t>
            </a:r>
          </a:p>
          <a:p>
            <a:pPr algn="just">
              <a:lnSpc>
                <a:spcPct val="107000"/>
              </a:lnSpc>
              <a:spcAft>
                <a:spcPts val="800"/>
              </a:spcAft>
            </a:pPr>
            <a:r>
              <a:rPr lang="el-GR" b="1" i="1" u="sng" dirty="0" smtClean="0">
                <a:solidFill>
                  <a:srgbClr val="4472C4"/>
                </a:solidFill>
              </a:rPr>
              <a:t>5ο </a:t>
            </a:r>
            <a:r>
              <a:rPr lang="el-GR" b="1" i="1" u="sng" dirty="0">
                <a:solidFill>
                  <a:srgbClr val="4472C4"/>
                </a:solidFill>
              </a:rPr>
              <a:t>Βήμα:</a:t>
            </a:r>
            <a:r>
              <a:rPr lang="el-GR" b="1" i="1" dirty="0">
                <a:solidFill>
                  <a:srgbClr val="4472C4"/>
                </a:solidFill>
              </a:rPr>
              <a:t> </a:t>
            </a:r>
            <a:r>
              <a:rPr lang="el-GR" i="1" dirty="0" smtClean="0">
                <a:solidFill>
                  <a:srgbClr val="4472C4"/>
                </a:solidFill>
              </a:rPr>
              <a:t>Έγκριση </a:t>
            </a:r>
            <a:r>
              <a:rPr lang="el-GR" b="1" i="1" dirty="0">
                <a:solidFill>
                  <a:srgbClr val="4472C4"/>
                </a:solidFill>
              </a:rPr>
              <a:t>τελικού σχεδίου Εξειδίκευσης &amp; </a:t>
            </a:r>
            <a:r>
              <a:rPr lang="el-GR" b="1" i="1" dirty="0" smtClean="0">
                <a:solidFill>
                  <a:srgbClr val="4472C4"/>
                </a:solidFill>
              </a:rPr>
              <a:t>του </a:t>
            </a:r>
            <a:r>
              <a:rPr lang="el-GR" b="1" i="1" dirty="0">
                <a:solidFill>
                  <a:srgbClr val="4472C4"/>
                </a:solidFill>
              </a:rPr>
              <a:t>Ετήσιου Χρονοδιαγράμματος Προσκλήσεων </a:t>
            </a:r>
            <a:r>
              <a:rPr lang="el-GR" i="1" dirty="0" smtClean="0">
                <a:solidFill>
                  <a:srgbClr val="4472C4"/>
                </a:solidFill>
              </a:rPr>
              <a:t>από την Περιφερειάρχη.</a:t>
            </a:r>
          </a:p>
          <a:p>
            <a:pPr algn="just">
              <a:lnSpc>
                <a:spcPct val="107000"/>
              </a:lnSpc>
              <a:spcAft>
                <a:spcPts val="800"/>
              </a:spcAft>
            </a:pPr>
            <a:r>
              <a:rPr lang="el-GR" b="1" i="1" u="sng" dirty="0" smtClean="0">
                <a:solidFill>
                  <a:schemeClr val="accent6">
                    <a:lumMod val="75000"/>
                  </a:schemeClr>
                </a:solidFill>
              </a:rPr>
              <a:t>6ο </a:t>
            </a:r>
            <a:r>
              <a:rPr lang="el-GR" b="1" i="1" u="sng" dirty="0">
                <a:solidFill>
                  <a:schemeClr val="accent6">
                    <a:lumMod val="75000"/>
                  </a:schemeClr>
                </a:solidFill>
              </a:rPr>
              <a:t>Βήμα:</a:t>
            </a:r>
            <a:r>
              <a:rPr lang="el-GR" b="1" i="1" dirty="0">
                <a:solidFill>
                  <a:schemeClr val="accent6">
                    <a:lumMod val="75000"/>
                  </a:schemeClr>
                </a:solidFill>
              </a:rPr>
              <a:t> </a:t>
            </a:r>
            <a:r>
              <a:rPr lang="el-GR" i="1" dirty="0" smtClean="0">
                <a:solidFill>
                  <a:schemeClr val="accent6">
                    <a:lumMod val="75000"/>
                  </a:schemeClr>
                </a:solidFill>
              </a:rPr>
              <a:t>Ενημέρωση των μελών</a:t>
            </a:r>
            <a:r>
              <a:rPr lang="el-GR" b="1" dirty="0" smtClean="0">
                <a:solidFill>
                  <a:schemeClr val="accent6">
                    <a:lumMod val="75000"/>
                  </a:schemeClr>
                </a:solidFill>
              </a:rPr>
              <a:t> </a:t>
            </a:r>
            <a:r>
              <a:rPr lang="el-GR" b="1" i="1" dirty="0">
                <a:solidFill>
                  <a:schemeClr val="accent6">
                    <a:lumMod val="75000"/>
                  </a:schemeClr>
                </a:solidFill>
              </a:rPr>
              <a:t>της Επιτροπής Παρακολούθησης του Προγράμματος </a:t>
            </a:r>
            <a:r>
              <a:rPr lang="el-GR" i="1" dirty="0">
                <a:solidFill>
                  <a:schemeClr val="accent6">
                    <a:lumMod val="75000"/>
                  </a:schemeClr>
                </a:solidFill>
              </a:rPr>
              <a:t>για τα εγκεκριμένα Έγγραφα Εξειδίκευσης και το Χρονοδιάγραμμα των </a:t>
            </a:r>
            <a:r>
              <a:rPr lang="el-GR" i="1" dirty="0" smtClean="0">
                <a:solidFill>
                  <a:schemeClr val="accent6">
                    <a:lumMod val="75000"/>
                  </a:schemeClr>
                </a:solidFill>
              </a:rPr>
              <a:t>Προσκλήσεων, και </a:t>
            </a:r>
            <a:r>
              <a:rPr lang="el-GR" b="1" i="1" dirty="0" smtClean="0">
                <a:solidFill>
                  <a:schemeClr val="accent6">
                    <a:lumMod val="75000"/>
                  </a:schemeClr>
                </a:solidFill>
              </a:rPr>
              <a:t>δημοσίευση</a:t>
            </a:r>
            <a:r>
              <a:rPr lang="el-GR" i="1" dirty="0" smtClean="0">
                <a:solidFill>
                  <a:schemeClr val="accent6">
                    <a:lumMod val="75000"/>
                  </a:schemeClr>
                </a:solidFill>
              </a:rPr>
              <a:t> του χρονοδιαγράμματος προσκλήσεων στους </a:t>
            </a:r>
            <a:r>
              <a:rPr lang="el-GR" i="1" dirty="0" err="1">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ιστότοπους</a:t>
            </a:r>
            <a:r>
              <a:rPr lang="el-GR" i="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 </a:t>
            </a:r>
            <a:r>
              <a:rPr lang="el-GR" i="1" dirty="0">
                <a:solidFill>
                  <a:schemeClr val="accent6"/>
                </a:solidFill>
                <a:latin typeface="Calibri" panose="020F0502020204030204" pitchFamily="34" charset="0"/>
                <a:ea typeface="Calibri" panose="020F0502020204030204" pitchFamily="34" charset="0"/>
                <a:cs typeface="Times New Roman" panose="02020603050405020304" pitchFamily="18" charset="0"/>
                <a:hlinkClick r:id="rId2"/>
              </a:rPr>
              <a:t>www.pepionia.gr</a:t>
            </a:r>
            <a:r>
              <a:rPr lang="el-GR" i="1" dirty="0">
                <a:solidFill>
                  <a:schemeClr val="accent6"/>
                </a:solidFill>
                <a:latin typeface="Calibri" panose="020F0502020204030204" pitchFamily="34" charset="0"/>
                <a:ea typeface="Calibri" panose="020F0502020204030204" pitchFamily="34" charset="0"/>
                <a:cs typeface="Times New Roman" panose="02020603050405020304" pitchFamily="18" charset="0"/>
              </a:rPr>
              <a:t> </a:t>
            </a:r>
            <a:r>
              <a:rPr lang="el-GR" i="1" dirty="0" smtClean="0">
                <a:solidFill>
                  <a:schemeClr val="accent6"/>
                </a:solidFill>
              </a:rPr>
              <a:t>&amp; </a:t>
            </a:r>
            <a:r>
              <a:rPr lang="el-GR" i="1" u="sng"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www.espa.gr.</a:t>
            </a:r>
            <a:endParaRPr lang="el-GR" i="1" u="sng" dirty="0">
              <a:solidFill>
                <a:schemeClr val="accent1"/>
              </a:solidFill>
            </a:endParaRPr>
          </a:p>
          <a:p>
            <a:pPr algn="just">
              <a:lnSpc>
                <a:spcPct val="107000"/>
              </a:lnSpc>
              <a:spcAft>
                <a:spcPts val="800"/>
              </a:spcAft>
            </a:pPr>
            <a:endParaRPr lang="el-GR" i="1" dirty="0">
              <a:solidFill>
                <a:srgbClr val="4472C4"/>
              </a:solidFill>
            </a:endParaRPr>
          </a:p>
          <a:p>
            <a:pPr algn="just">
              <a:lnSpc>
                <a:spcPct val="107000"/>
              </a:lnSpc>
              <a:spcAft>
                <a:spcPts val="800"/>
              </a:spcAft>
            </a:pPr>
            <a:endParaRPr lang="el-GR" sz="1600" i="1"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39216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53965" y="594804"/>
            <a:ext cx="10515600" cy="741827"/>
          </a:xfrm>
        </p:spPr>
        <p:txBody>
          <a:bodyPr>
            <a:normAutofit fontScale="90000"/>
          </a:bodyPr>
          <a:lstStyle/>
          <a:p>
            <a:r>
              <a:rPr lang="el-GR" sz="3600" b="1" dirty="0" smtClean="0">
                <a:solidFill>
                  <a:schemeClr val="accent6"/>
                </a:solidFill>
              </a:rPr>
              <a:t/>
            </a:r>
            <a:br>
              <a:rPr lang="el-GR" sz="3600" b="1" dirty="0" smtClean="0">
                <a:solidFill>
                  <a:schemeClr val="accent6"/>
                </a:solidFill>
              </a:rPr>
            </a:br>
            <a:r>
              <a:rPr lang="el-GR" sz="3600" b="1" dirty="0">
                <a:solidFill>
                  <a:schemeClr val="accent6"/>
                </a:solidFill>
              </a:rPr>
              <a:t/>
            </a:r>
            <a:br>
              <a:rPr lang="el-GR" sz="3600" b="1" dirty="0">
                <a:solidFill>
                  <a:schemeClr val="accent6"/>
                </a:solidFill>
              </a:rPr>
            </a:br>
            <a:r>
              <a:rPr lang="el-GR" sz="2200" b="1" dirty="0" smtClean="0">
                <a:solidFill>
                  <a:schemeClr val="accent6">
                    <a:lumMod val="75000"/>
                  </a:schemeClr>
                </a:solidFill>
              </a:rPr>
              <a:t>Ενότητα </a:t>
            </a:r>
            <a:r>
              <a:rPr lang="el-GR" sz="2200" b="1" dirty="0">
                <a:solidFill>
                  <a:schemeClr val="accent6">
                    <a:lumMod val="75000"/>
                  </a:schemeClr>
                </a:solidFill>
              </a:rPr>
              <a:t>Β: Διαδικασίες εξειδίκευσης </a:t>
            </a:r>
            <a:r>
              <a:rPr lang="en-US" sz="2200" b="1" dirty="0" smtClean="0">
                <a:solidFill>
                  <a:schemeClr val="accent6">
                    <a:lumMod val="75000"/>
                  </a:schemeClr>
                </a:solidFill>
              </a:rPr>
              <a:t/>
            </a:r>
            <a:br>
              <a:rPr lang="en-US" sz="2200" b="1" dirty="0" smtClean="0">
                <a:solidFill>
                  <a:schemeClr val="accent6">
                    <a:lumMod val="75000"/>
                  </a:schemeClr>
                </a:solidFill>
              </a:rPr>
            </a:br>
            <a:r>
              <a:rPr lang="el-GR" dirty="0"/>
              <a:t/>
            </a:r>
            <a:br>
              <a:rPr lang="el-GR" dirty="0"/>
            </a:br>
            <a:r>
              <a:rPr lang="el-GR" sz="3100" b="1" dirty="0">
                <a:solidFill>
                  <a:srgbClr val="00B0F0"/>
                </a:solidFill>
              </a:rPr>
              <a:t>Επιλογή Δράσεων προς Εξειδίκευση </a:t>
            </a:r>
            <a:r>
              <a:rPr lang="en-US" sz="3600" b="1" dirty="0" smtClean="0">
                <a:solidFill>
                  <a:srgbClr val="00B0F0"/>
                </a:solidFill>
              </a:rPr>
              <a:t/>
            </a:r>
            <a:br>
              <a:rPr lang="en-US" sz="3600" b="1" dirty="0" smtClean="0">
                <a:solidFill>
                  <a:srgbClr val="00B0F0"/>
                </a:solidFill>
              </a:rPr>
            </a:br>
            <a:r>
              <a:rPr lang="el-GR" sz="2700" i="1" dirty="0" smtClean="0">
                <a:solidFill>
                  <a:schemeClr val="accent1"/>
                </a:solidFill>
                <a:latin typeface="+mn-lt"/>
                <a:ea typeface="+mn-ea"/>
                <a:cs typeface="+mn-cs"/>
              </a:rPr>
              <a:t>Δυναμική </a:t>
            </a:r>
            <a:r>
              <a:rPr lang="el-GR" sz="2700" i="1" dirty="0">
                <a:solidFill>
                  <a:schemeClr val="accent1"/>
                </a:solidFill>
                <a:latin typeface="+mn-lt"/>
                <a:ea typeface="+mn-ea"/>
                <a:cs typeface="+mn-cs"/>
              </a:rPr>
              <a:t>διαδικασία, </a:t>
            </a:r>
            <a:r>
              <a:rPr lang="el-GR" sz="2700" i="1" dirty="0" smtClean="0">
                <a:solidFill>
                  <a:schemeClr val="accent1"/>
                </a:solidFill>
                <a:latin typeface="+mn-lt"/>
                <a:ea typeface="+mn-ea"/>
                <a:cs typeface="+mn-cs"/>
              </a:rPr>
              <a:t>στο </a:t>
            </a:r>
            <a:r>
              <a:rPr lang="el-GR" sz="2700" i="1" dirty="0">
                <a:solidFill>
                  <a:schemeClr val="accent1"/>
                </a:solidFill>
                <a:latin typeface="+mn-lt"/>
                <a:ea typeface="+mn-ea"/>
                <a:cs typeface="+mn-cs"/>
              </a:rPr>
              <a:t>αρχικό στάδιο ενεργοποίησης του Προγράμματος (έτος 2023), η ΕΥΔ  εστιάζει στην εξειδίκευση δράσεων που αφορούν</a:t>
            </a:r>
            <a:r>
              <a:rPr lang="el-GR" sz="2700"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a:t>
            </a:r>
            <a:r>
              <a:rPr lang="el-GR" sz="2000" i="1" dirty="0">
                <a:solidFill>
                  <a:srgbClr val="4472C4"/>
                </a:solidFill>
                <a:latin typeface="+mn-lt"/>
                <a:ea typeface="+mn-ea"/>
                <a:cs typeface="+mn-cs"/>
              </a:rPr>
              <a:t/>
            </a:r>
            <a:br>
              <a:rPr lang="el-GR" sz="2000" i="1" dirty="0">
                <a:solidFill>
                  <a:srgbClr val="4472C4"/>
                </a:solidFill>
                <a:latin typeface="+mn-lt"/>
                <a:ea typeface="+mn-ea"/>
                <a:cs typeface="+mn-cs"/>
              </a:rPr>
            </a:br>
            <a:r>
              <a:rPr lang="el-GR" sz="3200" b="1" dirty="0" smtClean="0">
                <a:solidFill>
                  <a:srgbClr val="00B0F0"/>
                </a:solidFill>
              </a:rPr>
              <a:t/>
            </a:r>
            <a:br>
              <a:rPr lang="el-GR" sz="3200" b="1" dirty="0" smtClean="0">
                <a:solidFill>
                  <a:srgbClr val="00B0F0"/>
                </a:solidFill>
              </a:rPr>
            </a:br>
            <a:endParaRPr lang="el-GR" sz="1800" i="1" dirty="0">
              <a:solidFill>
                <a:schemeClr val="accent1"/>
              </a:solidFill>
              <a:latin typeface="+mn-lt"/>
              <a:ea typeface="+mn-ea"/>
              <a:cs typeface="+mn-cs"/>
            </a:endParaRPr>
          </a:p>
        </p:txBody>
      </p:sp>
      <p:sp>
        <p:nvSpPr>
          <p:cNvPr id="4" name="Ορθογώνιο 3"/>
          <p:cNvSpPr/>
          <p:nvPr/>
        </p:nvSpPr>
        <p:spPr>
          <a:xfrm>
            <a:off x="1195753" y="2206869"/>
            <a:ext cx="9240715" cy="338554"/>
          </a:xfrm>
          <a:prstGeom prst="rect">
            <a:avLst/>
          </a:prstGeom>
        </p:spPr>
        <p:txBody>
          <a:bodyPr wrap="square">
            <a:spAutoFit/>
          </a:bodyPr>
          <a:lstStyle/>
          <a:p>
            <a:endParaRPr lang="el-GR" sz="1600" i="1" dirty="0">
              <a:solidFill>
                <a:schemeClr val="accent1"/>
              </a:solidFill>
            </a:endParaRPr>
          </a:p>
        </p:txBody>
      </p:sp>
      <p:sp>
        <p:nvSpPr>
          <p:cNvPr id="3" name="Ορθογώνιο 2"/>
          <p:cNvSpPr/>
          <p:nvPr/>
        </p:nvSpPr>
        <p:spPr>
          <a:xfrm>
            <a:off x="1116623" y="2206870"/>
            <a:ext cx="10190285" cy="754758"/>
          </a:xfrm>
          <a:prstGeom prst="rect">
            <a:avLst/>
          </a:prstGeom>
        </p:spPr>
        <p:txBody>
          <a:bodyPr wrap="square">
            <a:spAutoFit/>
          </a:bodyPr>
          <a:lstStyle/>
          <a:p>
            <a:pPr algn="just">
              <a:lnSpc>
                <a:spcPct val="107000"/>
              </a:lnSpc>
              <a:spcAft>
                <a:spcPts val="800"/>
              </a:spcAft>
            </a:pPr>
            <a:endParaRPr lang="el-GR" i="1" dirty="0">
              <a:solidFill>
                <a:srgbClr val="4472C4"/>
              </a:solidFill>
            </a:endParaRPr>
          </a:p>
          <a:p>
            <a:pPr algn="just">
              <a:lnSpc>
                <a:spcPct val="107000"/>
              </a:lnSpc>
              <a:spcAft>
                <a:spcPts val="800"/>
              </a:spcAft>
            </a:pPr>
            <a:endParaRPr lang="el-GR" sz="1600" i="1"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Ορθογώνιο 4"/>
          <p:cNvSpPr/>
          <p:nvPr/>
        </p:nvSpPr>
        <p:spPr>
          <a:xfrm>
            <a:off x="826477" y="2136531"/>
            <a:ext cx="10295791" cy="4051750"/>
          </a:xfrm>
          <a:prstGeom prst="rect">
            <a:avLst/>
          </a:prstGeom>
        </p:spPr>
        <p:txBody>
          <a:bodyPr wrap="square">
            <a:spAutoFit/>
          </a:bodyPr>
          <a:lstStyle/>
          <a:p>
            <a:pPr marL="342900" lvl="0" indent="-342900" algn="just">
              <a:lnSpc>
                <a:spcPct val="107000"/>
              </a:lnSpc>
              <a:spcAft>
                <a:spcPts val="0"/>
              </a:spcAft>
              <a:buFont typeface="Symbol" panose="05050102010706020507" pitchFamily="18" charset="2"/>
              <a:buChar char=""/>
            </a:pPr>
            <a:r>
              <a:rPr lang="el-GR" sz="2000" i="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σε </a:t>
            </a:r>
            <a:r>
              <a:rPr lang="el-GR" sz="2000" i="1" dirty="0" smtClean="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τμηματοποιημένα έργα (</a:t>
            </a:r>
            <a:r>
              <a:rPr lang="en-US" sz="2000" i="1" dirty="0" smtClean="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phased)</a:t>
            </a:r>
            <a:r>
              <a:rPr lang="el-GR" sz="2000" i="1" dirty="0" smtClean="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 </a:t>
            </a:r>
            <a:endParaRPr lang="el-GR" sz="2000" i="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l-GR" sz="20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σε </a:t>
            </a:r>
            <a:r>
              <a:rPr lang="el-GR" sz="2000" i="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έργα </a:t>
            </a:r>
            <a:r>
              <a:rPr lang="el-GR" sz="20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που έχουν ωριμάσει- ξεκινήσει κατά την Προγραμματική Περίοδο 2014-2020, </a:t>
            </a:r>
          </a:p>
          <a:p>
            <a:pPr marL="342900" lvl="0" indent="-342900" algn="just">
              <a:lnSpc>
                <a:spcPct val="107000"/>
              </a:lnSpc>
              <a:spcAft>
                <a:spcPts val="0"/>
              </a:spcAft>
              <a:buFont typeface="Symbol" panose="05050102010706020507" pitchFamily="18" charset="2"/>
              <a:buChar char=""/>
            </a:pPr>
            <a:r>
              <a:rPr lang="el-GR" sz="2000" i="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σε δράσεις που διαθέτουν ωριμότητα, δεν επηρεάζονται καθοριστικά από αναγκαίους όρους ή δεσμεύσεις και για τις οποίες διαθέτει την αναγκαία ανάλυση και επεξεργασία προκειμένου να προβεί σε έκδοση προσκλήσεων. </a:t>
            </a:r>
          </a:p>
          <a:p>
            <a:pPr marL="342900" lvl="0" indent="-342900" algn="just">
              <a:lnSpc>
                <a:spcPct val="107000"/>
              </a:lnSpc>
              <a:spcAft>
                <a:spcPts val="0"/>
              </a:spcAft>
              <a:buFont typeface="Symbol" panose="05050102010706020507" pitchFamily="18" charset="2"/>
              <a:buChar char=""/>
            </a:pPr>
            <a:r>
              <a:rPr lang="el-GR" sz="2000" b="1"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σε δράσεις κοινωνικών δομών των οποίων η λειτουργία ξεκίνησε κατά την Προγραμματική Περίοδο 2014-2020 και θα συνεχιστεί και σε αυτή την Προγραμματική Περίοδο </a:t>
            </a:r>
          </a:p>
          <a:p>
            <a:pPr marL="342900" lvl="0" indent="-342900" algn="just">
              <a:lnSpc>
                <a:spcPct val="107000"/>
              </a:lnSpc>
              <a:spcAft>
                <a:spcPts val="800"/>
              </a:spcAft>
              <a:buFont typeface="Symbol" panose="05050102010706020507" pitchFamily="18" charset="2"/>
              <a:buChar char=""/>
            </a:pPr>
            <a:r>
              <a:rPr lang="el-GR" sz="2000" b="1" i="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σε δράσεις που συνδέονται με ορόσημα για το </a:t>
            </a:r>
            <a:r>
              <a:rPr lang="el-GR" sz="2000" b="1" i="1" dirty="0" smtClean="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2024</a:t>
            </a:r>
            <a:endParaRPr lang="en-US" sz="2000" b="1" i="1" dirty="0" smtClean="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endParaRPr lang="en-US" sz="2000" i="1" dirty="0">
              <a:solidFill>
                <a:schemeClr val="accent6"/>
              </a:solidFill>
              <a:latin typeface="Calibri" panose="020F0502020204030204" pitchFamily="34" charset="0"/>
              <a:ea typeface="Calibri" panose="020F0502020204030204" pitchFamily="34" charset="0"/>
              <a:cs typeface="Times New Roman" panose="02020603050405020304" pitchFamily="18" charset="0"/>
            </a:endParaRPr>
          </a:p>
          <a:p>
            <a:pPr lvl="0" algn="ctr">
              <a:lnSpc>
                <a:spcPct val="107000"/>
              </a:lnSpc>
              <a:spcAft>
                <a:spcPts val="800"/>
              </a:spcAft>
            </a:pPr>
            <a:r>
              <a:rPr lang="en-US" sz="2400" i="1" u="sng" dirty="0">
                <a:solidFill>
                  <a:schemeClr val="accent1"/>
                </a:solidFill>
              </a:rPr>
              <a:t>H</a:t>
            </a:r>
            <a:r>
              <a:rPr lang="el-GR" sz="2400" i="1" u="sng" dirty="0" smtClean="0">
                <a:solidFill>
                  <a:schemeClr val="accent1"/>
                </a:solidFill>
              </a:rPr>
              <a:t> </a:t>
            </a:r>
            <a:r>
              <a:rPr lang="el-GR" sz="2400" b="1" i="1" u="sng" dirty="0">
                <a:solidFill>
                  <a:schemeClr val="accent1"/>
                </a:solidFill>
              </a:rPr>
              <a:t>1η φάση εξειδίκευσης </a:t>
            </a:r>
            <a:r>
              <a:rPr lang="el-GR" sz="2400" i="1" u="sng" dirty="0">
                <a:solidFill>
                  <a:schemeClr val="accent1"/>
                </a:solidFill>
              </a:rPr>
              <a:t>του Προγράμματος «Ιόνια Νησιά» 2021-2027 εστιάζει στις 2 τελευταίες κατηγορίες κριτηρίων</a:t>
            </a:r>
          </a:p>
        </p:txBody>
      </p:sp>
    </p:spTree>
    <p:extLst>
      <p:ext uri="{BB962C8B-B14F-4D97-AF65-F5344CB8AC3E}">
        <p14:creationId xmlns:p14="http://schemas.microsoft.com/office/powerpoint/2010/main" val="11714085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53965" y="435665"/>
            <a:ext cx="10515600" cy="58605"/>
          </a:xfrm>
        </p:spPr>
        <p:txBody>
          <a:bodyPr>
            <a:normAutofit fontScale="90000"/>
          </a:bodyPr>
          <a:lstStyle/>
          <a:p>
            <a:r>
              <a:rPr lang="el-GR" sz="3600" b="1" dirty="0" smtClean="0">
                <a:solidFill>
                  <a:schemeClr val="accent6"/>
                </a:solidFill>
              </a:rPr>
              <a:t/>
            </a:r>
            <a:br>
              <a:rPr lang="el-GR" sz="3600" b="1" dirty="0" smtClean="0">
                <a:solidFill>
                  <a:schemeClr val="accent6"/>
                </a:solidFill>
              </a:rPr>
            </a:br>
            <a:r>
              <a:rPr lang="el-GR" sz="3600" b="1" dirty="0">
                <a:solidFill>
                  <a:schemeClr val="accent6"/>
                </a:solidFill>
              </a:rPr>
              <a:t/>
            </a:r>
            <a:br>
              <a:rPr lang="el-GR" sz="3600" b="1" dirty="0">
                <a:solidFill>
                  <a:schemeClr val="accent6"/>
                </a:solidFill>
              </a:rPr>
            </a:br>
            <a:r>
              <a:rPr lang="el-GR" sz="2200" b="1" dirty="0" smtClean="0">
                <a:solidFill>
                  <a:schemeClr val="accent6">
                    <a:lumMod val="75000"/>
                  </a:schemeClr>
                </a:solidFill>
              </a:rPr>
              <a:t/>
            </a:r>
            <a:br>
              <a:rPr lang="el-GR" sz="2200" b="1" dirty="0" smtClean="0">
                <a:solidFill>
                  <a:schemeClr val="accent6">
                    <a:lumMod val="75000"/>
                  </a:schemeClr>
                </a:solidFill>
              </a:rPr>
            </a:br>
            <a:r>
              <a:rPr lang="el-GR" sz="3200" b="1" dirty="0">
                <a:solidFill>
                  <a:schemeClr val="accent6">
                    <a:lumMod val="75000"/>
                  </a:schemeClr>
                </a:solidFill>
              </a:rPr>
              <a:t>Ε</a:t>
            </a:r>
            <a:r>
              <a:rPr lang="el-GR" sz="3200" b="1" dirty="0" smtClean="0">
                <a:solidFill>
                  <a:schemeClr val="accent6">
                    <a:lumMod val="75000"/>
                  </a:schemeClr>
                </a:solidFill>
              </a:rPr>
              <a:t>νότητα </a:t>
            </a:r>
            <a:r>
              <a:rPr lang="el-GR" sz="3200" b="1" dirty="0">
                <a:solidFill>
                  <a:schemeClr val="accent6">
                    <a:lumMod val="75000"/>
                  </a:schemeClr>
                </a:solidFill>
              </a:rPr>
              <a:t>Β: Διαδικασίες εξειδίκευσης</a:t>
            </a:r>
            <a:r>
              <a:rPr lang="el-GR" sz="3100" i="1" dirty="0"/>
              <a:t/>
            </a:r>
            <a:br>
              <a:rPr lang="el-GR" sz="3100" i="1" dirty="0"/>
            </a:br>
            <a:r>
              <a:rPr lang="el-GR" sz="3100" b="1" i="1" dirty="0">
                <a:solidFill>
                  <a:srgbClr val="00B0F0"/>
                </a:solidFill>
              </a:rPr>
              <a:t>1</a:t>
            </a:r>
            <a:r>
              <a:rPr lang="el-GR" sz="3100" b="1" i="1" baseline="30000" dirty="0">
                <a:solidFill>
                  <a:srgbClr val="00B0F0"/>
                </a:solidFill>
              </a:rPr>
              <a:t>η</a:t>
            </a:r>
            <a:r>
              <a:rPr lang="el-GR" sz="3100" b="1" i="1" dirty="0">
                <a:solidFill>
                  <a:srgbClr val="00B0F0"/>
                </a:solidFill>
              </a:rPr>
              <a:t> φάση εξειδίκευσης Προγράμματος «Ιόνια Νησιά» 2021 - 2027</a:t>
            </a:r>
            <a:endParaRPr lang="el-GR" sz="3100" b="1" i="1" dirty="0">
              <a:solidFill>
                <a:schemeClr val="accent1"/>
              </a:solidFill>
              <a:latin typeface="+mn-lt"/>
              <a:ea typeface="+mn-ea"/>
              <a:cs typeface="+mn-cs"/>
            </a:endParaRPr>
          </a:p>
        </p:txBody>
      </p:sp>
      <p:sp>
        <p:nvSpPr>
          <p:cNvPr id="4" name="Ορθογώνιο 3"/>
          <p:cNvSpPr/>
          <p:nvPr/>
        </p:nvSpPr>
        <p:spPr>
          <a:xfrm>
            <a:off x="1195753" y="2206869"/>
            <a:ext cx="9240715" cy="338554"/>
          </a:xfrm>
          <a:prstGeom prst="rect">
            <a:avLst/>
          </a:prstGeom>
        </p:spPr>
        <p:txBody>
          <a:bodyPr wrap="square">
            <a:spAutoFit/>
          </a:bodyPr>
          <a:lstStyle/>
          <a:p>
            <a:endParaRPr lang="el-GR" sz="1600" i="1" dirty="0">
              <a:solidFill>
                <a:schemeClr val="accent1"/>
              </a:solidFill>
            </a:endParaRPr>
          </a:p>
        </p:txBody>
      </p:sp>
      <p:sp>
        <p:nvSpPr>
          <p:cNvPr id="5" name="Ορθογώνιο 4"/>
          <p:cNvSpPr/>
          <p:nvPr/>
        </p:nvSpPr>
        <p:spPr>
          <a:xfrm>
            <a:off x="731958" y="1534399"/>
            <a:ext cx="11179270" cy="2895280"/>
          </a:xfrm>
          <a:prstGeom prst="rect">
            <a:avLst/>
          </a:prstGeom>
        </p:spPr>
        <p:txBody>
          <a:bodyPr wrap="square">
            <a:spAutoFit/>
          </a:bodyPr>
          <a:lstStyle/>
          <a:p>
            <a:pPr lvl="0" algn="just">
              <a:lnSpc>
                <a:spcPct val="107000"/>
              </a:lnSpc>
              <a:spcAft>
                <a:spcPts val="0"/>
              </a:spcAft>
            </a:pPr>
            <a:r>
              <a:rPr lang="el-GR" sz="2800" b="1" dirty="0">
                <a:solidFill>
                  <a:schemeClr val="accent1"/>
                </a:solidFill>
              </a:rPr>
              <a:t>Εξειδίκευση 12 δράσεων : π/υ 23.473.334</a:t>
            </a:r>
            <a:r>
              <a:rPr lang="el-GR" sz="2800" b="1" dirty="0" smtClean="0">
                <a:solidFill>
                  <a:schemeClr val="accent1"/>
                </a:solidFill>
              </a:rPr>
              <a:t>€ </a:t>
            </a:r>
            <a:r>
              <a:rPr lang="el-GR" sz="2400" b="1" dirty="0" smtClean="0">
                <a:solidFill>
                  <a:schemeClr val="accent1"/>
                </a:solidFill>
              </a:rPr>
              <a:t>(8.2</a:t>
            </a:r>
            <a:r>
              <a:rPr lang="el-GR" sz="2400" b="1" dirty="0">
                <a:solidFill>
                  <a:schemeClr val="accent1"/>
                </a:solidFill>
              </a:rPr>
              <a:t>% του Π.Π</a:t>
            </a:r>
            <a:r>
              <a:rPr lang="el-GR" sz="2400" b="1" dirty="0" smtClean="0">
                <a:solidFill>
                  <a:schemeClr val="accent1"/>
                </a:solidFill>
              </a:rPr>
              <a:t>.)</a:t>
            </a:r>
            <a:r>
              <a:rPr lang="el-GR" sz="2800" b="1" dirty="0">
                <a:solidFill>
                  <a:schemeClr val="accent1"/>
                </a:solidFill>
              </a:rPr>
              <a:t/>
            </a:r>
            <a:br>
              <a:rPr lang="el-GR" sz="2800" b="1" dirty="0">
                <a:solidFill>
                  <a:schemeClr val="accent1"/>
                </a:solidFill>
              </a:rPr>
            </a:br>
            <a:r>
              <a:rPr lang="el-GR" sz="2800"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3 δράσεις </a:t>
            </a:r>
            <a:r>
              <a:rPr lang="el-GR" sz="2800" dirty="0" smtClean="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ΕΤΠΑ : π/υ 2.330.000€ </a:t>
            </a:r>
            <a:r>
              <a:rPr lang="el-GR" sz="2400" dirty="0" smtClean="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(1.1% ΕΤΠΑ)</a:t>
            </a:r>
          </a:p>
          <a:p>
            <a:pPr lvl="0" algn="just">
              <a:lnSpc>
                <a:spcPct val="107000"/>
              </a:lnSpc>
              <a:spcAft>
                <a:spcPts val="800"/>
              </a:spcAft>
            </a:pPr>
            <a:r>
              <a:rPr lang="el-GR" sz="2000" i="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3 </a:t>
            </a:r>
            <a:r>
              <a:rPr lang="el-GR" sz="20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δράσεις </a:t>
            </a:r>
            <a:r>
              <a:rPr lang="el-GR" sz="2000" i="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συνδέονται </a:t>
            </a:r>
            <a:r>
              <a:rPr lang="el-GR" sz="20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με ορόσημα για το </a:t>
            </a:r>
            <a:r>
              <a:rPr lang="el-GR" sz="2000" i="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2024</a:t>
            </a:r>
            <a:endParaRPr lang="en-US" sz="2000" i="1"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l-GR" sz="2800" dirty="0" smtClean="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9 δράσεις ΕΚΤ </a:t>
            </a:r>
            <a:r>
              <a:rPr lang="el-GR" sz="2800" baseline="30000" dirty="0" smtClean="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a:t>
            </a:r>
            <a:r>
              <a:rPr lang="el-GR" sz="2800" dirty="0" smtClean="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 </a:t>
            </a:r>
            <a:r>
              <a:rPr lang="el-GR" sz="2800"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 π/υ </a:t>
            </a:r>
            <a:r>
              <a:rPr lang="el-GR" sz="2800" dirty="0" smtClean="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21.173.334€ </a:t>
            </a:r>
            <a:r>
              <a:rPr lang="el-GR" sz="2400" dirty="0" smtClean="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(28.4% ΕΚΤ</a:t>
            </a:r>
            <a:r>
              <a:rPr lang="el-GR" sz="2400" baseline="30000"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 </a:t>
            </a:r>
            <a:r>
              <a:rPr lang="el-GR" sz="2400" baseline="30000" dirty="0" smtClean="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a:t>
            </a:r>
            <a:r>
              <a:rPr lang="en-US" sz="2400" dirty="0" smtClean="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 )</a:t>
            </a:r>
            <a:endParaRPr lang="el-GR" sz="2400"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20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7</a:t>
            </a:r>
            <a:r>
              <a:rPr lang="el-GR" sz="2000" i="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 </a:t>
            </a:r>
            <a:r>
              <a:rPr lang="el-GR" sz="20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δράσεις κοινωνικών δομών </a:t>
            </a:r>
            <a:r>
              <a:rPr lang="el-GR" sz="2000" i="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με συνεχιζόμενη λειτουργία από </a:t>
            </a:r>
            <a:r>
              <a:rPr lang="el-GR" sz="20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την Προγραμματική Περίοδο </a:t>
            </a:r>
            <a:r>
              <a:rPr lang="el-GR" sz="2000" i="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2014-2020, 1 δράση/κύκλος για την προώθηση παιδιών σε προσχολική εκπαίδευση  &amp; 1 νέα δράση για υπηκόους τρίτων χωρών. Όλες αποτελούν ορόσημα </a:t>
            </a:r>
            <a:r>
              <a:rPr lang="el-GR" sz="20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για το </a:t>
            </a:r>
            <a:r>
              <a:rPr lang="el-GR" sz="2000" i="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2024</a:t>
            </a:r>
            <a:endParaRPr lang="el-GR" sz="2800"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p:cNvSpPr txBox="1"/>
          <p:nvPr/>
        </p:nvSpPr>
        <p:spPr>
          <a:xfrm>
            <a:off x="731958" y="4494644"/>
            <a:ext cx="11089339" cy="2308324"/>
          </a:xfrm>
          <a:prstGeom prst="rect">
            <a:avLst/>
          </a:prstGeom>
          <a:solidFill>
            <a:schemeClr val="accent4">
              <a:lumMod val="20000"/>
              <a:lumOff val="80000"/>
            </a:schemeClr>
          </a:solidFill>
        </p:spPr>
        <p:txBody>
          <a:bodyPr wrap="square" rtlCol="0">
            <a:spAutoFit/>
          </a:bodyPr>
          <a:lstStyle/>
          <a:p>
            <a:r>
              <a:rPr lang="el-GR" u="sng" dirty="0" smtClean="0">
                <a:solidFill>
                  <a:schemeClr val="accent6">
                    <a:lumMod val="50000"/>
                  </a:schemeClr>
                </a:solidFill>
              </a:rPr>
              <a:t>Προηγήθηκε </a:t>
            </a:r>
            <a:r>
              <a:rPr lang="el-GR" b="1" u="sng" dirty="0" smtClean="0">
                <a:solidFill>
                  <a:schemeClr val="accent6">
                    <a:lumMod val="50000"/>
                  </a:schemeClr>
                </a:solidFill>
              </a:rPr>
              <a:t>Διαβούλευση</a:t>
            </a:r>
            <a:r>
              <a:rPr lang="el-GR" u="sng" dirty="0" smtClean="0">
                <a:solidFill>
                  <a:schemeClr val="accent6">
                    <a:lumMod val="50000"/>
                  </a:schemeClr>
                </a:solidFill>
              </a:rPr>
              <a:t> </a:t>
            </a:r>
            <a:r>
              <a:rPr lang="el-GR" dirty="0" smtClean="0">
                <a:solidFill>
                  <a:schemeClr val="accent6">
                    <a:lumMod val="50000"/>
                  </a:schemeClr>
                </a:solidFill>
              </a:rPr>
              <a:t>με τους αρμόδιους φορείς και για τις 12 δράσεις (από </a:t>
            </a:r>
            <a:r>
              <a:rPr lang="en-US" dirty="0" smtClean="0">
                <a:solidFill>
                  <a:schemeClr val="accent6">
                    <a:lumMod val="50000"/>
                  </a:schemeClr>
                </a:solidFill>
              </a:rPr>
              <a:t>14/10/22</a:t>
            </a:r>
            <a:r>
              <a:rPr lang="el-GR" dirty="0" smtClean="0">
                <a:solidFill>
                  <a:schemeClr val="accent6">
                    <a:lumMod val="50000"/>
                  </a:schemeClr>
                </a:solidFill>
              </a:rPr>
              <a:t>  έως</a:t>
            </a:r>
            <a:r>
              <a:rPr lang="en-US" dirty="0" smtClean="0">
                <a:solidFill>
                  <a:schemeClr val="accent6">
                    <a:lumMod val="50000"/>
                  </a:schemeClr>
                </a:solidFill>
              </a:rPr>
              <a:t> 2/11/2022</a:t>
            </a:r>
            <a:r>
              <a:rPr lang="el-GR" dirty="0" smtClean="0">
                <a:solidFill>
                  <a:schemeClr val="accent6">
                    <a:lumMod val="50000"/>
                  </a:schemeClr>
                </a:solidFill>
              </a:rPr>
              <a:t>).</a:t>
            </a:r>
            <a:endParaRPr lang="el-GR" dirty="0" smtClean="0">
              <a:solidFill>
                <a:schemeClr val="accent6">
                  <a:lumMod val="50000"/>
                </a:schemeClr>
              </a:solidFill>
            </a:endParaRPr>
          </a:p>
          <a:p>
            <a:r>
              <a:rPr lang="el-GR" dirty="0" smtClean="0">
                <a:solidFill>
                  <a:schemeClr val="accent6">
                    <a:lumMod val="50000"/>
                  </a:schemeClr>
                </a:solidFill>
              </a:rPr>
              <a:t>Ειδικότερα: </a:t>
            </a:r>
          </a:p>
          <a:p>
            <a:r>
              <a:rPr lang="el-GR" dirty="0" smtClean="0">
                <a:solidFill>
                  <a:schemeClr val="accent6">
                    <a:lumMod val="50000"/>
                  </a:schemeClr>
                </a:solidFill>
              </a:rPr>
              <a:t>-Για όλες τις δράσεις έγινε διαβούλευση με την </a:t>
            </a:r>
            <a:r>
              <a:rPr lang="el-GR" u="sng" dirty="0" smtClean="0">
                <a:solidFill>
                  <a:schemeClr val="accent6">
                    <a:lumMod val="50000"/>
                  </a:schemeClr>
                </a:solidFill>
              </a:rPr>
              <a:t>ΠΕΔΙΝ και τους Δήμους.</a:t>
            </a:r>
            <a:r>
              <a:rPr lang="el-GR" dirty="0" smtClean="0">
                <a:solidFill>
                  <a:schemeClr val="accent6">
                    <a:lumMod val="50000"/>
                  </a:schemeClr>
                </a:solidFill>
              </a:rPr>
              <a:t> </a:t>
            </a:r>
          </a:p>
          <a:p>
            <a:r>
              <a:rPr lang="el-GR" dirty="0" smtClean="0">
                <a:solidFill>
                  <a:schemeClr val="accent6">
                    <a:lumMod val="50000"/>
                  </a:schemeClr>
                </a:solidFill>
              </a:rPr>
              <a:t>-Για τις δράσεις του ΕΤΠΑ, επιπλέον με την </a:t>
            </a:r>
            <a:r>
              <a:rPr lang="el-GR" u="sng" dirty="0" smtClean="0">
                <a:solidFill>
                  <a:schemeClr val="accent6">
                    <a:lumMod val="50000"/>
                  </a:schemeClr>
                </a:solidFill>
              </a:rPr>
              <a:t>Γ.Γ. Έρευνας και Καινοτομίας </a:t>
            </a:r>
            <a:r>
              <a:rPr lang="el-GR" dirty="0" smtClean="0">
                <a:solidFill>
                  <a:schemeClr val="accent6">
                    <a:lumMod val="50000"/>
                  </a:schemeClr>
                </a:solidFill>
              </a:rPr>
              <a:t>και  την </a:t>
            </a:r>
            <a:r>
              <a:rPr lang="el-GR" u="sng" dirty="0" smtClean="0">
                <a:solidFill>
                  <a:schemeClr val="accent6">
                    <a:lumMod val="50000"/>
                  </a:schemeClr>
                </a:solidFill>
              </a:rPr>
              <a:t>Γ.Γ. Ψηφιακής Πολιτικής </a:t>
            </a:r>
            <a:r>
              <a:rPr lang="el-GR" dirty="0" smtClean="0">
                <a:solidFill>
                  <a:schemeClr val="accent6">
                    <a:lumMod val="50000"/>
                  </a:schemeClr>
                </a:solidFill>
              </a:rPr>
              <a:t>ανάλογα με την φύση της δράσης.</a:t>
            </a:r>
          </a:p>
          <a:p>
            <a:r>
              <a:rPr lang="el-GR" dirty="0" smtClean="0">
                <a:solidFill>
                  <a:schemeClr val="accent6">
                    <a:lumMod val="50000"/>
                  </a:schemeClr>
                </a:solidFill>
              </a:rPr>
              <a:t>-Για τις δράσεις των Κοινωνικών Δομών, με την </a:t>
            </a:r>
            <a:r>
              <a:rPr lang="el-GR" u="sng" dirty="0" smtClean="0">
                <a:solidFill>
                  <a:schemeClr val="accent6">
                    <a:lumMod val="50000"/>
                  </a:schemeClr>
                </a:solidFill>
              </a:rPr>
              <a:t>Επιτελική Δομή του Υπουργείου Εργασίας &amp; Κοινωνικών Υποθέσεων, καθώς  και του Υπ. Εσωτερικών.</a:t>
            </a:r>
            <a:r>
              <a:rPr lang="el-GR" dirty="0" smtClean="0">
                <a:solidFill>
                  <a:schemeClr val="accent6">
                    <a:lumMod val="50000"/>
                  </a:schemeClr>
                </a:solidFill>
              </a:rPr>
              <a:t> Τέλος για την εξέλιξη της δράσης «ΗΛΙΟΣ» </a:t>
            </a:r>
            <a:r>
              <a:rPr lang="el-GR" dirty="0">
                <a:solidFill>
                  <a:schemeClr val="accent6">
                    <a:lumMod val="50000"/>
                  </a:schemeClr>
                </a:solidFill>
              </a:rPr>
              <a:t> </a:t>
            </a:r>
            <a:r>
              <a:rPr lang="el-GR" dirty="0" smtClean="0">
                <a:solidFill>
                  <a:schemeClr val="accent6">
                    <a:lumMod val="50000"/>
                  </a:schemeClr>
                </a:solidFill>
              </a:rPr>
              <a:t>προηγήθηκε διαβούλευση  με το </a:t>
            </a:r>
            <a:r>
              <a:rPr lang="el-GR" u="sng" dirty="0" smtClean="0">
                <a:solidFill>
                  <a:schemeClr val="accent6">
                    <a:lumMod val="50000"/>
                  </a:schemeClr>
                </a:solidFill>
              </a:rPr>
              <a:t>Υπουργείο Μετανάστευσης &amp; Ασύλου .</a:t>
            </a:r>
            <a:endParaRPr lang="el-GR" u="sng" dirty="0">
              <a:solidFill>
                <a:schemeClr val="accent6">
                  <a:lumMod val="50000"/>
                </a:schemeClr>
              </a:solidFill>
            </a:endParaRPr>
          </a:p>
        </p:txBody>
      </p:sp>
    </p:spTree>
    <p:extLst>
      <p:ext uri="{BB962C8B-B14F-4D97-AF65-F5344CB8AC3E}">
        <p14:creationId xmlns:p14="http://schemas.microsoft.com/office/powerpoint/2010/main" val="17117724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905</TotalTime>
  <Words>2596</Words>
  <Application>Microsoft Office PowerPoint</Application>
  <PresentationFormat>Ευρεία οθόνη</PresentationFormat>
  <Paragraphs>245</Paragraphs>
  <Slides>18</Slides>
  <Notes>4</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18</vt:i4>
      </vt:variant>
    </vt:vector>
  </HeadingPairs>
  <TitlesOfParts>
    <vt:vector size="25" baseType="lpstr">
      <vt:lpstr>Arial</vt:lpstr>
      <vt:lpstr>Calibri</vt:lpstr>
      <vt:lpstr>Calibri Light</vt:lpstr>
      <vt:lpstr>Symbol</vt:lpstr>
      <vt:lpstr>Times New Roman</vt:lpstr>
      <vt:lpstr>Ubuntu Medium</vt:lpstr>
      <vt:lpstr>Office Theme</vt:lpstr>
      <vt:lpstr>Εισήγηση  ΘΕΜΑ 2ο:Εξειδίκευση &amp; Προγραμματισμός Προσκλήσεων  στο πλαίσιο του  Προγράμματος «Ιόνια Νησιά» 2021-2027 </vt:lpstr>
      <vt:lpstr>Εξειδίκευση του Προγράμματος  «Ιόνια Νησιά» 2021 -2027</vt:lpstr>
      <vt:lpstr>Εξειδίκευση του Προγράμματος  «Ιόνια Νησιά» 2021 -2027</vt:lpstr>
      <vt:lpstr>    Ενότητα Α: Γενικό Πλαίσιο    Νομική Βάση Κανονισμός (ΕΕ) 1060/2021,   Νόμος 4914/2022 (άρθρο 22) Αποστολή &amp; αρμοδιότητες Επιτελικής Δομής, (άρθρο 34)Κατανομή αρμοδιοτήτων σε επίπεδα διοίκησης, (άρθρο 35)Εξειδίκευση Προγράμματος   Εγκύκλιος 86884/12.09.2022 με τίτλο «Εγκύκλιος για την εξειδίκευση των Προγραμμάτων της Προγραμματικής Περιόδου 2021-2027»   </vt:lpstr>
      <vt:lpstr>  Ενότητα Β: Διαδικασίες εξειδίκευσης   Αναγκαιότητα Απαραίτητο βήμα για την προετοιμασία των Προσκλήσεων στο πλαίσιο της υλοποίησης του Πε.Π.     </vt:lpstr>
      <vt:lpstr>        Ενότητα Β: Διαδικασίες εξειδίκευσης  Εμπλεκόμενα Μέρη   Αρμοδιότητα κατάρτισης του Εγγράφου Εξειδίκευσης του Πε.Π. έχει η Ειδική Υπηρεσία Διαχείρισης (ΕΥΔ) του Προγράμματος, η οποία το εισηγείται στον Περιφερειάρχη.  Οι Επιτελικές Δομές ή οι αρμόδιες υπηρεσίες των Υπουργείων, ή/και Περιφερειακές Ενώσεις Δήμων, μέσω των προτάσεών τους προς την ΕΥΔ, συμβάλλουν στη διαμόρφωση του περιεχομένου του εγγράφου εξειδίκευσης. </vt:lpstr>
      <vt:lpstr>  Ενότητα Β: Διαδικασίες εξειδίκευσης  Απαραίτητες ενέργειες κατά την εξειδίκευση   1ο Βήμα: Προσδιορισμό αρμόδιων φορέων που σχετίζονται με τους τομείς στρατηγικής του Προγράμματος και συνεργασία με αυτούς για τη διαμόρφωση του Εγγράφου Εξειδίκευσης. (άρθρο 35, παρ.3 του Ν.4914/2022).  </vt:lpstr>
      <vt:lpstr>  Ενότητα Β: Διαδικασίες εξειδίκευσης   Επιλογή Δράσεων προς Εξειδίκευση  Δυναμική διαδικασία, στο αρχικό στάδιο ενεργοποίησης του Προγράμματος (έτος 2023), η ΕΥΔ  εστιάζει στην εξειδίκευση δράσεων που αφορούν:  </vt:lpstr>
      <vt:lpstr>   Ενότητα Β: Διαδικασίες εξειδίκευσης 1η φάση εξειδίκευσης Προγράμματος «Ιόνια Νησιά» 2021 - 2027</vt:lpstr>
      <vt:lpstr>   Ενότητα Β: Διαδικασίες εξειδίκευσης  Προτεραιότητα 1 (ΕΤΠΑ) Ενίσχυση της περιφερειακής ανταγωνιστικότητας μέσω της προώθησης της επιχειρηματικότητας, της καινοτομίας &amp; του ψηφιακού μετασχηματισμού </vt:lpstr>
      <vt:lpstr>   Ενότητα Β: Διαδικασίες εξειδίκευσης  Προτεραιότητα 4Β (ΕΚΤ+) Ενίσχυση  της κοινωνικής συνοχής με τη στήριξη του ανθρώπινου δυναμικού </vt:lpstr>
      <vt:lpstr>Η υποστήριξη της συνέχισης της λειτουργίας των παρακάτω δομών με βάση τις προβλέψεις της Προτεραιότητας -4Β- του ΠεΠ, που αποτελεί ορόσημο για το 2024</vt:lpstr>
      <vt:lpstr>Η υποστήριξη της συνέχισης της λειτουργίας των παρακάτω δομών με βάση τις προβλέψεις της Προτεραιότητας -4Β- του ΠεΠ, που αποτελεί ορόσημο για το 2024</vt:lpstr>
      <vt:lpstr>Η υποστήριξη της συνέχισης της λειτουργίας των παρακάτω δομών με βάση τις προβλέψεις της Προτεραιότητας -4Β- του ΠεΠ, που αποτελεί ορόσημο για το 2024</vt:lpstr>
      <vt:lpstr>Εκτός από τις παραπάνω δομές εξειδικεύεται και η ακόλουθη δράση που συνδέεται με ορόσημο για το 2024</vt:lpstr>
      <vt:lpstr>Ενότητα Δ: Προσκλήσεις 2023- Προγραμματισμός</vt:lpstr>
      <vt:lpstr>Ενότητα Δ: Προσκλήσεις 2023- Προγραμματισμός</vt:lpstr>
      <vt:lpstr>   Ευχαριστούμε για  την προσοχή σας!  Βανέσσα Λινάρδου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dc:title>
  <dc:creator>Microsoft Office User</dc:creator>
  <cp:lastModifiedBy>ΛΙΝΑΡΔΟΥ ΒΑΝΕΣΣΑ</cp:lastModifiedBy>
  <cp:revision>170</cp:revision>
  <dcterms:created xsi:type="dcterms:W3CDTF">2022-11-02T08:17:07Z</dcterms:created>
  <dcterms:modified xsi:type="dcterms:W3CDTF">2022-11-23T12:50:07Z</dcterms:modified>
</cp:coreProperties>
</file>